
<file path=[Content_Types].xml><?xml version="1.0" encoding="utf-8"?>
<Types xmlns="http://schemas.openxmlformats.org/package/2006/content-types">
  <Default Extension="bin" ContentType="application/vnd.openxmlformats-officedocument.oleObject"/>
  <Default Extension="caf" ContentType="audio/unknown"/>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comments/modernComment_689_2478E8EC.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1.xml" ContentType="application/vnd.openxmlformats-officedocument.presentationml.tags+xml"/>
  <Override PartName="/ppt/notesSlides/notesSlide22.xml" ContentType="application/vnd.openxmlformats-officedocument.presentationml.notesSlide+xml"/>
  <Override PartName="/ppt/tags/tag12.xml" ContentType="application/vnd.openxmlformats-officedocument.presentationml.tags+xml"/>
  <Override PartName="/ppt/notesSlides/notesSlide23.xml" ContentType="application/vnd.openxmlformats-officedocument.presentationml.notesSlide+xml"/>
  <Override PartName="/ppt/tags/tag1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1356" r:id="rId2"/>
    <p:sldId id="1455" r:id="rId3"/>
    <p:sldId id="828" r:id="rId4"/>
    <p:sldId id="829" r:id="rId5"/>
    <p:sldId id="1204" r:id="rId6"/>
    <p:sldId id="830" r:id="rId7"/>
    <p:sldId id="860" r:id="rId8"/>
    <p:sldId id="833" r:id="rId9"/>
    <p:sldId id="1409" r:id="rId10"/>
    <p:sldId id="1202" r:id="rId11"/>
    <p:sldId id="1673" r:id="rId12"/>
    <p:sldId id="960" r:id="rId13"/>
    <p:sldId id="1140" r:id="rId14"/>
    <p:sldId id="512" r:id="rId15"/>
    <p:sldId id="1146" r:id="rId16"/>
    <p:sldId id="1370" r:id="rId17"/>
    <p:sldId id="1456" r:id="rId18"/>
    <p:sldId id="1206" r:id="rId19"/>
    <p:sldId id="1210" r:id="rId20"/>
    <p:sldId id="1350" r:id="rId21"/>
    <p:sldId id="1203" r:id="rId22"/>
    <p:sldId id="1164" r:id="rId23"/>
    <p:sldId id="905" r:id="rId24"/>
    <p:sldId id="904" r:id="rId25"/>
    <p:sldId id="1393" r:id="rId26"/>
    <p:sldId id="1391" r:id="rId27"/>
    <p:sldId id="1449" r:id="rId28"/>
    <p:sldId id="1445" r:id="rId29"/>
    <p:sldId id="1446" r:id="rId30"/>
    <p:sldId id="1401" r:id="rId31"/>
    <p:sldId id="1447" r:id="rId32"/>
    <p:sldId id="1453" r:id="rId33"/>
    <p:sldId id="1417" r:id="rId34"/>
    <p:sldId id="1043" r:id="rId35"/>
    <p:sldId id="1672" r:id="rId36"/>
    <p:sldId id="1454" r:id="rId37"/>
    <p:sldId id="1452" r:id="rId38"/>
    <p:sldId id="1183" r:id="rId39"/>
  </p:sldIdLst>
  <p:sldSz cx="12192000" cy="6858000"/>
  <p:notesSz cx="6858000" cy="9144000"/>
  <p:custDataLst>
    <p:tags r:id="rId42"/>
  </p:custDataLst>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Intro" id="{8D22F09D-A2B9-E44F-A229-3E11A626B7A0}">
          <p14:sldIdLst>
            <p14:sldId id="1356"/>
          </p14:sldIdLst>
        </p14:section>
        <p14:section name="KI" id="{526AA782-EFC5-0E4A-94EA-C01D3EE7576C}">
          <p14:sldIdLst>
            <p14:sldId id="1455"/>
          </p14:sldIdLst>
        </p14:section>
        <p14:section name="Prosodiya" id="{A92BB42E-1304-3F4D-AB87-B4C1EC693FB4}">
          <p14:sldIdLst>
            <p14:sldId id="828"/>
            <p14:sldId id="829"/>
            <p14:sldId id="1204"/>
            <p14:sldId id="830"/>
            <p14:sldId id="860"/>
            <p14:sldId id="833"/>
            <p14:sldId id="1409"/>
            <p14:sldId id="1202"/>
            <p14:sldId id="1673"/>
            <p14:sldId id="960"/>
          </p14:sldIdLst>
        </p14:section>
        <p14:section name="Prosodiya Pre-Screening" id="{6E196438-7676-CF4B-AAA2-8E73B1941622}">
          <p14:sldIdLst>
            <p14:sldId id="1140"/>
            <p14:sldId id="512"/>
            <p14:sldId id="1146"/>
            <p14:sldId id="1370"/>
            <p14:sldId id="1456"/>
            <p14:sldId id="1206"/>
            <p14:sldId id="1210"/>
            <p14:sldId id="1350"/>
          </p14:sldIdLst>
        </p14:section>
        <p14:section name="Call to Action" id="{6E1E235E-9379-D040-AE83-A8AA6CE23E0B}">
          <p14:sldIdLst>
            <p14:sldId id="1203"/>
          </p14:sldIdLst>
        </p14:section>
        <p14:section name="COAST" id="{6CE8A07C-CA03-5C4A-B4AB-C5ADE49C4295}">
          <p14:sldIdLst>
            <p14:sldId id="1164"/>
            <p14:sldId id="905"/>
            <p14:sldId id="904"/>
          </p14:sldIdLst>
        </p14:section>
        <p14:section name="ASR" id="{DDA1E120-ECA5-804B-B3DD-3F0B30D3AEE2}">
          <p14:sldIdLst>
            <p14:sldId id="1393"/>
            <p14:sldId id="1391"/>
            <p14:sldId id="1449"/>
            <p14:sldId id="1445"/>
            <p14:sldId id="1446"/>
            <p14:sldId id="1401"/>
            <p14:sldId id="1447"/>
            <p14:sldId id="1453"/>
            <p14:sldId id="1417"/>
            <p14:sldId id="1043"/>
            <p14:sldId id="1672"/>
          </p14:sldIdLst>
        </p14:section>
        <p14:section name="Zusammenfassung" id="{DAEB8D06-EAFC-D54B-85B8-CC12C5857A19}">
          <p14:sldIdLst>
            <p14:sldId id="1454"/>
            <p14:sldId id="1452"/>
            <p14:sldId id="1183"/>
          </p14:sldIdLst>
        </p14:section>
        <p14:section name="Extra" id="{18A81EB0-781B-F647-A178-E6BB57425AE7}">
          <p14:sldIdLst/>
        </p14:section>
        <p14:section name="Backup" id="{A3F380FA-680F-B24C-93A8-D9E921FC79E7}">
          <p14:sldIdLst/>
        </p14:section>
        <p14:section name="Backup Prosodiya-Screening" id="{086484A2-D1C0-9347-BABC-C23298DCBDF3}">
          <p14:sldIdLst/>
        </p14:section>
        <p14:section name="KANSAS" id="{F76FF2B0-D0D0-8A41-BFF1-B056756423AD}">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D41E50-7416-D091-6B74-970DBE579FC9}" name="Heiko Holz" initials="" userId="S::iitho01@cloud.uni-tuebingen.de::7a8b7bce-de97-4178-9de8-827217bad69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5C"/>
    <a:srgbClr val="27A69A"/>
    <a:srgbClr val="1F4899"/>
    <a:srgbClr val="599B7A"/>
    <a:srgbClr val="CE8F89"/>
    <a:srgbClr val="006633"/>
    <a:srgbClr val="83B819"/>
    <a:srgbClr val="D9DADB"/>
    <a:srgbClr val="B2D1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00" autoAdjust="0"/>
    <p:restoredTop sz="80008" autoAdjust="0"/>
  </p:normalViewPr>
  <p:slideViewPr>
    <p:cSldViewPr showGuides="1">
      <p:cViewPr varScale="1">
        <p:scale>
          <a:sx n="86" d="100"/>
          <a:sy n="86" d="100"/>
        </p:scale>
        <p:origin x="248" y="2000"/>
      </p:cViewPr>
      <p:guideLst>
        <p:guide orient="horz" pos="2160"/>
        <p:guide pos="3840"/>
      </p:guideLst>
    </p:cSldViewPr>
  </p:slideViewPr>
  <p:notesTextViewPr>
    <p:cViewPr>
      <p:scale>
        <a:sx n="1" d="1"/>
        <a:sy n="1" d="1"/>
      </p:scale>
      <p:origin x="0" y="0"/>
    </p:cViewPr>
  </p:notesTextViewPr>
  <p:notesViewPr>
    <p:cSldViewPr showGuides="1">
      <p:cViewPr varScale="1">
        <p:scale>
          <a:sx n="128" d="100"/>
          <a:sy n="128" d="100"/>
        </p:scale>
        <p:origin x="467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47"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comments/modernComment_689_2478E8EC.xml><?xml version="1.0" encoding="utf-8"?>
<p188:cmLst xmlns:a="http://schemas.openxmlformats.org/drawingml/2006/main" xmlns:r="http://schemas.openxmlformats.org/officeDocument/2006/relationships" xmlns:p188="http://schemas.microsoft.com/office/powerpoint/2018/8/main">
  <p188:cm id="{CF3037A8-D7AF-DF40-91BA-205208F1255E}" authorId="{B8D41E50-7416-D091-6B74-970DBE579FC9}" created="2025-01-13T07:32:51.267">
    <pc:sldMkLst xmlns:pc="http://schemas.microsoft.com/office/powerpoint/2013/main/command">
      <pc:docMk/>
      <pc:sldMk cId="611903724" sldId="1673"/>
    </pc:sldMkLst>
    <p188:txBody>
      <a:bodyPr/>
      <a:lstStyle/>
      <a:p>
        <a:r>
          <a:rPr lang="de-DE"/>
          <a:t>Ohne Animationen</a:t>
        </a:r>
      </a:p>
    </p188:txBody>
  </p188:cm>
</p188:cmLst>
</file>

<file path=ppt/diagrams/_rels/data2.xml.rels><?xml version="1.0" encoding="UTF-8" standalone="yes"?>
<Relationships xmlns="http://schemas.openxmlformats.org/package/2006/relationships"><Relationship Id="rId1" Type="http://schemas.openxmlformats.org/officeDocument/2006/relationships/hyperlink" Target="https://wolke.schule/"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wolke.schule/"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3AF0E8-79F2-4457-8C0E-DEE32D0209C8}" type="doc">
      <dgm:prSet loTypeId="urn:microsoft.com/office/officeart/2005/8/layout/radial4" loCatId="relationship" qsTypeId="urn:microsoft.com/office/officeart/2005/8/quickstyle/simple1" qsCatId="simple" csTypeId="urn:microsoft.com/office/officeart/2005/8/colors/accent0_3" csCatId="mainScheme" phldr="1"/>
      <dgm:spPr/>
      <dgm:t>
        <a:bodyPr/>
        <a:lstStyle/>
        <a:p>
          <a:endParaRPr lang="de-DE"/>
        </a:p>
      </dgm:t>
    </dgm:pt>
    <dgm:pt modelId="{34D647D0-C9FF-4F46-841E-85B52E6EB488}">
      <dgm:prSet phldrT="[Text]" custT="1"/>
      <dgm:spPr/>
      <dgm:t>
        <a:bodyPr/>
        <a:lstStyle/>
        <a:p>
          <a:r>
            <a:rPr lang="en-US" sz="1600" noProof="0" dirty="0"/>
            <a:t>Intervention</a:t>
          </a:r>
        </a:p>
      </dgm:t>
    </dgm:pt>
    <dgm:pt modelId="{6FCF8F6F-BEC6-4434-9FDA-7B90ABB66334}" type="parTrans" cxnId="{DFCB5375-BA96-40CB-BC95-57902BE12529}">
      <dgm:prSet/>
      <dgm:spPr/>
      <dgm:t>
        <a:bodyPr/>
        <a:lstStyle/>
        <a:p>
          <a:endParaRPr lang="en-US" sz="2000" noProof="0" dirty="0"/>
        </a:p>
      </dgm:t>
    </dgm:pt>
    <dgm:pt modelId="{48FBA676-8BD3-4AD6-947A-1ADD4977F2ED}" type="sibTrans" cxnId="{DFCB5375-BA96-40CB-BC95-57902BE12529}">
      <dgm:prSet/>
      <dgm:spPr/>
      <dgm:t>
        <a:bodyPr/>
        <a:lstStyle/>
        <a:p>
          <a:endParaRPr lang="en-US" sz="2000" noProof="0" dirty="0"/>
        </a:p>
      </dgm:t>
    </dgm:pt>
    <dgm:pt modelId="{CDBA18C4-3ADE-4C3E-8F46-6D780A3B7D59}">
      <dgm:prSet phldrT="[Text]" custT="1"/>
      <dgm:spPr/>
      <dgm:t>
        <a:bodyPr/>
        <a:lstStyle/>
        <a:p>
          <a:r>
            <a:rPr lang="en-US" sz="1600" noProof="0" dirty="0"/>
            <a:t>Screening &amp; Diagnostics</a:t>
          </a:r>
        </a:p>
      </dgm:t>
    </dgm:pt>
    <dgm:pt modelId="{189C7801-FB13-4BEA-AEF6-F047E7FC30F8}" type="parTrans" cxnId="{B4175549-4FB9-4CA8-B8D9-D89CD9DCE6A9}">
      <dgm:prSet/>
      <dgm:spPr/>
      <dgm:t>
        <a:bodyPr/>
        <a:lstStyle/>
        <a:p>
          <a:endParaRPr lang="en-US" sz="2000" noProof="0" dirty="0"/>
        </a:p>
      </dgm:t>
    </dgm:pt>
    <dgm:pt modelId="{A2925B36-C616-4D3C-BB10-D91A0ECC7611}" type="sibTrans" cxnId="{B4175549-4FB9-4CA8-B8D9-D89CD9DCE6A9}">
      <dgm:prSet/>
      <dgm:spPr/>
      <dgm:t>
        <a:bodyPr/>
        <a:lstStyle/>
        <a:p>
          <a:endParaRPr lang="en-US" sz="2000" noProof="0" dirty="0"/>
        </a:p>
      </dgm:t>
    </dgm:pt>
    <dgm:pt modelId="{4402992B-7357-4433-975B-03D8013FC7E1}">
      <dgm:prSet phldrT="[Text]" custT="1"/>
      <dgm:spPr/>
      <dgm:t>
        <a:bodyPr/>
        <a:lstStyle/>
        <a:p>
          <a:r>
            <a:rPr lang="en-US" sz="1600" noProof="0" dirty="0"/>
            <a:t>Automatic Generation of Learning Material</a:t>
          </a:r>
        </a:p>
      </dgm:t>
    </dgm:pt>
    <dgm:pt modelId="{13C13744-E8A0-4967-AD59-AD012AA54438}" type="parTrans" cxnId="{440C97AE-F8CE-4974-82F1-FC6EBAA94250}">
      <dgm:prSet/>
      <dgm:spPr/>
      <dgm:t>
        <a:bodyPr/>
        <a:lstStyle/>
        <a:p>
          <a:endParaRPr lang="en-US" sz="2000" noProof="0" dirty="0"/>
        </a:p>
      </dgm:t>
    </dgm:pt>
    <dgm:pt modelId="{DA0C2C10-3FD7-4966-9A1C-BB5CC702258E}" type="sibTrans" cxnId="{440C97AE-F8CE-4974-82F1-FC6EBAA94250}">
      <dgm:prSet/>
      <dgm:spPr/>
      <dgm:t>
        <a:bodyPr/>
        <a:lstStyle/>
        <a:p>
          <a:endParaRPr lang="en-US" sz="2000" noProof="0" dirty="0"/>
        </a:p>
      </dgm:t>
    </dgm:pt>
    <dgm:pt modelId="{AAADE943-3ECB-4D51-A843-FE8F0136430F}">
      <dgm:prSet custT="1"/>
      <dgm:spPr/>
      <dgm:t>
        <a:bodyPr/>
        <a:lstStyle/>
        <a:p>
          <a:r>
            <a:rPr lang="en-US" sz="1800" noProof="0" dirty="0"/>
            <a:t>Digital </a:t>
          </a:r>
          <a:br>
            <a:rPr lang="en-US" sz="1800" noProof="0" dirty="0"/>
          </a:br>
          <a:r>
            <a:rPr lang="en-US" sz="1800" noProof="0" dirty="0"/>
            <a:t>(AI-based) Tools for Evidence-Based Literacy and Foreign Language Acquisition</a:t>
          </a:r>
        </a:p>
      </dgm:t>
    </dgm:pt>
    <dgm:pt modelId="{AE2F47C7-C556-4A03-A138-82E06B1E74A0}" type="parTrans" cxnId="{CDA54E7B-CF21-4251-A5D7-2FC1AE19A40C}">
      <dgm:prSet/>
      <dgm:spPr/>
      <dgm:t>
        <a:bodyPr/>
        <a:lstStyle/>
        <a:p>
          <a:endParaRPr lang="en-US" sz="2000" noProof="0" dirty="0"/>
        </a:p>
      </dgm:t>
    </dgm:pt>
    <dgm:pt modelId="{A09C168B-5C4F-400A-8DE3-146770D7BCB8}" type="sibTrans" cxnId="{CDA54E7B-CF21-4251-A5D7-2FC1AE19A40C}">
      <dgm:prSet/>
      <dgm:spPr/>
      <dgm:t>
        <a:bodyPr/>
        <a:lstStyle/>
        <a:p>
          <a:endParaRPr lang="en-US" sz="2000" noProof="0" dirty="0"/>
        </a:p>
      </dgm:t>
    </dgm:pt>
    <dgm:pt modelId="{B70088CF-B09D-114C-BFF9-1C9090C26B73}">
      <dgm:prSet/>
      <dgm:spPr/>
      <dgm:t>
        <a:bodyPr/>
        <a:lstStyle/>
        <a:p>
          <a:r>
            <a:rPr lang="en-GB" dirty="0"/>
            <a:t>Didactically Motivated And Reflective Use of AI Tools </a:t>
          </a:r>
        </a:p>
      </dgm:t>
    </dgm:pt>
    <dgm:pt modelId="{07443F9F-B37C-7F43-9F4F-E5909BF58C76}" type="parTrans" cxnId="{D3731A8D-722E-9949-A018-19B0E3A2D8C0}">
      <dgm:prSet/>
      <dgm:spPr/>
      <dgm:t>
        <a:bodyPr/>
        <a:lstStyle/>
        <a:p>
          <a:endParaRPr lang="en-GB"/>
        </a:p>
      </dgm:t>
    </dgm:pt>
    <dgm:pt modelId="{53BE8D89-57B4-F84F-8894-92CA0E7AAE23}" type="sibTrans" cxnId="{D3731A8D-722E-9949-A018-19B0E3A2D8C0}">
      <dgm:prSet/>
      <dgm:spPr/>
      <dgm:t>
        <a:bodyPr/>
        <a:lstStyle/>
        <a:p>
          <a:endParaRPr lang="en-GB"/>
        </a:p>
      </dgm:t>
    </dgm:pt>
    <dgm:pt modelId="{82676C55-DC21-48DD-8D5D-483DA8193455}" type="pres">
      <dgm:prSet presAssocID="{1E3AF0E8-79F2-4457-8C0E-DEE32D0209C8}" presName="cycle" presStyleCnt="0">
        <dgm:presLayoutVars>
          <dgm:chMax val="1"/>
          <dgm:dir/>
          <dgm:animLvl val="ctr"/>
          <dgm:resizeHandles val="exact"/>
        </dgm:presLayoutVars>
      </dgm:prSet>
      <dgm:spPr/>
    </dgm:pt>
    <dgm:pt modelId="{10128B68-F8C6-403B-9BAE-247537847AB3}" type="pres">
      <dgm:prSet presAssocID="{AAADE943-3ECB-4D51-A843-FE8F0136430F}" presName="centerShape" presStyleLbl="node0" presStyleIdx="0" presStyleCnt="1" custScaleX="134636" custScaleY="134636"/>
      <dgm:spPr/>
    </dgm:pt>
    <dgm:pt modelId="{EEA291BA-E383-4950-B1E1-6980015E1506}" type="pres">
      <dgm:prSet presAssocID="{6FCF8F6F-BEC6-4434-9FDA-7B90ABB66334}" presName="parTrans" presStyleLbl="bgSibTrans2D1" presStyleIdx="0" presStyleCnt="4"/>
      <dgm:spPr/>
    </dgm:pt>
    <dgm:pt modelId="{F04D8CA4-4E6A-4D91-B0BB-B0F7A42B4EBD}" type="pres">
      <dgm:prSet presAssocID="{34D647D0-C9FF-4F46-841E-85B52E6EB488}" presName="node" presStyleLbl="node1" presStyleIdx="0" presStyleCnt="4" custRadScaleRad="111189" custRadScaleInc="-6575">
        <dgm:presLayoutVars>
          <dgm:bulletEnabled val="1"/>
        </dgm:presLayoutVars>
      </dgm:prSet>
      <dgm:spPr/>
    </dgm:pt>
    <dgm:pt modelId="{C74D26AB-EAA3-410D-83FD-0FC18B29212C}" type="pres">
      <dgm:prSet presAssocID="{189C7801-FB13-4BEA-AEF6-F047E7FC30F8}" presName="parTrans" presStyleLbl="bgSibTrans2D1" presStyleIdx="1" presStyleCnt="4"/>
      <dgm:spPr/>
    </dgm:pt>
    <dgm:pt modelId="{94B1EBB2-F313-40F4-8E87-02842C59FCF7}" type="pres">
      <dgm:prSet presAssocID="{CDBA18C4-3ADE-4C3E-8F46-6D780A3B7D59}" presName="node" presStyleLbl="node1" presStyleIdx="1" presStyleCnt="4">
        <dgm:presLayoutVars>
          <dgm:bulletEnabled val="1"/>
        </dgm:presLayoutVars>
      </dgm:prSet>
      <dgm:spPr/>
    </dgm:pt>
    <dgm:pt modelId="{F8E8DC16-80DD-4A70-9F4F-60D0E28DC153}" type="pres">
      <dgm:prSet presAssocID="{13C13744-E8A0-4967-AD59-AD012AA54438}" presName="parTrans" presStyleLbl="bgSibTrans2D1" presStyleIdx="2" presStyleCnt="4"/>
      <dgm:spPr/>
    </dgm:pt>
    <dgm:pt modelId="{4B1E06F2-53CE-49EA-87A1-4E0D28D5DDA1}" type="pres">
      <dgm:prSet presAssocID="{4402992B-7357-4433-975B-03D8013FC7E1}" presName="node" presStyleLbl="node1" presStyleIdx="2" presStyleCnt="4" custRadScaleRad="111569" custRadScaleInc="6771">
        <dgm:presLayoutVars>
          <dgm:bulletEnabled val="1"/>
        </dgm:presLayoutVars>
      </dgm:prSet>
      <dgm:spPr/>
    </dgm:pt>
    <dgm:pt modelId="{11CE2EA0-DD57-C647-A22D-BC2A0F729EE8}" type="pres">
      <dgm:prSet presAssocID="{07443F9F-B37C-7F43-9F4F-E5909BF58C76}" presName="parTrans" presStyleLbl="bgSibTrans2D1" presStyleIdx="3" presStyleCnt="4"/>
      <dgm:spPr/>
    </dgm:pt>
    <dgm:pt modelId="{328FAFA7-C1A8-814C-9FBD-D16294CD43DF}" type="pres">
      <dgm:prSet presAssocID="{B70088CF-B09D-114C-BFF9-1C9090C26B73}" presName="node" presStyleLbl="node1" presStyleIdx="3" presStyleCnt="4" custRadScaleRad="108740" custRadScaleInc="10616">
        <dgm:presLayoutVars>
          <dgm:bulletEnabled val="1"/>
        </dgm:presLayoutVars>
      </dgm:prSet>
      <dgm:spPr/>
    </dgm:pt>
  </dgm:ptLst>
  <dgm:cxnLst>
    <dgm:cxn modelId="{EA0BF10C-698E-469E-8A94-52F82C08A688}" type="presOf" srcId="{1E3AF0E8-79F2-4457-8C0E-DEE32D0209C8}" destId="{82676C55-DC21-48DD-8D5D-483DA8193455}" srcOrd="0" destOrd="0" presId="urn:microsoft.com/office/officeart/2005/8/layout/radial4"/>
    <dgm:cxn modelId="{0942A00D-B443-4A7F-890D-C9E6F112EB5D}" type="presOf" srcId="{CDBA18C4-3ADE-4C3E-8F46-6D780A3B7D59}" destId="{94B1EBB2-F313-40F4-8E87-02842C59FCF7}" srcOrd="0" destOrd="0" presId="urn:microsoft.com/office/officeart/2005/8/layout/radial4"/>
    <dgm:cxn modelId="{285D8A16-CF0E-4F05-8001-166FD410DC84}" type="presOf" srcId="{AAADE943-3ECB-4D51-A843-FE8F0136430F}" destId="{10128B68-F8C6-403B-9BAE-247537847AB3}" srcOrd="0" destOrd="0" presId="urn:microsoft.com/office/officeart/2005/8/layout/radial4"/>
    <dgm:cxn modelId="{EB7AE13A-0B82-9D42-865B-5F84CD6EA1B6}" type="presOf" srcId="{07443F9F-B37C-7F43-9F4F-E5909BF58C76}" destId="{11CE2EA0-DD57-C647-A22D-BC2A0F729EE8}" srcOrd="0" destOrd="0" presId="urn:microsoft.com/office/officeart/2005/8/layout/radial4"/>
    <dgm:cxn modelId="{B4175549-4FB9-4CA8-B8D9-D89CD9DCE6A9}" srcId="{AAADE943-3ECB-4D51-A843-FE8F0136430F}" destId="{CDBA18C4-3ADE-4C3E-8F46-6D780A3B7D59}" srcOrd="1" destOrd="0" parTransId="{189C7801-FB13-4BEA-AEF6-F047E7FC30F8}" sibTransId="{A2925B36-C616-4D3C-BB10-D91A0ECC7611}"/>
    <dgm:cxn modelId="{697B064D-3F42-4707-8CA2-C21626327192}" type="presOf" srcId="{4402992B-7357-4433-975B-03D8013FC7E1}" destId="{4B1E06F2-53CE-49EA-87A1-4E0D28D5DDA1}" srcOrd="0" destOrd="0" presId="urn:microsoft.com/office/officeart/2005/8/layout/radial4"/>
    <dgm:cxn modelId="{2E85B752-F802-4401-A6F3-A941044D771F}" type="presOf" srcId="{189C7801-FB13-4BEA-AEF6-F047E7FC30F8}" destId="{C74D26AB-EAA3-410D-83FD-0FC18B29212C}" srcOrd="0" destOrd="0" presId="urn:microsoft.com/office/officeart/2005/8/layout/radial4"/>
    <dgm:cxn modelId="{DFCB5375-BA96-40CB-BC95-57902BE12529}" srcId="{AAADE943-3ECB-4D51-A843-FE8F0136430F}" destId="{34D647D0-C9FF-4F46-841E-85B52E6EB488}" srcOrd="0" destOrd="0" parTransId="{6FCF8F6F-BEC6-4434-9FDA-7B90ABB66334}" sibTransId="{48FBA676-8BD3-4AD6-947A-1ADD4977F2ED}"/>
    <dgm:cxn modelId="{CDA54E7B-CF21-4251-A5D7-2FC1AE19A40C}" srcId="{1E3AF0E8-79F2-4457-8C0E-DEE32D0209C8}" destId="{AAADE943-3ECB-4D51-A843-FE8F0136430F}" srcOrd="0" destOrd="0" parTransId="{AE2F47C7-C556-4A03-A138-82E06B1E74A0}" sibTransId="{A09C168B-5C4F-400A-8DE3-146770D7BCB8}"/>
    <dgm:cxn modelId="{13048E84-1E19-4086-A4CC-35E894614BCD}" type="presOf" srcId="{6FCF8F6F-BEC6-4434-9FDA-7B90ABB66334}" destId="{EEA291BA-E383-4950-B1E1-6980015E1506}" srcOrd="0" destOrd="0" presId="urn:microsoft.com/office/officeart/2005/8/layout/radial4"/>
    <dgm:cxn modelId="{D3731A8D-722E-9949-A018-19B0E3A2D8C0}" srcId="{AAADE943-3ECB-4D51-A843-FE8F0136430F}" destId="{B70088CF-B09D-114C-BFF9-1C9090C26B73}" srcOrd="3" destOrd="0" parTransId="{07443F9F-B37C-7F43-9F4F-E5909BF58C76}" sibTransId="{53BE8D89-57B4-F84F-8894-92CA0E7AAE23}"/>
    <dgm:cxn modelId="{440C97AE-F8CE-4974-82F1-FC6EBAA94250}" srcId="{AAADE943-3ECB-4D51-A843-FE8F0136430F}" destId="{4402992B-7357-4433-975B-03D8013FC7E1}" srcOrd="2" destOrd="0" parTransId="{13C13744-E8A0-4967-AD59-AD012AA54438}" sibTransId="{DA0C2C10-3FD7-4966-9A1C-BB5CC702258E}"/>
    <dgm:cxn modelId="{BEE78CD5-55F9-4447-B8B2-B29E787F22FB}" type="presOf" srcId="{B70088CF-B09D-114C-BFF9-1C9090C26B73}" destId="{328FAFA7-C1A8-814C-9FBD-D16294CD43DF}" srcOrd="0" destOrd="0" presId="urn:microsoft.com/office/officeart/2005/8/layout/radial4"/>
    <dgm:cxn modelId="{C0DD55DC-05AA-4BD9-8FBA-BE9D0A528AEB}" type="presOf" srcId="{34D647D0-C9FF-4F46-841E-85B52E6EB488}" destId="{F04D8CA4-4E6A-4D91-B0BB-B0F7A42B4EBD}" srcOrd="0" destOrd="0" presId="urn:microsoft.com/office/officeart/2005/8/layout/radial4"/>
    <dgm:cxn modelId="{360D49FD-6080-4E43-B61E-0FC11F91FAA5}" type="presOf" srcId="{13C13744-E8A0-4967-AD59-AD012AA54438}" destId="{F8E8DC16-80DD-4A70-9F4F-60D0E28DC153}" srcOrd="0" destOrd="0" presId="urn:microsoft.com/office/officeart/2005/8/layout/radial4"/>
    <dgm:cxn modelId="{711375AA-D92E-41A6-A685-E194C97A2243}" type="presParOf" srcId="{82676C55-DC21-48DD-8D5D-483DA8193455}" destId="{10128B68-F8C6-403B-9BAE-247537847AB3}" srcOrd="0" destOrd="0" presId="urn:microsoft.com/office/officeart/2005/8/layout/radial4"/>
    <dgm:cxn modelId="{F4CAB93B-A9E8-4069-8F56-C2B604AE4EB4}" type="presParOf" srcId="{82676C55-DC21-48DD-8D5D-483DA8193455}" destId="{EEA291BA-E383-4950-B1E1-6980015E1506}" srcOrd="1" destOrd="0" presId="urn:microsoft.com/office/officeart/2005/8/layout/radial4"/>
    <dgm:cxn modelId="{36BC9671-CCAF-461E-8EF2-B85778AAF731}" type="presParOf" srcId="{82676C55-DC21-48DD-8D5D-483DA8193455}" destId="{F04D8CA4-4E6A-4D91-B0BB-B0F7A42B4EBD}" srcOrd="2" destOrd="0" presId="urn:microsoft.com/office/officeart/2005/8/layout/radial4"/>
    <dgm:cxn modelId="{58E11728-B50E-4404-8DCE-ACF83DCD2F76}" type="presParOf" srcId="{82676C55-DC21-48DD-8D5D-483DA8193455}" destId="{C74D26AB-EAA3-410D-83FD-0FC18B29212C}" srcOrd="3" destOrd="0" presId="urn:microsoft.com/office/officeart/2005/8/layout/radial4"/>
    <dgm:cxn modelId="{1F47ECD0-5A92-4178-A13B-4B66665EE818}" type="presParOf" srcId="{82676C55-DC21-48DD-8D5D-483DA8193455}" destId="{94B1EBB2-F313-40F4-8E87-02842C59FCF7}" srcOrd="4" destOrd="0" presId="urn:microsoft.com/office/officeart/2005/8/layout/radial4"/>
    <dgm:cxn modelId="{6DFD3549-99D4-454B-9B57-B630D230053C}" type="presParOf" srcId="{82676C55-DC21-48DD-8D5D-483DA8193455}" destId="{F8E8DC16-80DD-4A70-9F4F-60D0E28DC153}" srcOrd="5" destOrd="0" presId="urn:microsoft.com/office/officeart/2005/8/layout/radial4"/>
    <dgm:cxn modelId="{EF6E86CE-928E-4FD2-AC3F-C913B06950FD}" type="presParOf" srcId="{82676C55-DC21-48DD-8D5D-483DA8193455}" destId="{4B1E06F2-53CE-49EA-87A1-4E0D28D5DDA1}" srcOrd="6" destOrd="0" presId="urn:microsoft.com/office/officeart/2005/8/layout/radial4"/>
    <dgm:cxn modelId="{7B409C0A-291A-1E47-917E-133DBF4F03DF}" type="presParOf" srcId="{82676C55-DC21-48DD-8D5D-483DA8193455}" destId="{11CE2EA0-DD57-C647-A22D-BC2A0F729EE8}" srcOrd="7" destOrd="0" presId="urn:microsoft.com/office/officeart/2005/8/layout/radial4"/>
    <dgm:cxn modelId="{26B95ADE-F88B-5548-A35A-05A65AB0934A}" type="presParOf" srcId="{82676C55-DC21-48DD-8D5D-483DA8193455}" destId="{328FAFA7-C1A8-814C-9FBD-D16294CD43DF}" srcOrd="8"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B8FFC2-250E-45BB-9AF2-5EB873EA7AC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F696EC7-A0F3-458F-A067-2540F68E8A28}">
      <dgm:prSet custT="1"/>
      <dgm:spPr/>
      <dgm:t>
        <a:bodyPr/>
        <a:lstStyle/>
        <a:p>
          <a:r>
            <a:rPr lang="en-US" sz="3300" dirty="0">
              <a:solidFill>
                <a:schemeClr val="accent6"/>
              </a:solidFill>
              <a:latin typeface="Trebuchet MS" panose="020B0703020202090204" pitchFamily="34" charset="0"/>
            </a:rPr>
            <a:t>“</a:t>
          </a:r>
          <a:r>
            <a:rPr lang="en-US" sz="3300" dirty="0" err="1">
              <a:solidFill>
                <a:schemeClr val="accent6"/>
              </a:solidFill>
              <a:latin typeface="Trebuchet MS" panose="020B0703020202090204" pitchFamily="34" charset="0"/>
            </a:rPr>
            <a:t>WoLKE</a:t>
          </a:r>
          <a:r>
            <a:rPr lang="en-US" sz="3300" dirty="0">
              <a:solidFill>
                <a:schemeClr val="accent6"/>
              </a:solidFill>
              <a:latin typeface="Trebuchet MS" panose="020B0703020202090204" pitchFamily="34" charset="0"/>
            </a:rPr>
            <a:t>” (</a:t>
          </a:r>
          <a:r>
            <a:rPr lang="en-US" sz="3300" dirty="0" err="1">
              <a:solidFill>
                <a:schemeClr val="accent6"/>
              </a:solidFill>
              <a:latin typeface="Trebuchet MS" panose="020B0703020202090204" pitchFamily="34" charset="0"/>
              <a:hlinkClick xmlns:r="http://schemas.openxmlformats.org/officeDocument/2006/relationships" r:id="rId1"/>
            </a:rPr>
            <a:t>wolke.schule</a:t>
          </a:r>
          <a:r>
            <a:rPr lang="en-US" sz="3300" dirty="0">
              <a:solidFill>
                <a:schemeClr val="accent6"/>
              </a:solidFill>
              <a:latin typeface="Trebuchet MS" panose="020B0703020202090204" pitchFamily="34" charset="0"/>
            </a:rPr>
            <a:t>) is an acronym for the core of the issue addressed in the project:</a:t>
          </a:r>
        </a:p>
      </dgm:t>
    </dgm:pt>
    <dgm:pt modelId="{78A387BF-70AF-4239-8B07-765F83977835}" type="parTrans" cxnId="{EDD27DF6-3F54-42D8-B756-D1277632672F}">
      <dgm:prSet/>
      <dgm:spPr/>
      <dgm:t>
        <a:bodyPr/>
        <a:lstStyle/>
        <a:p>
          <a:endParaRPr lang="en-US"/>
        </a:p>
      </dgm:t>
    </dgm:pt>
    <dgm:pt modelId="{C99BB8B9-235E-450A-8F0F-05E843D1B33A}" type="sibTrans" cxnId="{EDD27DF6-3F54-42D8-B756-D1277632672F}">
      <dgm:prSet/>
      <dgm:spPr/>
      <dgm:t>
        <a:bodyPr/>
        <a:lstStyle/>
        <a:p>
          <a:endParaRPr lang="en-US"/>
        </a:p>
      </dgm:t>
    </dgm:pt>
    <dgm:pt modelId="{98AEBB04-8CA8-4084-9E12-6B63015F39CF}">
      <dgm:prSet custT="1"/>
      <dgm:spPr/>
      <dgm:t>
        <a:bodyPr/>
        <a:lstStyle/>
        <a:p>
          <a:r>
            <a:rPr lang="de-DE" sz="2800" i="1" dirty="0">
              <a:latin typeface="Trebuchet MS" panose="020B0703020202090204" pitchFamily="34" charset="0"/>
            </a:rPr>
            <a:t>„</a:t>
          </a:r>
          <a:r>
            <a:rPr lang="de-DE" sz="2800" b="1" i="1" dirty="0">
              <a:solidFill>
                <a:schemeClr val="accent1"/>
              </a:solidFill>
              <a:latin typeface="Trebuchet MS" panose="020B0703020202090204" pitchFamily="34" charset="0"/>
            </a:rPr>
            <a:t>Wo</a:t>
          </a:r>
          <a:r>
            <a:rPr lang="de-DE" sz="2800" i="1" dirty="0">
              <a:latin typeface="Trebuchet MS" panose="020B0703020202090204" pitchFamily="34" charset="0"/>
            </a:rPr>
            <a:t> bieten KI-Methoden </a:t>
          </a:r>
          <a:r>
            <a:rPr lang="de-DE" sz="2800" b="1" i="1" dirty="0">
              <a:solidFill>
                <a:schemeClr val="accent1"/>
              </a:solidFill>
              <a:latin typeface="Trebuchet MS" panose="020B0703020202090204" pitchFamily="34" charset="0"/>
            </a:rPr>
            <a:t>L</a:t>
          </a:r>
          <a:r>
            <a:rPr lang="de-DE" sz="2800" i="1" dirty="0">
              <a:latin typeface="Trebuchet MS" panose="020B0703020202090204" pitchFamily="34" charset="0"/>
            </a:rPr>
            <a:t>ösungen für fachdidaktische Herausforderungen? Computerlinguistisch fundierte </a:t>
          </a:r>
          <a:r>
            <a:rPr lang="de-DE" sz="2800" b="1" i="1" dirty="0">
              <a:solidFill>
                <a:schemeClr val="accent1"/>
              </a:solidFill>
              <a:latin typeface="Trebuchet MS" panose="020B0703020202090204" pitchFamily="34" charset="0"/>
            </a:rPr>
            <a:t>K</a:t>
          </a:r>
          <a:r>
            <a:rPr lang="de-DE" sz="2800" i="1" dirty="0">
              <a:latin typeface="Trebuchet MS" panose="020B0703020202090204" pitchFamily="34" charset="0"/>
            </a:rPr>
            <a:t>onzeption und </a:t>
          </a:r>
          <a:r>
            <a:rPr lang="de-DE" sz="2800" b="1" i="1" dirty="0">
              <a:solidFill>
                <a:schemeClr val="accent1"/>
              </a:solidFill>
              <a:latin typeface="Trebuchet MS" panose="020B0703020202090204" pitchFamily="34" charset="0"/>
            </a:rPr>
            <a:t>E</a:t>
          </a:r>
          <a:r>
            <a:rPr lang="de-DE" sz="2800" i="1" dirty="0">
              <a:latin typeface="Trebuchet MS" panose="020B0703020202090204" pitchFamily="34" charset="0"/>
            </a:rPr>
            <a:t>valuation curricular verankerter Lehrveranstaltungen für die Sprach- und MINT-Didaktik.“</a:t>
          </a:r>
          <a:br>
            <a:rPr lang="de-DE" sz="2800" i="1" dirty="0">
              <a:latin typeface="Trebuchet MS" panose="020B0703020202090204" pitchFamily="34" charset="0"/>
            </a:rPr>
          </a:br>
          <a:br>
            <a:rPr lang="de-DE" sz="2800" i="1" dirty="0">
              <a:latin typeface="Trebuchet MS" panose="020B0703020202090204" pitchFamily="34" charset="0"/>
            </a:rPr>
          </a:br>
          <a:r>
            <a:rPr lang="de-DE" sz="2800" i="1" dirty="0">
              <a:latin typeface="Trebuchet MS" panose="020B0703020202090204" pitchFamily="34" charset="0"/>
            </a:rPr>
            <a:t>(</a:t>
          </a:r>
          <a:r>
            <a:rPr lang="de-DE" sz="2800" i="1" dirty="0" err="1">
              <a:latin typeface="Trebuchet MS" panose="020B0703020202090204" pitchFamily="34" charset="0"/>
            </a:rPr>
            <a:t>engl</a:t>
          </a:r>
          <a:r>
            <a:rPr lang="de-DE" sz="2800" i="1" dirty="0">
              <a:latin typeface="Trebuchet MS" panose="020B0703020202090204" pitchFamily="34" charset="0"/>
            </a:rPr>
            <a:t>) </a:t>
          </a:r>
          <a:r>
            <a:rPr lang="en-US" sz="2800" i="1" dirty="0">
              <a:latin typeface="Trebuchet MS" panose="020B0703020202090204" pitchFamily="34" charset="0"/>
            </a:rPr>
            <a:t>"Where do AI methods offer solutions for didactic challenges? Computational linguistics-based design and evaluation of curriculum-based courses for language and STEM didactics."</a:t>
          </a:r>
          <a:endParaRPr lang="en-US" sz="2800" dirty="0">
            <a:latin typeface="Trebuchet MS" panose="020B0703020202090204" pitchFamily="34" charset="0"/>
          </a:endParaRPr>
        </a:p>
      </dgm:t>
    </dgm:pt>
    <dgm:pt modelId="{42D2CC49-483A-4285-93BD-A05710863BE0}" type="parTrans" cxnId="{709AB48E-448B-460E-8ED0-654085E0EAD4}">
      <dgm:prSet/>
      <dgm:spPr/>
      <dgm:t>
        <a:bodyPr/>
        <a:lstStyle/>
        <a:p>
          <a:endParaRPr lang="en-US"/>
        </a:p>
      </dgm:t>
    </dgm:pt>
    <dgm:pt modelId="{FFF8E57E-D17D-41D5-8633-EC0EB6A9380C}" type="sibTrans" cxnId="{709AB48E-448B-460E-8ED0-654085E0EAD4}">
      <dgm:prSet/>
      <dgm:spPr/>
      <dgm:t>
        <a:bodyPr/>
        <a:lstStyle/>
        <a:p>
          <a:endParaRPr lang="en-US"/>
        </a:p>
      </dgm:t>
    </dgm:pt>
    <dgm:pt modelId="{797EBCE6-B264-6546-921E-7F0C49D6BE49}" type="pres">
      <dgm:prSet presAssocID="{07B8FFC2-250E-45BB-9AF2-5EB873EA7AC6}" presName="vert0" presStyleCnt="0">
        <dgm:presLayoutVars>
          <dgm:dir/>
          <dgm:animOne val="branch"/>
          <dgm:animLvl val="lvl"/>
        </dgm:presLayoutVars>
      </dgm:prSet>
      <dgm:spPr/>
    </dgm:pt>
    <dgm:pt modelId="{7DA897CB-91FE-294B-9BAD-F96083053788}" type="pres">
      <dgm:prSet presAssocID="{5F696EC7-A0F3-458F-A067-2540F68E8A28}" presName="thickLine" presStyleLbl="alignNode1" presStyleIdx="0" presStyleCnt="2"/>
      <dgm:spPr/>
    </dgm:pt>
    <dgm:pt modelId="{2F620CD6-7254-704C-87CB-788F722FA960}" type="pres">
      <dgm:prSet presAssocID="{5F696EC7-A0F3-458F-A067-2540F68E8A28}" presName="horz1" presStyleCnt="0"/>
      <dgm:spPr/>
    </dgm:pt>
    <dgm:pt modelId="{FBCF7F0F-3E40-694E-8CCA-26C03DAF93B5}" type="pres">
      <dgm:prSet presAssocID="{5F696EC7-A0F3-458F-A067-2540F68E8A28}" presName="tx1" presStyleLbl="revTx" presStyleIdx="0" presStyleCnt="2" custScaleY="52118"/>
      <dgm:spPr/>
    </dgm:pt>
    <dgm:pt modelId="{333CEC34-71F8-264B-BF8D-BEC917C994D1}" type="pres">
      <dgm:prSet presAssocID="{5F696EC7-A0F3-458F-A067-2540F68E8A28}" presName="vert1" presStyleCnt="0"/>
      <dgm:spPr/>
    </dgm:pt>
    <dgm:pt modelId="{3CADF3D1-B258-7C40-A03A-731C558D7565}" type="pres">
      <dgm:prSet presAssocID="{98AEBB04-8CA8-4084-9E12-6B63015F39CF}" presName="thickLine" presStyleLbl="alignNode1" presStyleIdx="1" presStyleCnt="2"/>
      <dgm:spPr/>
    </dgm:pt>
    <dgm:pt modelId="{939D9397-2A49-BF43-B0E7-6D533F684C9E}" type="pres">
      <dgm:prSet presAssocID="{98AEBB04-8CA8-4084-9E12-6B63015F39CF}" presName="horz1" presStyleCnt="0"/>
      <dgm:spPr/>
    </dgm:pt>
    <dgm:pt modelId="{59EBAB01-0D05-7A46-937F-EBAB5229BFA3}" type="pres">
      <dgm:prSet presAssocID="{98AEBB04-8CA8-4084-9E12-6B63015F39CF}" presName="tx1" presStyleLbl="revTx" presStyleIdx="1" presStyleCnt="2" custScaleY="124885"/>
      <dgm:spPr/>
    </dgm:pt>
    <dgm:pt modelId="{A7DBD86E-54D1-6C4E-85AF-666B9EB1A304}" type="pres">
      <dgm:prSet presAssocID="{98AEBB04-8CA8-4084-9E12-6B63015F39CF}" presName="vert1" presStyleCnt="0"/>
      <dgm:spPr/>
    </dgm:pt>
  </dgm:ptLst>
  <dgm:cxnLst>
    <dgm:cxn modelId="{B94ED368-9FCD-7241-B9E5-D8113CF112F8}" type="presOf" srcId="{98AEBB04-8CA8-4084-9E12-6B63015F39CF}" destId="{59EBAB01-0D05-7A46-937F-EBAB5229BFA3}" srcOrd="0" destOrd="0" presId="urn:microsoft.com/office/officeart/2008/layout/LinedList"/>
    <dgm:cxn modelId="{709AB48E-448B-460E-8ED0-654085E0EAD4}" srcId="{07B8FFC2-250E-45BB-9AF2-5EB873EA7AC6}" destId="{98AEBB04-8CA8-4084-9E12-6B63015F39CF}" srcOrd="1" destOrd="0" parTransId="{42D2CC49-483A-4285-93BD-A05710863BE0}" sibTransId="{FFF8E57E-D17D-41D5-8633-EC0EB6A9380C}"/>
    <dgm:cxn modelId="{105CB7E7-4C1F-7345-914C-51D3B73B5BE3}" type="presOf" srcId="{5F696EC7-A0F3-458F-A067-2540F68E8A28}" destId="{FBCF7F0F-3E40-694E-8CCA-26C03DAF93B5}" srcOrd="0" destOrd="0" presId="urn:microsoft.com/office/officeart/2008/layout/LinedList"/>
    <dgm:cxn modelId="{761575F2-DAA1-EF4E-BC6A-4B7BE085BD65}" type="presOf" srcId="{07B8FFC2-250E-45BB-9AF2-5EB873EA7AC6}" destId="{797EBCE6-B264-6546-921E-7F0C49D6BE49}" srcOrd="0" destOrd="0" presId="urn:microsoft.com/office/officeart/2008/layout/LinedList"/>
    <dgm:cxn modelId="{EDD27DF6-3F54-42D8-B756-D1277632672F}" srcId="{07B8FFC2-250E-45BB-9AF2-5EB873EA7AC6}" destId="{5F696EC7-A0F3-458F-A067-2540F68E8A28}" srcOrd="0" destOrd="0" parTransId="{78A387BF-70AF-4239-8B07-765F83977835}" sibTransId="{C99BB8B9-235E-450A-8F0F-05E843D1B33A}"/>
    <dgm:cxn modelId="{2E48E843-A609-6B42-865F-EC3B21C32FC5}" type="presParOf" srcId="{797EBCE6-B264-6546-921E-7F0C49D6BE49}" destId="{7DA897CB-91FE-294B-9BAD-F96083053788}" srcOrd="0" destOrd="0" presId="urn:microsoft.com/office/officeart/2008/layout/LinedList"/>
    <dgm:cxn modelId="{46AB7E45-19B4-1840-962B-8DD6E065C7DC}" type="presParOf" srcId="{797EBCE6-B264-6546-921E-7F0C49D6BE49}" destId="{2F620CD6-7254-704C-87CB-788F722FA960}" srcOrd="1" destOrd="0" presId="urn:microsoft.com/office/officeart/2008/layout/LinedList"/>
    <dgm:cxn modelId="{009430A5-FD5F-C943-94B8-9DD0147FCFB8}" type="presParOf" srcId="{2F620CD6-7254-704C-87CB-788F722FA960}" destId="{FBCF7F0F-3E40-694E-8CCA-26C03DAF93B5}" srcOrd="0" destOrd="0" presId="urn:microsoft.com/office/officeart/2008/layout/LinedList"/>
    <dgm:cxn modelId="{C1F2CC8E-6153-CC4B-97B0-261AA585CD86}" type="presParOf" srcId="{2F620CD6-7254-704C-87CB-788F722FA960}" destId="{333CEC34-71F8-264B-BF8D-BEC917C994D1}" srcOrd="1" destOrd="0" presId="urn:microsoft.com/office/officeart/2008/layout/LinedList"/>
    <dgm:cxn modelId="{5FD6A3C6-84DE-D44A-9391-A7127AC504B0}" type="presParOf" srcId="{797EBCE6-B264-6546-921E-7F0C49D6BE49}" destId="{3CADF3D1-B258-7C40-A03A-731C558D7565}" srcOrd="2" destOrd="0" presId="urn:microsoft.com/office/officeart/2008/layout/LinedList"/>
    <dgm:cxn modelId="{9DBFF6E4-0C22-174C-A965-5625354725FF}" type="presParOf" srcId="{797EBCE6-B264-6546-921E-7F0C49D6BE49}" destId="{939D9397-2A49-BF43-B0E7-6D533F684C9E}" srcOrd="3" destOrd="0" presId="urn:microsoft.com/office/officeart/2008/layout/LinedList"/>
    <dgm:cxn modelId="{1251D6E3-6D4D-2446-9A94-B7D55D6FEF4A}" type="presParOf" srcId="{939D9397-2A49-BF43-B0E7-6D533F684C9E}" destId="{59EBAB01-0D05-7A46-937F-EBAB5229BFA3}" srcOrd="0" destOrd="0" presId="urn:microsoft.com/office/officeart/2008/layout/LinedList"/>
    <dgm:cxn modelId="{68A8E487-2A9E-4E4D-9FEB-C4CFB8A708B8}" type="presParOf" srcId="{939D9397-2A49-BF43-B0E7-6D533F684C9E}" destId="{A7DBD86E-54D1-6C4E-85AF-666B9EB1A30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128B68-F8C6-403B-9BAE-247537847AB3}">
      <dsp:nvSpPr>
        <dsp:cNvPr id="0" name=""/>
        <dsp:cNvSpPr/>
      </dsp:nvSpPr>
      <dsp:spPr>
        <a:xfrm>
          <a:off x="3143042" y="1469669"/>
          <a:ext cx="2510782" cy="2510782"/>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noProof="0" dirty="0"/>
            <a:t>Digital </a:t>
          </a:r>
          <a:br>
            <a:rPr lang="en-US" sz="1800" kern="1200" noProof="0" dirty="0"/>
          </a:br>
          <a:r>
            <a:rPr lang="en-US" sz="1800" kern="1200" noProof="0" dirty="0"/>
            <a:t>(AI-based) Tools for Evidence-Based Literacy and Foreign Language Acquisition</a:t>
          </a:r>
        </a:p>
      </dsp:txBody>
      <dsp:txXfrm>
        <a:off x="3510738" y="1837365"/>
        <a:ext cx="1775390" cy="1775390"/>
      </dsp:txXfrm>
    </dsp:sp>
    <dsp:sp modelId="{EEA291BA-E383-4950-B1E1-6980015E1506}">
      <dsp:nvSpPr>
        <dsp:cNvPr id="0" name=""/>
        <dsp:cNvSpPr/>
      </dsp:nvSpPr>
      <dsp:spPr>
        <a:xfrm rot="11522475">
          <a:off x="1770609" y="2041545"/>
          <a:ext cx="1338587" cy="531487"/>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4D8CA4-4E6A-4D91-B0BB-B0F7A42B4EBD}">
      <dsp:nvSpPr>
        <dsp:cNvPr id="0" name=""/>
        <dsp:cNvSpPr/>
      </dsp:nvSpPr>
      <dsp:spPr>
        <a:xfrm>
          <a:off x="899523" y="1459013"/>
          <a:ext cx="1771623" cy="1417298"/>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noProof="0" dirty="0"/>
            <a:t>Intervention</a:t>
          </a:r>
        </a:p>
      </dsp:txBody>
      <dsp:txXfrm>
        <a:off x="941034" y="1500524"/>
        <a:ext cx="1688601" cy="1334276"/>
      </dsp:txXfrm>
    </dsp:sp>
    <dsp:sp modelId="{C74D26AB-EAA3-410D-83FD-0FC18B29212C}">
      <dsp:nvSpPr>
        <dsp:cNvPr id="0" name=""/>
        <dsp:cNvSpPr/>
      </dsp:nvSpPr>
      <dsp:spPr>
        <a:xfrm rot="14700000">
          <a:off x="3069790" y="772894"/>
          <a:ext cx="1084502" cy="531487"/>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4B1EBB2-F313-40F4-8E87-02842C59FCF7}">
      <dsp:nvSpPr>
        <dsp:cNvPr id="0" name=""/>
        <dsp:cNvSpPr/>
      </dsp:nvSpPr>
      <dsp:spPr>
        <a:xfrm>
          <a:off x="2497064" y="-161457"/>
          <a:ext cx="1771623" cy="1417298"/>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noProof="0" dirty="0"/>
            <a:t>Screening &amp; Diagnostics</a:t>
          </a:r>
        </a:p>
      </dsp:txBody>
      <dsp:txXfrm>
        <a:off x="2538575" y="-119946"/>
        <a:ext cx="1688601" cy="1334276"/>
      </dsp:txXfrm>
    </dsp:sp>
    <dsp:sp modelId="{F8E8DC16-80DD-4A70-9F4F-60D0E28DC153}">
      <dsp:nvSpPr>
        <dsp:cNvPr id="0" name=""/>
        <dsp:cNvSpPr/>
      </dsp:nvSpPr>
      <dsp:spPr>
        <a:xfrm rot="18003795">
          <a:off x="4764730" y="797117"/>
          <a:ext cx="1191645" cy="531487"/>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1E06F2-53CE-49EA-87A1-4E0D28D5DDA1}">
      <dsp:nvSpPr>
        <dsp:cNvPr id="0" name=""/>
        <dsp:cNvSpPr/>
      </dsp:nvSpPr>
      <dsp:spPr>
        <a:xfrm>
          <a:off x="4773222" y="-161457"/>
          <a:ext cx="1771623" cy="1417298"/>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noProof="0" dirty="0"/>
            <a:t>Automatic Generation of Learning Material</a:t>
          </a:r>
        </a:p>
      </dsp:txBody>
      <dsp:txXfrm>
        <a:off x="4814733" y="-119946"/>
        <a:ext cx="1688601" cy="1334276"/>
      </dsp:txXfrm>
    </dsp:sp>
    <dsp:sp modelId="{11CE2EA0-DD57-C647-A22D-BC2A0F729EE8}">
      <dsp:nvSpPr>
        <dsp:cNvPr id="0" name=""/>
        <dsp:cNvSpPr/>
      </dsp:nvSpPr>
      <dsp:spPr>
        <a:xfrm rot="20986632">
          <a:off x="5697196" y="2109414"/>
          <a:ext cx="1282974" cy="531487"/>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8FAFA7-C1A8-814C-9FBD-D16294CD43DF}">
      <dsp:nvSpPr>
        <dsp:cNvPr id="0" name=""/>
        <dsp:cNvSpPr/>
      </dsp:nvSpPr>
      <dsp:spPr>
        <a:xfrm>
          <a:off x="6084175" y="1552659"/>
          <a:ext cx="1771623" cy="1417298"/>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GB" sz="1900" kern="1200" dirty="0"/>
            <a:t>Didactically Motivated And Reflective Use of AI Tools </a:t>
          </a:r>
        </a:p>
      </dsp:txBody>
      <dsp:txXfrm>
        <a:off x="6125686" y="1594170"/>
        <a:ext cx="1688601" cy="13342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A897CB-91FE-294B-9BAD-F96083053788}">
      <dsp:nvSpPr>
        <dsp:cNvPr id="0" name=""/>
        <dsp:cNvSpPr/>
      </dsp:nvSpPr>
      <dsp:spPr>
        <a:xfrm>
          <a:off x="0" y="2039"/>
          <a:ext cx="10972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CF7F0F-3E40-694E-8CCA-26C03DAF93B5}">
      <dsp:nvSpPr>
        <dsp:cNvPr id="0" name=""/>
        <dsp:cNvSpPr/>
      </dsp:nvSpPr>
      <dsp:spPr>
        <a:xfrm>
          <a:off x="0" y="2039"/>
          <a:ext cx="10972800" cy="133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solidFill>
                <a:schemeClr val="accent6"/>
              </a:solidFill>
              <a:latin typeface="Trebuchet MS" panose="020B0703020202090204" pitchFamily="34" charset="0"/>
            </a:rPr>
            <a:t>“</a:t>
          </a:r>
          <a:r>
            <a:rPr lang="en-US" sz="3300" kern="1200" dirty="0" err="1">
              <a:solidFill>
                <a:schemeClr val="accent6"/>
              </a:solidFill>
              <a:latin typeface="Trebuchet MS" panose="020B0703020202090204" pitchFamily="34" charset="0"/>
            </a:rPr>
            <a:t>WoLKE</a:t>
          </a:r>
          <a:r>
            <a:rPr lang="en-US" sz="3300" kern="1200" dirty="0">
              <a:solidFill>
                <a:schemeClr val="accent6"/>
              </a:solidFill>
              <a:latin typeface="Trebuchet MS" panose="020B0703020202090204" pitchFamily="34" charset="0"/>
            </a:rPr>
            <a:t>” (</a:t>
          </a:r>
          <a:r>
            <a:rPr lang="en-US" sz="3300" kern="1200" dirty="0" err="1">
              <a:solidFill>
                <a:schemeClr val="accent6"/>
              </a:solidFill>
              <a:latin typeface="Trebuchet MS" panose="020B0703020202090204" pitchFamily="34" charset="0"/>
              <a:hlinkClick xmlns:r="http://schemas.openxmlformats.org/officeDocument/2006/relationships" r:id="rId1"/>
            </a:rPr>
            <a:t>wolke.schule</a:t>
          </a:r>
          <a:r>
            <a:rPr lang="en-US" sz="3300" kern="1200" dirty="0">
              <a:solidFill>
                <a:schemeClr val="accent6"/>
              </a:solidFill>
              <a:latin typeface="Trebuchet MS" panose="020B0703020202090204" pitchFamily="34" charset="0"/>
            </a:rPr>
            <a:t>) is an acronym for the core of the issue addressed in the project:</a:t>
          </a:r>
        </a:p>
      </dsp:txBody>
      <dsp:txXfrm>
        <a:off x="0" y="2039"/>
        <a:ext cx="10972800" cy="1331455"/>
      </dsp:txXfrm>
    </dsp:sp>
    <dsp:sp modelId="{3CADF3D1-B258-7C40-A03A-731C558D7565}">
      <dsp:nvSpPr>
        <dsp:cNvPr id="0" name=""/>
        <dsp:cNvSpPr/>
      </dsp:nvSpPr>
      <dsp:spPr>
        <a:xfrm>
          <a:off x="0" y="1333494"/>
          <a:ext cx="10972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EBAB01-0D05-7A46-937F-EBAB5229BFA3}">
      <dsp:nvSpPr>
        <dsp:cNvPr id="0" name=""/>
        <dsp:cNvSpPr/>
      </dsp:nvSpPr>
      <dsp:spPr>
        <a:xfrm>
          <a:off x="0" y="1333494"/>
          <a:ext cx="10962084" cy="3190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de-DE" sz="2800" i="1" kern="1200" dirty="0">
              <a:latin typeface="Trebuchet MS" panose="020B0703020202090204" pitchFamily="34" charset="0"/>
            </a:rPr>
            <a:t>„</a:t>
          </a:r>
          <a:r>
            <a:rPr lang="de-DE" sz="2800" b="1" i="1" kern="1200" dirty="0">
              <a:solidFill>
                <a:schemeClr val="accent1"/>
              </a:solidFill>
              <a:latin typeface="Trebuchet MS" panose="020B0703020202090204" pitchFamily="34" charset="0"/>
            </a:rPr>
            <a:t>Wo</a:t>
          </a:r>
          <a:r>
            <a:rPr lang="de-DE" sz="2800" i="1" kern="1200" dirty="0">
              <a:latin typeface="Trebuchet MS" panose="020B0703020202090204" pitchFamily="34" charset="0"/>
            </a:rPr>
            <a:t> bieten KI-Methoden </a:t>
          </a:r>
          <a:r>
            <a:rPr lang="de-DE" sz="2800" b="1" i="1" kern="1200" dirty="0">
              <a:solidFill>
                <a:schemeClr val="accent1"/>
              </a:solidFill>
              <a:latin typeface="Trebuchet MS" panose="020B0703020202090204" pitchFamily="34" charset="0"/>
            </a:rPr>
            <a:t>L</a:t>
          </a:r>
          <a:r>
            <a:rPr lang="de-DE" sz="2800" i="1" kern="1200" dirty="0">
              <a:latin typeface="Trebuchet MS" panose="020B0703020202090204" pitchFamily="34" charset="0"/>
            </a:rPr>
            <a:t>ösungen für fachdidaktische Herausforderungen? Computerlinguistisch fundierte </a:t>
          </a:r>
          <a:r>
            <a:rPr lang="de-DE" sz="2800" b="1" i="1" kern="1200" dirty="0">
              <a:solidFill>
                <a:schemeClr val="accent1"/>
              </a:solidFill>
              <a:latin typeface="Trebuchet MS" panose="020B0703020202090204" pitchFamily="34" charset="0"/>
            </a:rPr>
            <a:t>K</a:t>
          </a:r>
          <a:r>
            <a:rPr lang="de-DE" sz="2800" i="1" kern="1200" dirty="0">
              <a:latin typeface="Trebuchet MS" panose="020B0703020202090204" pitchFamily="34" charset="0"/>
            </a:rPr>
            <a:t>onzeption und </a:t>
          </a:r>
          <a:r>
            <a:rPr lang="de-DE" sz="2800" b="1" i="1" kern="1200" dirty="0">
              <a:solidFill>
                <a:schemeClr val="accent1"/>
              </a:solidFill>
              <a:latin typeface="Trebuchet MS" panose="020B0703020202090204" pitchFamily="34" charset="0"/>
            </a:rPr>
            <a:t>E</a:t>
          </a:r>
          <a:r>
            <a:rPr lang="de-DE" sz="2800" i="1" kern="1200" dirty="0">
              <a:latin typeface="Trebuchet MS" panose="020B0703020202090204" pitchFamily="34" charset="0"/>
            </a:rPr>
            <a:t>valuation curricular verankerter Lehrveranstaltungen für die Sprach- und MINT-Didaktik.“</a:t>
          </a:r>
          <a:br>
            <a:rPr lang="de-DE" sz="2800" i="1" kern="1200" dirty="0">
              <a:latin typeface="Trebuchet MS" panose="020B0703020202090204" pitchFamily="34" charset="0"/>
            </a:rPr>
          </a:br>
          <a:br>
            <a:rPr lang="de-DE" sz="2800" i="1" kern="1200" dirty="0">
              <a:latin typeface="Trebuchet MS" panose="020B0703020202090204" pitchFamily="34" charset="0"/>
            </a:rPr>
          </a:br>
          <a:r>
            <a:rPr lang="de-DE" sz="2800" i="1" kern="1200" dirty="0">
              <a:latin typeface="Trebuchet MS" panose="020B0703020202090204" pitchFamily="34" charset="0"/>
            </a:rPr>
            <a:t>(</a:t>
          </a:r>
          <a:r>
            <a:rPr lang="de-DE" sz="2800" i="1" kern="1200" dirty="0" err="1">
              <a:latin typeface="Trebuchet MS" panose="020B0703020202090204" pitchFamily="34" charset="0"/>
            </a:rPr>
            <a:t>engl</a:t>
          </a:r>
          <a:r>
            <a:rPr lang="de-DE" sz="2800" i="1" kern="1200" dirty="0">
              <a:latin typeface="Trebuchet MS" panose="020B0703020202090204" pitchFamily="34" charset="0"/>
            </a:rPr>
            <a:t>) </a:t>
          </a:r>
          <a:r>
            <a:rPr lang="en-US" sz="2800" i="1" kern="1200" dirty="0">
              <a:latin typeface="Trebuchet MS" panose="020B0703020202090204" pitchFamily="34" charset="0"/>
            </a:rPr>
            <a:t>"Where do AI methods offer solutions for didactic challenges? Computational linguistics-based design and evaluation of curriculum-based courses for language and STEM didactics."</a:t>
          </a:r>
          <a:endParaRPr lang="en-US" sz="2800" kern="1200" dirty="0">
            <a:latin typeface="Trebuchet MS" panose="020B0703020202090204" pitchFamily="34" charset="0"/>
          </a:endParaRPr>
        </a:p>
      </dsp:txBody>
      <dsp:txXfrm>
        <a:off x="0" y="1333494"/>
        <a:ext cx="10962084" cy="319042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3B82251-BF6C-BB83-0979-F56637A5C6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a:extLst>
              <a:ext uri="{FF2B5EF4-FFF2-40B4-BE49-F238E27FC236}">
                <a16:creationId xmlns:a16="http://schemas.microsoft.com/office/drawing/2014/main" id="{C75A6E3B-9E30-3A3B-D594-89FA15191E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4BB1C51-D7E5-564D-B7A6-4394C2DCB55F}" type="datetimeFigureOut">
              <a:rPr lang="de-DE" smtClean="0"/>
              <a:t>13.01.25</a:t>
            </a:fld>
            <a:endParaRPr lang="de-DE"/>
          </a:p>
        </p:txBody>
      </p:sp>
      <p:sp>
        <p:nvSpPr>
          <p:cNvPr id="4" name="Footer Placeholder 3">
            <a:extLst>
              <a:ext uri="{FF2B5EF4-FFF2-40B4-BE49-F238E27FC236}">
                <a16:creationId xmlns:a16="http://schemas.microsoft.com/office/drawing/2014/main" id="{6B33BA36-64F1-AA3F-B21E-FE37F38AF7C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Slide Number Placeholder 4">
            <a:extLst>
              <a:ext uri="{FF2B5EF4-FFF2-40B4-BE49-F238E27FC236}">
                <a16:creationId xmlns:a16="http://schemas.microsoft.com/office/drawing/2014/main" id="{EA70C34D-9009-2BF6-D91E-5836B54D93B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9A997E2-C739-C444-B04F-79A6DA1DB03C}" type="slidenum">
              <a:rPr lang="de-DE" smtClean="0"/>
              <a:t>‹#›</a:t>
            </a:fld>
            <a:endParaRPr lang="de-DE"/>
          </a:p>
        </p:txBody>
      </p:sp>
    </p:spTree>
    <p:extLst>
      <p:ext uri="{BB962C8B-B14F-4D97-AF65-F5344CB8AC3E}">
        <p14:creationId xmlns:p14="http://schemas.microsoft.com/office/powerpoint/2010/main" val="787183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642C9849-2253-4388-AB25-EE6F091867E3}" type="datetimeFigureOut">
              <a:rPr lang="de-DE"/>
              <a:pPr>
                <a:defRPr/>
              </a:pPr>
              <a:t>13.01.25</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F5086B9C-A5D1-40CA-93E3-574C7559F93D}" type="slidenum">
              <a:rPr lang="de-DE"/>
              <a:pPr>
                <a:defRPr/>
              </a:pPr>
              <a:t>‹#›</a:t>
            </a:fld>
            <a:endParaRPr lang="de-DE"/>
          </a:p>
        </p:txBody>
      </p:sp>
    </p:spTree>
    <p:extLst>
      <p:ext uri="{BB962C8B-B14F-4D97-AF65-F5344CB8AC3E}">
        <p14:creationId xmlns:p14="http://schemas.microsoft.com/office/powerpoint/2010/main" val="253981867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a:defRPr/>
            </a:pPr>
            <a:fld id="{F5086B9C-A5D1-40CA-93E3-574C7559F93D}" type="slidenum">
              <a:rPr lang="de-DE" smtClean="0"/>
              <a:pPr>
                <a:defRPr/>
              </a:pPr>
              <a:t>1</a:t>
            </a:fld>
            <a:endParaRPr lang="de-DE"/>
          </a:p>
        </p:txBody>
      </p:sp>
    </p:spTree>
    <p:extLst>
      <p:ext uri="{BB962C8B-B14F-4D97-AF65-F5344CB8AC3E}">
        <p14:creationId xmlns:p14="http://schemas.microsoft.com/office/powerpoint/2010/main" val="2712068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C68D8-87B3-B0C0-05B9-1BE2430F06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A579F7-ED9E-AA9D-528A-26671538C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BB20F6-FD84-13FE-A5A8-0F786EBCBCC7}"/>
              </a:ext>
            </a:extLst>
          </p:cNvPr>
          <p:cNvSpPr>
            <a:spLocks noGrp="1"/>
          </p:cNvSpPr>
          <p:nvPr>
            <p:ph type="body" idx="1"/>
          </p:nvPr>
        </p:nvSpPr>
        <p:spPr/>
        <p:txBody>
          <a:bodyPr/>
          <a:lstStyle/>
          <a:p>
            <a:r>
              <a:rPr lang="de-DE" b="1"/>
              <a:t>Ende: 16 Minuten</a:t>
            </a:r>
          </a:p>
        </p:txBody>
      </p:sp>
      <p:sp>
        <p:nvSpPr>
          <p:cNvPr id="4" name="Slide Number Placeholder 3">
            <a:extLst>
              <a:ext uri="{FF2B5EF4-FFF2-40B4-BE49-F238E27FC236}">
                <a16:creationId xmlns:a16="http://schemas.microsoft.com/office/drawing/2014/main" id="{279B4CA2-8881-4539-B153-51BE6145873B}"/>
              </a:ext>
            </a:extLst>
          </p:cNvPr>
          <p:cNvSpPr>
            <a:spLocks noGrp="1"/>
          </p:cNvSpPr>
          <p:nvPr>
            <p:ph type="sldNum" sz="quarter" idx="5"/>
          </p:nvPr>
        </p:nvSpPr>
        <p:spPr/>
        <p:txBody>
          <a:bodyPr/>
          <a:lstStyle/>
          <a:p>
            <a:pPr>
              <a:defRPr/>
            </a:pPr>
            <a:fld id="{0A9140E2-867F-4126-A771-689B69200949}" type="slidenum">
              <a:rPr lang="de-DE" smtClean="0"/>
              <a:pPr>
                <a:defRPr/>
              </a:pPr>
              <a:t>11</a:t>
            </a:fld>
            <a:endParaRPr lang="de-DE"/>
          </a:p>
        </p:txBody>
      </p:sp>
    </p:spTree>
    <p:extLst>
      <p:ext uri="{BB962C8B-B14F-4D97-AF65-F5344CB8AC3E}">
        <p14:creationId xmlns:p14="http://schemas.microsoft.com/office/powerpoint/2010/main" val="3911206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The ability to conduct screenings digitally and in group sessions would allow teachers to effectively screen larger groups of children while reducing their workload. Digitization facilitates screening procedures by automating and standardizing them, increasing objectivity and reliability. In addition, game-based elements can be integrated into the screening, which is more fun for the children and increases their motivation [e.g., 7].</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Group-based settings are commonly used because testing each child individually is both time-consuming and costly, and these tests are traditionally performed on paper [19]</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The design and implementation of a digital, game- and group-based literacy screening poses several challenges regarding child-computer interaction. For young children, it is especially challenging to implement appropriate user interfaces and interaction mechanics as it not only depends on their physical and mental development [e.g., 36, 102], but also on their previous experience with the use of technology [3]</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dirty="0"/>
          </a:p>
          <a:p>
            <a:endParaRPr lang="de-DE" dirty="0"/>
          </a:p>
        </p:txBody>
      </p:sp>
      <p:sp>
        <p:nvSpPr>
          <p:cNvPr id="4" name="Slide Number Placeholder 3"/>
          <p:cNvSpPr>
            <a:spLocks noGrp="1"/>
          </p:cNvSpPr>
          <p:nvPr>
            <p:ph type="sldNum" sz="quarter" idx="5"/>
          </p:nvPr>
        </p:nvSpPr>
        <p:spPr/>
        <p:txBody>
          <a:bodyPr/>
          <a:lstStyle/>
          <a:p>
            <a:pPr>
              <a:defRPr/>
            </a:pPr>
            <a:fld id="{F5086B9C-A5D1-40CA-93E3-574C7559F93D}" type="slidenum">
              <a:rPr lang="de-DE" smtClean="0"/>
              <a:pPr>
                <a:defRPr/>
              </a:pPr>
              <a:t>13</a:t>
            </a:fld>
            <a:endParaRPr lang="de-DE"/>
          </a:p>
        </p:txBody>
      </p:sp>
    </p:spTree>
    <p:extLst>
      <p:ext uri="{BB962C8B-B14F-4D97-AF65-F5344CB8AC3E}">
        <p14:creationId xmlns:p14="http://schemas.microsoft.com/office/powerpoint/2010/main" val="1089424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Enger Zusammenarbeit mit Linguistin</a:t>
            </a:r>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ACA1B-CAC9-4B63-8E0B-201718FFB4B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065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Fragen: </a:t>
            </a:r>
          </a:p>
          <a:p>
            <a:r>
              <a:rPr lang="de-DE" dirty="0"/>
              <a:t>Wie lösen wir das Problem, dass Kinder individuellen Output geben und wir Gruppentestungen durchführen müssen?</a:t>
            </a:r>
          </a:p>
          <a:p>
            <a:endParaRPr lang="de-DE" dirty="0"/>
          </a:p>
          <a:p>
            <a:r>
              <a:rPr lang="de-DE" dirty="0"/>
              <a:t>Ohrstöpsel: Keine Lösung</a:t>
            </a:r>
          </a:p>
          <a:p>
            <a:r>
              <a:rPr lang="de-DE" dirty="0"/>
              <a:t>Headsets und Kopfhörer: Abstand getestet -&gt; Wie weit muss man auseinandersitzen, um einander nicht zu hören? -&gt; 10 Kinder pro Raum möglich, 1 Kind pro Tisch</a:t>
            </a:r>
          </a:p>
          <a:p>
            <a:endParaRPr lang="de-DE" dirty="0"/>
          </a:p>
          <a:p>
            <a:r>
              <a:rPr lang="de-DE" dirty="0"/>
              <a:t>Schwierigkeit Tutorial: Kinder sind gehemmt laut zu sprechen</a:t>
            </a:r>
          </a:p>
          <a:p>
            <a:endParaRPr lang="de-DE" dirty="0"/>
          </a:p>
          <a:p>
            <a:pPr rtl="0" eaLnBrk="1" fontAlgn="b" latinLnBrk="0" hangingPunct="1"/>
            <a:r>
              <a:rPr lang="de-DE" sz="1200" b="0" i="0" u="none" strike="noStrike" kern="1200" dirty="0">
                <a:solidFill>
                  <a:schemeClr val="tx1"/>
                </a:solidFill>
                <a:effectLst/>
                <a:latin typeface="+mn-lt"/>
                <a:ea typeface="+mn-ea"/>
                <a:cs typeface="+mn-cs"/>
              </a:rPr>
              <a:t>Jetzt bist du dran mit vorlesen! Wenn du bereit bist, drücke auf den (</a:t>
            </a:r>
            <a:r>
              <a:rPr lang="de-DE" sz="1200" b="0" i="0" u="none" strike="noStrike" kern="1200" dirty="0" err="1">
                <a:solidFill>
                  <a:schemeClr val="tx1"/>
                </a:solidFill>
                <a:effectLst/>
                <a:latin typeface="+mn-lt"/>
                <a:ea typeface="+mn-ea"/>
                <a:cs typeface="+mn-cs"/>
              </a:rPr>
              <a:t>farbe</a:t>
            </a:r>
            <a:r>
              <a:rPr lang="de-DE" sz="1200" b="0" i="0" u="none" strike="noStrike" kern="1200" dirty="0">
                <a:solidFill>
                  <a:schemeClr val="tx1"/>
                </a:solidFill>
                <a:effectLst/>
                <a:latin typeface="+mn-lt"/>
                <a:ea typeface="+mn-ea"/>
                <a:cs typeface="+mn-cs"/>
              </a:rPr>
              <a:t>) Startknopf.</a:t>
            </a:r>
          </a:p>
          <a:p>
            <a:pPr rtl="0" eaLnBrk="1" fontAlgn="b" latinLnBrk="0" hangingPunct="1"/>
            <a:r>
              <a:rPr lang="de-DE" sz="1200" b="0" i="0" u="none" strike="noStrike" kern="1200" dirty="0">
                <a:solidFill>
                  <a:schemeClr val="tx1"/>
                </a:solidFill>
                <a:effectLst/>
                <a:latin typeface="+mn-lt"/>
                <a:ea typeface="+mn-ea"/>
                <a:cs typeface="+mn-cs"/>
              </a:rPr>
              <a:t>Sobald die Karten aufgedeckt sind, lies sie mir so schnell du kannst vor.</a:t>
            </a:r>
          </a:p>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ACA1B-CAC9-4B63-8E0B-201718FFB4B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789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81D4C-3C20-1981-A9D3-666567024B8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B16E7BA-24AE-2CED-AB9B-924A14B9001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1CC7AFC-A341-91F6-96D5-8BC1DA2933B8}"/>
              </a:ext>
            </a:extLst>
          </p:cNvPr>
          <p:cNvSpPr>
            <a:spLocks noGrp="1"/>
          </p:cNvSpPr>
          <p:nvPr>
            <p:ph type="body" idx="1"/>
          </p:nvPr>
        </p:nvSpPr>
        <p:spPr/>
        <p:txBody>
          <a:bodyPr/>
          <a:lstStyle/>
          <a:p>
            <a:r>
              <a:rPr lang="de-DE" dirty="0"/>
              <a:t>- Evaluierung der </a:t>
            </a:r>
            <a:r>
              <a:rPr lang="de-DE" dirty="0" err="1"/>
              <a:t>user</a:t>
            </a:r>
            <a:r>
              <a:rPr lang="de-DE" dirty="0"/>
              <a:t> und game </a:t>
            </a:r>
            <a:r>
              <a:rPr lang="de-DE" dirty="0" err="1"/>
              <a:t>experience</a:t>
            </a:r>
            <a:r>
              <a:rPr lang="de-DE" dirty="0"/>
              <a:t> </a:t>
            </a:r>
          </a:p>
          <a:p>
            <a:r>
              <a:rPr lang="de-DE" dirty="0"/>
              <a:t>- </a:t>
            </a:r>
            <a:r>
              <a:rPr lang="de-DE" dirty="0" err="1"/>
              <a:t>fragebögen</a:t>
            </a:r>
            <a:r>
              <a:rPr lang="de-DE" dirty="0"/>
              <a:t> innerhalb der </a:t>
            </a:r>
            <a:r>
              <a:rPr lang="de-DE" dirty="0" err="1"/>
              <a:t>app</a:t>
            </a:r>
            <a:r>
              <a:rPr lang="de-DE" dirty="0"/>
              <a:t> nach jeder </a:t>
            </a:r>
            <a:r>
              <a:rPr lang="de-DE" dirty="0" err="1"/>
              <a:t>übung</a:t>
            </a:r>
            <a:endParaRPr lang="de-DE" dirty="0"/>
          </a:p>
          <a:p>
            <a:r>
              <a:rPr lang="de-DE" dirty="0"/>
              <a:t>- testungsangst verringern!</a:t>
            </a:r>
          </a:p>
          <a:p>
            <a:endParaRPr lang="de-DE" dirty="0"/>
          </a:p>
          <a:p>
            <a:r>
              <a:rPr lang="de-DE" dirty="0"/>
              <a:t>UEQ links – Skala -3 bis 3</a:t>
            </a:r>
          </a:p>
          <a:p>
            <a:r>
              <a:rPr lang="de-DE" dirty="0"/>
              <a:t>GEQ rechts, Skala 1 bis 5</a:t>
            </a:r>
          </a:p>
        </p:txBody>
      </p:sp>
      <p:sp>
        <p:nvSpPr>
          <p:cNvPr id="4" name="Foliennummernplatzhalter 3">
            <a:extLst>
              <a:ext uri="{FF2B5EF4-FFF2-40B4-BE49-F238E27FC236}">
                <a16:creationId xmlns:a16="http://schemas.microsoft.com/office/drawing/2014/main" id="{36FFACD0-2F16-ED14-20DD-4E93140EFA0B}"/>
              </a:ext>
            </a:extLst>
          </p:cNvPr>
          <p:cNvSpPr>
            <a:spLocks noGrp="1"/>
          </p:cNvSpPr>
          <p:nvPr>
            <p:ph type="sldNum" sz="quarter" idx="5"/>
          </p:nvPr>
        </p:nvSpPr>
        <p:spPr/>
        <p:txBody>
          <a:bodyPr/>
          <a:lstStyle/>
          <a:p>
            <a:pPr>
              <a:defRPr/>
            </a:pPr>
            <a:fld id="{F5086B9C-A5D1-40CA-93E3-574C7559F93D}" type="slidenum">
              <a:rPr lang="de-DE" smtClean="0"/>
              <a:pPr>
                <a:defRPr/>
              </a:pPr>
              <a:t>17</a:t>
            </a:fld>
            <a:endParaRPr lang="de-DE"/>
          </a:p>
        </p:txBody>
      </p:sp>
    </p:spTree>
    <p:extLst>
      <p:ext uri="{BB962C8B-B14F-4D97-AF65-F5344CB8AC3E}">
        <p14:creationId xmlns:p14="http://schemas.microsoft.com/office/powerpoint/2010/main" val="4017511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Prädiktoren finden anhand der Aufgaben</a:t>
            </a:r>
          </a:p>
        </p:txBody>
      </p:sp>
      <p:sp>
        <p:nvSpPr>
          <p:cNvPr id="4" name="Foliennummernplatzhalter 3"/>
          <p:cNvSpPr>
            <a:spLocks noGrp="1"/>
          </p:cNvSpPr>
          <p:nvPr>
            <p:ph type="sldNum" sz="quarter" idx="5"/>
          </p:nvPr>
        </p:nvSpPr>
        <p:spPr/>
        <p:txBody>
          <a:bodyPr/>
          <a:lstStyle/>
          <a:p>
            <a:pPr>
              <a:defRPr/>
            </a:pPr>
            <a:fld id="{F5086B9C-A5D1-40CA-93E3-574C7559F93D}" type="slidenum">
              <a:rPr lang="de-DE" smtClean="0"/>
              <a:pPr>
                <a:defRPr/>
              </a:pPr>
              <a:t>18</a:t>
            </a:fld>
            <a:endParaRPr lang="de-DE"/>
          </a:p>
        </p:txBody>
      </p:sp>
    </p:spTree>
    <p:extLst>
      <p:ext uri="{BB962C8B-B14F-4D97-AF65-F5344CB8AC3E}">
        <p14:creationId xmlns:p14="http://schemas.microsoft.com/office/powerpoint/2010/main" val="1848355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e-DE" dirty="0" err="1"/>
              <a:t>Rregression</a:t>
            </a:r>
            <a:r>
              <a:rPr lang="de-DE" dirty="0"/>
              <a:t> and Classification Performance</a:t>
            </a:r>
          </a:p>
        </p:txBody>
      </p:sp>
      <p:sp>
        <p:nvSpPr>
          <p:cNvPr id="4" name="Slide Number Placeholder 3"/>
          <p:cNvSpPr>
            <a:spLocks noGrp="1"/>
          </p:cNvSpPr>
          <p:nvPr>
            <p:ph type="sldNum" sz="quarter" idx="5"/>
          </p:nvPr>
        </p:nvSpPr>
        <p:spPr/>
        <p:txBody>
          <a:bodyPr/>
          <a:lstStyle/>
          <a:p>
            <a:pPr>
              <a:defRPr/>
            </a:pPr>
            <a:fld id="{F5086B9C-A5D1-40CA-93E3-574C7559F93D}" type="slidenum">
              <a:rPr lang="de-DE" smtClean="0"/>
              <a:pPr>
                <a:defRPr/>
              </a:pPr>
              <a:t>19</a:t>
            </a:fld>
            <a:endParaRPr lang="de-DE"/>
          </a:p>
        </p:txBody>
      </p:sp>
    </p:spTree>
    <p:extLst>
      <p:ext uri="{BB962C8B-B14F-4D97-AF65-F5344CB8AC3E}">
        <p14:creationId xmlns:p14="http://schemas.microsoft.com/office/powerpoint/2010/main" val="4065078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e-DE" dirty="0"/>
              <a:t>Optimierung</a:t>
            </a:r>
          </a:p>
          <a:p>
            <a:pPr marL="628650" lvl="1" indent="-171450">
              <a:buFont typeface="Arial" panose="020B0604020202020204" pitchFamily="34" charset="0"/>
              <a:buChar char="•"/>
            </a:pPr>
            <a:r>
              <a:rPr lang="de-DE" dirty="0"/>
              <a:t>Automatische Auswertung der Sprachdateien (RAN)</a:t>
            </a:r>
          </a:p>
          <a:p>
            <a:pPr marL="1085850" lvl="2" indent="-171450">
              <a:buFont typeface="Arial" panose="020B0604020202020204" pitchFamily="34" charset="0"/>
              <a:buChar char="•"/>
            </a:pPr>
            <a:r>
              <a:rPr lang="de-DE" dirty="0"/>
              <a:t>vor 5 Jahren noch unzureichende Genauigkeit der automatischen Spracherkennung</a:t>
            </a:r>
          </a:p>
          <a:p>
            <a:pPr marL="628650" lvl="1" indent="-171450">
              <a:buFont typeface="Arial" panose="020B0604020202020204" pitchFamily="34" charset="0"/>
              <a:buChar char="•"/>
            </a:pPr>
            <a:r>
              <a:rPr lang="de-DE" dirty="0"/>
              <a:t>Performance-Optimierung auf Sensitivität und RATZ-Index</a:t>
            </a:r>
          </a:p>
          <a:p>
            <a:pPr marL="1085850" lvl="2" indent="-171450">
              <a:buFont typeface="Arial" panose="020B0604020202020204" pitchFamily="34" charset="0"/>
              <a:buChar char="•"/>
            </a:pPr>
            <a:r>
              <a:rPr lang="de-DE" dirty="0"/>
              <a:t>um möglichst viele Kinder mit Risiko auf LRS zu identifizieren</a:t>
            </a:r>
          </a:p>
          <a:p>
            <a:pPr marL="171450" indent="-171450">
              <a:buFont typeface="Arial" panose="020B0604020202020204" pitchFamily="34" charset="0"/>
              <a:buChar char="•"/>
            </a:pPr>
            <a:r>
              <a:rPr lang="de-DE" dirty="0"/>
              <a:t>Weiterentwicklung: BMBF-Antrag </a:t>
            </a:r>
            <a:br>
              <a:rPr lang="de-DE" dirty="0"/>
            </a:br>
            <a:r>
              <a:rPr lang="de-DE" dirty="0"/>
              <a:t>(Ausschreibung „Voraussetzungen für das Lesenlernen − analog und digital“)</a:t>
            </a:r>
          </a:p>
          <a:p>
            <a:pPr marL="628650" lvl="1" indent="-171450">
              <a:buFont typeface="Arial" panose="020B0604020202020204" pitchFamily="34" charset="0"/>
              <a:buChar char="•"/>
            </a:pPr>
            <a:r>
              <a:rPr lang="de-DE" dirty="0"/>
              <a:t>Aufgaben erweitern/austauschen</a:t>
            </a:r>
          </a:p>
          <a:p>
            <a:pPr marL="628650" lvl="1" indent="-171450">
              <a:buFont typeface="Arial" panose="020B0604020202020204" pitchFamily="34" charset="0"/>
              <a:buChar char="•"/>
            </a:pPr>
            <a:r>
              <a:rPr lang="de-DE" dirty="0"/>
              <a:t>Einbinden in ein Training </a:t>
            </a:r>
            <a:r>
              <a:rPr lang="de-DE" dirty="0">
                <a:sym typeface="Wingdings" pitchFamily="2" charset="2"/>
              </a:rPr>
              <a:t> kontinuierliches/mehrfaches Assessment steigert Validität </a:t>
            </a:r>
            <a:r>
              <a:rPr lang="de-DE" sz="1200" dirty="0">
                <a:sym typeface="Wingdings" pitchFamily="2" charset="2"/>
              </a:rPr>
              <a:t>(Marx &amp; Weber, 2006)</a:t>
            </a:r>
            <a:endParaRPr lang="de-DE" sz="1200" dirty="0"/>
          </a:p>
          <a:p>
            <a:pPr marL="171450" indent="-171450">
              <a:buFont typeface="Arial" panose="020B0604020202020204" pitchFamily="34" charset="0"/>
              <a:buChar char="•"/>
            </a:pPr>
            <a:r>
              <a:rPr lang="de-DE" dirty="0"/>
              <a:t>Evaluation: 2. Evaluationsstudie</a:t>
            </a:r>
          </a:p>
          <a:p>
            <a:pPr marL="171450" indent="-171450">
              <a:buFont typeface="Arial" panose="020B0604020202020204" pitchFamily="34" charset="0"/>
              <a:buChar char="•"/>
            </a:pPr>
            <a:endParaRPr lang="en-DE" dirty="0"/>
          </a:p>
        </p:txBody>
      </p:sp>
      <p:sp>
        <p:nvSpPr>
          <p:cNvPr id="4" name="Slide Number Placeholder 3"/>
          <p:cNvSpPr>
            <a:spLocks noGrp="1"/>
          </p:cNvSpPr>
          <p:nvPr>
            <p:ph type="sldNum" sz="quarter" idx="5"/>
          </p:nvPr>
        </p:nvSpPr>
        <p:spPr/>
        <p:txBody>
          <a:bodyPr/>
          <a:lstStyle/>
          <a:p>
            <a:pPr>
              <a:defRPr/>
            </a:pPr>
            <a:fld id="{F5086B9C-A5D1-40CA-93E3-574C7559F93D}" type="slidenum">
              <a:rPr lang="de-DE" smtClean="0"/>
              <a:pPr>
                <a:defRPr/>
              </a:pPr>
              <a:t>21</a:t>
            </a:fld>
            <a:endParaRPr lang="de-DE"/>
          </a:p>
        </p:txBody>
      </p:sp>
    </p:spTree>
    <p:extLst>
      <p:ext uri="{BB962C8B-B14F-4D97-AF65-F5344CB8AC3E}">
        <p14:creationId xmlns:p14="http://schemas.microsoft.com/office/powerpoint/2010/main" val="2020585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sz="1400" b="1" i="0" u="none" strike="noStrike" baseline="0" dirty="0">
                <a:solidFill>
                  <a:srgbClr val="000000"/>
                </a:solidFill>
                <a:latin typeface="Arial" panose="020B0604020202020204" pitchFamily="34" charset="0"/>
                <a:cs typeface="Arial" panose="020B0604020202020204" pitchFamily="34" charset="0"/>
              </a:rPr>
              <a:t>Start: 25 </a:t>
            </a:r>
            <a:r>
              <a:rPr lang="en-US" sz="1400" b="1" i="0" u="none" strike="noStrike" baseline="0" dirty="0" err="1">
                <a:solidFill>
                  <a:srgbClr val="000000"/>
                </a:solidFill>
                <a:latin typeface="Arial" panose="020B0604020202020204" pitchFamily="34" charset="0"/>
                <a:cs typeface="Arial" panose="020B0604020202020204" pitchFamily="34" charset="0"/>
              </a:rPr>
              <a:t>Minuten</a:t>
            </a:r>
            <a:endParaRPr lang="en-US" sz="1400" b="1" i="0" u="none" strike="noStrike" baseline="0" dirty="0">
              <a:solidFill>
                <a:srgbClr val="000000"/>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400" b="0" i="0" u="none" strike="noStrike" baseline="0" dirty="0">
                <a:solidFill>
                  <a:srgbClr val="000000"/>
                </a:solidFill>
                <a:latin typeface="Arial" panose="020B0604020202020204" pitchFamily="34" charset="0"/>
                <a:cs typeface="Arial" panose="020B0604020202020204" pitchFamily="34" charset="0"/>
              </a:rPr>
              <a:t>As explained in Section 2.2, syllable synthesis and syllable analysis are essential components of evidence-based reading and spelling trainings (</a:t>
            </a:r>
            <a:r>
              <a:rPr lang="en-US" sz="1400" b="0" i="0" u="none" strike="noStrike" baseline="0" dirty="0" err="1">
                <a:solidFill>
                  <a:srgbClr val="003366"/>
                </a:solidFill>
                <a:latin typeface="Arial" panose="020B0604020202020204" pitchFamily="34" charset="0"/>
                <a:cs typeface="Arial" panose="020B0604020202020204" pitchFamily="34" charset="0"/>
              </a:rPr>
              <a:t>Galuschka</a:t>
            </a:r>
            <a:r>
              <a:rPr lang="en-US" sz="1400" b="0" i="0" u="none" strike="noStrike" baseline="0" dirty="0">
                <a:solidFill>
                  <a:srgbClr val="003366"/>
                </a:solidFill>
                <a:latin typeface="Arial" panose="020B0604020202020204" pitchFamily="34" charset="0"/>
                <a:cs typeface="Arial" panose="020B0604020202020204" pitchFamily="34" charset="0"/>
              </a:rPr>
              <a:t> &amp; Schulte-</a:t>
            </a:r>
            <a:r>
              <a:rPr lang="en-US" sz="1400" b="0" i="0" u="none" strike="noStrike" baseline="0" dirty="0" err="1">
                <a:solidFill>
                  <a:srgbClr val="003366"/>
                </a:solidFill>
                <a:latin typeface="Arial" panose="020B0604020202020204" pitchFamily="34" charset="0"/>
                <a:cs typeface="Arial" panose="020B0604020202020204" pitchFamily="34" charset="0"/>
              </a:rPr>
              <a:t>Körne</a:t>
            </a:r>
            <a:r>
              <a:rPr lang="en-US"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3366"/>
                </a:solidFill>
                <a:latin typeface="Arial" panose="020B0604020202020204" pitchFamily="34" charset="0"/>
                <a:cs typeface="Arial" panose="020B0604020202020204" pitchFamily="34" charset="0"/>
              </a:rPr>
              <a:t>2016</a:t>
            </a:r>
            <a:r>
              <a:rPr lang="en-US"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err="1">
                <a:solidFill>
                  <a:srgbClr val="003366"/>
                </a:solidFill>
                <a:latin typeface="Arial" panose="020B0604020202020204" pitchFamily="34" charset="0"/>
                <a:cs typeface="Arial" panose="020B0604020202020204" pitchFamily="34" charset="0"/>
              </a:rPr>
              <a:t>Scheerer</a:t>
            </a:r>
            <a:r>
              <a:rPr lang="en-US" sz="1400" b="0" i="0" u="none" strike="noStrike" baseline="0" dirty="0">
                <a:solidFill>
                  <a:srgbClr val="003366"/>
                </a:solidFill>
                <a:latin typeface="Arial" panose="020B0604020202020204" pitchFamily="34" charset="0"/>
                <a:cs typeface="Arial" panose="020B0604020202020204" pitchFamily="34" charset="0"/>
              </a:rPr>
              <a:t>-Neumann </a:t>
            </a:r>
            <a:r>
              <a:rPr lang="en-US" sz="1400" b="0" i="0" u="none" strike="noStrike" baseline="0" dirty="0">
                <a:solidFill>
                  <a:srgbClr val="000000"/>
                </a:solidFill>
                <a:latin typeface="Arial" panose="020B0604020202020204" pitchFamily="34" charset="0"/>
                <a:cs typeface="Arial" panose="020B0604020202020204" pitchFamily="34" charset="0"/>
              </a:rPr>
              <a:t>(</a:t>
            </a:r>
            <a:r>
              <a:rPr lang="en-US" sz="1400" b="0" i="0" u="none" strike="noStrike" baseline="0" dirty="0">
                <a:solidFill>
                  <a:srgbClr val="003366"/>
                </a:solidFill>
                <a:latin typeface="Arial" panose="020B0604020202020204" pitchFamily="34" charset="0"/>
                <a:cs typeface="Arial" panose="020B0604020202020204" pitchFamily="34" charset="0"/>
              </a:rPr>
              <a:t>1981</a:t>
            </a:r>
            <a:r>
              <a:rPr lang="en-US" sz="1400" b="0" i="0" u="none" strike="noStrike" baseline="0" dirty="0">
                <a:solidFill>
                  <a:srgbClr val="000000"/>
                </a:solidFill>
                <a:latin typeface="Arial" panose="020B0604020202020204" pitchFamily="34" charset="0"/>
                <a:cs typeface="Arial" panose="020B0604020202020204" pitchFamily="34" charset="0"/>
              </a:rPr>
              <a:t>) has shown that specific training of segmenting words into syllables can improve reading accuracy of reading impaired German primary school children significantly. </a:t>
            </a:r>
          </a:p>
          <a:p>
            <a:pPr marL="285750" indent="-285750" algn="l">
              <a:buFont typeface="Arial" panose="020B0604020202020204" pitchFamily="34" charset="0"/>
              <a:buChar char="•"/>
            </a:pPr>
            <a:r>
              <a:rPr lang="en-US" sz="1400" b="0" i="0" u="none" strike="noStrike" baseline="0" dirty="0">
                <a:solidFill>
                  <a:srgbClr val="000000"/>
                </a:solidFill>
                <a:latin typeface="Arial" panose="020B0604020202020204" pitchFamily="34" charset="0"/>
                <a:cs typeface="Arial" panose="020B0604020202020204" pitchFamily="34" charset="0"/>
              </a:rPr>
              <a:t>Additionally, computer-based programs for primary school children that sequentially speak and highlight syllables can facilitate the learning process of reading (</a:t>
            </a:r>
            <a:r>
              <a:rPr lang="en-US" sz="1400" b="0" i="0" u="none" strike="noStrike" baseline="0" dirty="0">
                <a:solidFill>
                  <a:srgbClr val="003366"/>
                </a:solidFill>
                <a:latin typeface="Arial" panose="020B0604020202020204" pitchFamily="34" charset="0"/>
                <a:cs typeface="Arial" panose="020B0604020202020204" pitchFamily="34" charset="0"/>
              </a:rPr>
              <a:t>Jiménez et al.</a:t>
            </a:r>
            <a:r>
              <a:rPr lang="en-US"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3366"/>
                </a:solidFill>
                <a:latin typeface="Arial" panose="020B0604020202020204" pitchFamily="34" charset="0"/>
                <a:cs typeface="Arial" panose="020B0604020202020204" pitchFamily="34" charset="0"/>
              </a:rPr>
              <a:t>2007</a:t>
            </a:r>
            <a:r>
              <a:rPr lang="en-US"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3366"/>
                </a:solidFill>
                <a:latin typeface="Arial" panose="020B0604020202020204" pitchFamily="34" charset="0"/>
                <a:cs typeface="Arial" panose="020B0604020202020204" pitchFamily="34" charset="0"/>
              </a:rPr>
              <a:t>Olson &amp; Wise</a:t>
            </a:r>
            <a:r>
              <a:rPr lang="en-US"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3366"/>
                </a:solidFill>
                <a:latin typeface="Arial" panose="020B0604020202020204" pitchFamily="34" charset="0"/>
                <a:cs typeface="Arial" panose="020B0604020202020204" pitchFamily="34" charset="0"/>
              </a:rPr>
              <a:t>1992</a:t>
            </a:r>
            <a:r>
              <a:rPr lang="en-US" sz="1400" b="0" i="0" u="none" strike="noStrike" baseline="0" dirty="0">
                <a:solidFill>
                  <a:srgbClr val="000000"/>
                </a:solidFill>
                <a:latin typeface="Arial" panose="020B0604020202020204" pitchFamily="34" charset="0"/>
                <a:cs typeface="Arial" panose="020B0604020202020204" pitchFamily="34" charset="0"/>
              </a:rPr>
              <a:t>).</a:t>
            </a:r>
          </a:p>
          <a:p>
            <a:pPr marL="285750" indent="-285750" algn="l">
              <a:buFont typeface="Arial" panose="020B0604020202020204" pitchFamily="34" charset="0"/>
              <a:buChar char="•"/>
            </a:pPr>
            <a:r>
              <a:rPr lang="en-US" sz="1400" b="0" i="0" u="none" strike="noStrike" baseline="0" dirty="0">
                <a:solidFill>
                  <a:srgbClr val="000000"/>
                </a:solidFill>
                <a:latin typeface="Arial" panose="020B0604020202020204" pitchFamily="34" charset="0"/>
                <a:cs typeface="Arial" panose="020B0604020202020204" pitchFamily="34" charset="0"/>
              </a:rPr>
              <a:t>Based on these empirical findings, visually enhanced texts with custom spacing and syllables alternately displayed in different font colors are commonly used in teaching and learning therapy to support the acquisition of reading and writing. </a:t>
            </a:r>
          </a:p>
          <a:p>
            <a:pPr marL="285750" indent="-285750" algn="l">
              <a:buFont typeface="Arial" panose="020B0604020202020204" pitchFamily="34" charset="0"/>
              <a:buChar char="•"/>
            </a:pPr>
            <a:r>
              <a:rPr lang="en-US" sz="1400" b="0" i="0" u="none" strike="noStrike" baseline="0" dirty="0">
                <a:solidFill>
                  <a:srgbClr val="000000"/>
                </a:solidFill>
                <a:latin typeface="Arial" panose="020B0604020202020204" pitchFamily="34" charset="0"/>
                <a:cs typeface="Arial" panose="020B0604020202020204" pitchFamily="34" charset="0"/>
              </a:rPr>
              <a:t>This </a:t>
            </a:r>
            <a:r>
              <a:rPr lang="en-US" sz="1400" b="0" i="0" u="none" strike="noStrike" baseline="0" dirty="0" err="1">
                <a:solidFill>
                  <a:srgbClr val="000000"/>
                </a:solidFill>
                <a:latin typeface="Arial" panose="020B0604020202020204" pitchFamily="34" charset="0"/>
                <a:cs typeface="Arial" panose="020B0604020202020204" pitchFamily="34" charset="0"/>
              </a:rPr>
              <a:t>socalled</a:t>
            </a:r>
            <a:r>
              <a:rPr lang="en-US" sz="1400" b="0" i="0" u="none" strike="noStrike" baseline="0" dirty="0">
                <a:solidFill>
                  <a:srgbClr val="000000"/>
                </a:solidFill>
                <a:latin typeface="Arial" panose="020B0604020202020204" pitchFamily="34" charset="0"/>
                <a:cs typeface="Arial" panose="020B0604020202020204" pitchFamily="34" charset="0"/>
              </a:rPr>
              <a:t> </a:t>
            </a:r>
            <a:r>
              <a:rPr lang="de-DE" sz="1400" b="0" i="0" u="none" strike="noStrike" baseline="0" dirty="0">
                <a:solidFill>
                  <a:srgbClr val="000000"/>
                </a:solidFill>
                <a:latin typeface="Arial" panose="020B0604020202020204" pitchFamily="34" charset="0"/>
                <a:cs typeface="Arial" panose="020B0604020202020204" pitchFamily="34" charset="0"/>
              </a:rPr>
              <a:t>“Silbenmethode” (</a:t>
            </a:r>
            <a:r>
              <a:rPr lang="de-DE" sz="1400" b="0" i="0" u="none" strike="noStrike" baseline="0" dirty="0" err="1">
                <a:solidFill>
                  <a:srgbClr val="000000"/>
                </a:solidFill>
                <a:latin typeface="Arial" panose="020B0604020202020204" pitchFamily="34" charset="0"/>
                <a:cs typeface="Arial" panose="020B0604020202020204" pitchFamily="34" charset="0"/>
              </a:rPr>
              <a:t>Syllable</a:t>
            </a:r>
            <a:r>
              <a:rPr lang="de-DE" sz="1400" b="0" i="0" u="none" strike="noStrike" baseline="0" dirty="0">
                <a:solidFill>
                  <a:srgbClr val="000000"/>
                </a:solidFill>
                <a:latin typeface="Arial" panose="020B0604020202020204" pitchFamily="34" charset="0"/>
                <a:cs typeface="Arial" panose="020B0604020202020204" pitchFamily="34" charset="0"/>
              </a:rPr>
              <a:t> Method; </a:t>
            </a:r>
            <a:r>
              <a:rPr lang="de-DE" sz="1400" b="0" i="0" u="none" strike="noStrike" baseline="0" dirty="0">
                <a:solidFill>
                  <a:srgbClr val="003366"/>
                </a:solidFill>
                <a:latin typeface="Arial" panose="020B0604020202020204" pitchFamily="34" charset="0"/>
                <a:cs typeface="Arial" panose="020B0604020202020204" pitchFamily="34" charset="0"/>
              </a:rPr>
              <a:t>Mildenberger Verlag</a:t>
            </a:r>
            <a:r>
              <a:rPr lang="de-DE" sz="1400" b="0" i="0" u="none" strike="noStrike" baseline="0" dirty="0">
                <a:solidFill>
                  <a:srgbClr val="000000"/>
                </a:solidFill>
                <a:latin typeface="Arial" panose="020B0604020202020204" pitchFamily="34" charset="0"/>
                <a:cs typeface="Arial" panose="020B0604020202020204" pitchFamily="34" charset="0"/>
              </a:rPr>
              <a:t>, </a:t>
            </a:r>
            <a:r>
              <a:rPr lang="de-DE" sz="1400" b="0" i="0" u="none" strike="noStrike" baseline="0" dirty="0">
                <a:solidFill>
                  <a:srgbClr val="003366"/>
                </a:solidFill>
                <a:latin typeface="Arial" panose="020B0604020202020204" pitchFamily="34" charset="0"/>
                <a:cs typeface="Arial" panose="020B0604020202020204" pitchFamily="34" charset="0"/>
              </a:rPr>
              <a:t>2018</a:t>
            </a:r>
            <a:r>
              <a:rPr lang="de-DE" sz="1400" b="0" i="0" u="none" strike="noStrike" baseline="0" dirty="0">
                <a:solidFill>
                  <a:srgbClr val="000000"/>
                </a:solidFill>
                <a:latin typeface="Arial" panose="020B0604020202020204" pitchFamily="34" charset="0"/>
                <a:cs typeface="Arial" panose="020B0604020202020204" pitchFamily="34" charset="0"/>
              </a:rPr>
              <a:t>; </a:t>
            </a:r>
            <a:r>
              <a:rPr lang="de-DE" sz="1400" b="0" i="0" u="none" strike="noStrike" baseline="0" dirty="0">
                <a:solidFill>
                  <a:srgbClr val="003366"/>
                </a:solidFill>
                <a:latin typeface="Arial" panose="020B0604020202020204" pitchFamily="34" charset="0"/>
                <a:cs typeface="Arial" panose="020B0604020202020204" pitchFamily="34" charset="0"/>
              </a:rPr>
              <a:t>Röber</a:t>
            </a:r>
            <a:r>
              <a:rPr lang="de-DE" sz="1400" b="0" i="0" u="none" strike="noStrike" baseline="0" dirty="0">
                <a:solidFill>
                  <a:srgbClr val="000000"/>
                </a:solidFill>
                <a:latin typeface="Arial" panose="020B0604020202020204" pitchFamily="34" charset="0"/>
                <a:cs typeface="Arial" panose="020B0604020202020204" pitchFamily="34" charset="0"/>
              </a:rPr>
              <a:t>, </a:t>
            </a:r>
            <a:r>
              <a:rPr lang="de-DE" sz="1400" b="0" i="0" u="none" strike="noStrike" baseline="0" dirty="0">
                <a:solidFill>
                  <a:srgbClr val="003366"/>
                </a:solidFill>
                <a:latin typeface="Arial" panose="020B0604020202020204" pitchFamily="34" charset="0"/>
                <a:cs typeface="Arial" panose="020B0604020202020204" pitchFamily="34" charset="0"/>
              </a:rPr>
              <a:t>2009</a:t>
            </a:r>
            <a:r>
              <a:rPr lang="de-DE"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0000"/>
                </a:solidFill>
                <a:latin typeface="Arial" panose="020B0604020202020204" pitchFamily="34" charset="0"/>
                <a:cs typeface="Arial" panose="020B0604020202020204" pitchFamily="34" charset="0"/>
              </a:rPr>
              <a:t>teaches children to focus and understand syllables and their structures rather than single characters and is commonly used in Germany, which is reflected by popular </a:t>
            </a:r>
            <a:r>
              <a:rPr lang="de-DE" sz="1400" b="0" i="0" u="none" strike="noStrike" baseline="0" dirty="0" err="1">
                <a:solidFill>
                  <a:srgbClr val="000000"/>
                </a:solidFill>
                <a:latin typeface="Arial" panose="020B0604020202020204" pitchFamily="34" charset="0"/>
                <a:cs typeface="Arial" panose="020B0604020202020204" pitchFamily="34" charset="0"/>
              </a:rPr>
              <a:t>reading</a:t>
            </a:r>
            <a:r>
              <a:rPr lang="de-DE" sz="1400" b="0" i="0" u="none" strike="noStrike" baseline="0" dirty="0">
                <a:solidFill>
                  <a:srgbClr val="000000"/>
                </a:solidFill>
                <a:latin typeface="Arial" panose="020B0604020202020204" pitchFamily="34" charset="0"/>
                <a:cs typeface="Arial" panose="020B0604020202020204" pitchFamily="34" charset="0"/>
              </a:rPr>
              <a:t> </a:t>
            </a:r>
            <a:r>
              <a:rPr lang="de-DE" sz="1400" b="0" i="0" u="none" strike="noStrike" baseline="0" dirty="0" err="1">
                <a:solidFill>
                  <a:srgbClr val="000000"/>
                </a:solidFill>
                <a:latin typeface="Arial" panose="020B0604020202020204" pitchFamily="34" charset="0"/>
                <a:cs typeface="Arial" panose="020B0604020202020204" pitchFamily="34" charset="0"/>
              </a:rPr>
              <a:t>materials</a:t>
            </a:r>
            <a:r>
              <a:rPr lang="de-DE" sz="1400" b="0" i="0" u="none" strike="noStrike" baseline="0" dirty="0">
                <a:solidFill>
                  <a:srgbClr val="000000"/>
                </a:solidFill>
                <a:latin typeface="Arial" panose="020B0604020202020204" pitchFamily="34" charset="0"/>
                <a:cs typeface="Arial" panose="020B0604020202020204" pitchFamily="34" charset="0"/>
              </a:rPr>
              <a:t>, such </a:t>
            </a:r>
            <a:r>
              <a:rPr lang="de-DE" sz="1400" b="0" i="0" u="none" strike="noStrike" baseline="0" dirty="0" err="1">
                <a:solidFill>
                  <a:srgbClr val="000000"/>
                </a:solidFill>
                <a:latin typeface="Arial" panose="020B0604020202020204" pitchFamily="34" charset="0"/>
                <a:cs typeface="Arial" panose="020B0604020202020204" pitchFamily="34" charset="0"/>
              </a:rPr>
              <a:t>as</a:t>
            </a:r>
            <a:r>
              <a:rPr lang="de-DE" sz="1400" b="0" i="0" u="none" strike="noStrike" baseline="0" dirty="0">
                <a:solidFill>
                  <a:srgbClr val="000000"/>
                </a:solidFill>
                <a:latin typeface="Arial" panose="020B0604020202020204" pitchFamily="34" charset="0"/>
                <a:cs typeface="Arial" panose="020B0604020202020204" pitchFamily="34" charset="0"/>
              </a:rPr>
              <a:t> ABC der Tiere (Animal Alphabet; e.g., </a:t>
            </a:r>
            <a:r>
              <a:rPr lang="de-DE" sz="1400" b="0" i="0" u="none" strike="noStrike" baseline="0" dirty="0">
                <a:solidFill>
                  <a:srgbClr val="003366"/>
                </a:solidFill>
                <a:latin typeface="Arial" panose="020B0604020202020204" pitchFamily="34" charset="0"/>
                <a:cs typeface="Arial" panose="020B0604020202020204" pitchFamily="34" charset="0"/>
              </a:rPr>
              <a:t>Handt, Kuhn, </a:t>
            </a:r>
            <a:r>
              <a:rPr lang="en-US" sz="1400" b="0" i="0" u="none" strike="noStrike" baseline="0" dirty="0">
                <a:solidFill>
                  <a:srgbClr val="003366"/>
                </a:solidFill>
                <a:latin typeface="Arial" panose="020B0604020202020204" pitchFamily="34" charset="0"/>
                <a:cs typeface="Arial" panose="020B0604020202020204" pitchFamily="34" charset="0"/>
              </a:rPr>
              <a:t>&amp; </a:t>
            </a:r>
            <a:r>
              <a:rPr lang="en-US" sz="1400" b="0" i="0" u="none" strike="noStrike" baseline="0" dirty="0" err="1">
                <a:solidFill>
                  <a:srgbClr val="003366"/>
                </a:solidFill>
                <a:latin typeface="Arial" panose="020B0604020202020204" pitchFamily="34" charset="0"/>
                <a:cs typeface="Arial" panose="020B0604020202020204" pitchFamily="34" charset="0"/>
              </a:rPr>
              <a:t>Mrowka</a:t>
            </a:r>
            <a:r>
              <a:rPr lang="en-US" sz="1400" b="0" i="0" u="none" strike="noStrike" baseline="0" dirty="0">
                <a:solidFill>
                  <a:srgbClr val="003366"/>
                </a:solidFill>
                <a:latin typeface="Arial" panose="020B0604020202020204" pitchFamily="34" charset="0"/>
                <a:cs typeface="Arial" panose="020B0604020202020204" pitchFamily="34" charset="0"/>
              </a:rPr>
              <a:t>-Nienstedt</a:t>
            </a:r>
            <a:r>
              <a:rPr lang="en-US"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3366"/>
                </a:solidFill>
                <a:latin typeface="Arial" panose="020B0604020202020204" pitchFamily="34" charset="0"/>
                <a:cs typeface="Arial" panose="020B0604020202020204" pitchFamily="34" charset="0"/>
              </a:rPr>
              <a:t>2019</a:t>
            </a:r>
            <a:r>
              <a:rPr lang="en-US" sz="1400" b="0" i="0" u="none" strike="noStrike" baseline="0" dirty="0">
                <a:solidFill>
                  <a:srgbClr val="000000"/>
                </a:solidFill>
                <a:latin typeface="Arial" panose="020B0604020202020204" pitchFamily="34" charset="0"/>
                <a:cs typeface="Arial" panose="020B0604020202020204" pitchFamily="34" charset="0"/>
              </a:rPr>
              <a:t>, see Figure 6.2) and </a:t>
            </a:r>
            <a:r>
              <a:rPr lang="en-US" sz="1400" b="0" i="0" u="none" strike="noStrike" baseline="0" dirty="0" err="1">
                <a:solidFill>
                  <a:srgbClr val="000000"/>
                </a:solidFill>
                <a:latin typeface="Arial" panose="020B0604020202020204" pitchFamily="34" charset="0"/>
                <a:cs typeface="Arial" panose="020B0604020202020204" pitchFamily="34" charset="0"/>
              </a:rPr>
              <a:t>Leselöwen</a:t>
            </a:r>
            <a:r>
              <a:rPr lang="en-US" sz="1400" b="0" i="0" u="none" strike="noStrike" baseline="0" dirty="0">
                <a:solidFill>
                  <a:srgbClr val="000000"/>
                </a:solidFill>
                <a:latin typeface="Arial" panose="020B0604020202020204" pitchFamily="34" charset="0"/>
                <a:cs typeface="Arial" panose="020B0604020202020204" pitchFamily="34" charset="0"/>
              </a:rPr>
              <a:t> (Reading Lions; </a:t>
            </a:r>
            <a:r>
              <a:rPr lang="en-US" sz="1400" b="0" i="0" u="none" strike="noStrike" baseline="0" dirty="0">
                <a:solidFill>
                  <a:srgbClr val="003366"/>
                </a:solidFill>
                <a:latin typeface="Arial" panose="020B0604020202020204" pitchFamily="34" charset="0"/>
                <a:cs typeface="Arial" panose="020B0604020202020204" pitchFamily="34" charset="0"/>
              </a:rPr>
              <a:t>Loewe </a:t>
            </a:r>
            <a:r>
              <a:rPr lang="de-DE" sz="1400" b="0" i="0" u="none" strike="noStrike" baseline="0" dirty="0">
                <a:solidFill>
                  <a:srgbClr val="003366"/>
                </a:solidFill>
                <a:latin typeface="Arial" panose="020B0604020202020204" pitchFamily="34" charset="0"/>
                <a:cs typeface="Arial" panose="020B0604020202020204" pitchFamily="34" charset="0"/>
              </a:rPr>
              <a:t>Verlag</a:t>
            </a:r>
            <a:r>
              <a:rPr lang="de-DE" sz="1400" b="0" i="0" u="none" strike="noStrike" baseline="0" dirty="0">
                <a:solidFill>
                  <a:srgbClr val="000000"/>
                </a:solidFill>
                <a:latin typeface="Arial" panose="020B0604020202020204" pitchFamily="34" charset="0"/>
                <a:cs typeface="Arial" panose="020B0604020202020204" pitchFamily="34" charset="0"/>
              </a:rPr>
              <a:t>, </a:t>
            </a:r>
            <a:r>
              <a:rPr lang="de-DE" sz="1400" b="0" i="0" u="none" strike="noStrike" baseline="0" dirty="0">
                <a:solidFill>
                  <a:srgbClr val="003366"/>
                </a:solidFill>
                <a:latin typeface="Arial" panose="020B0604020202020204" pitchFamily="34" charset="0"/>
                <a:cs typeface="Arial" panose="020B0604020202020204" pitchFamily="34" charset="0"/>
              </a:rPr>
              <a:t>2020</a:t>
            </a:r>
            <a:r>
              <a:rPr lang="de-DE" sz="1400" b="0" i="0" u="none" strike="noStrike" baseline="0" dirty="0">
                <a:solidFill>
                  <a:srgbClr val="000000"/>
                </a:solidFill>
                <a:latin typeface="Arial" panose="020B0604020202020204" pitchFamily="34" charset="0"/>
                <a:cs typeface="Arial" panose="020B0604020202020204" pitchFamily="34" charset="0"/>
              </a:rPr>
              <a:t>).</a:t>
            </a: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e-DE"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ts val="1600"/>
              </a:lnSpc>
              <a:spcBef>
                <a:spcPts val="800"/>
              </a:spcBef>
              <a:spcAft>
                <a:spcPct val="0"/>
              </a:spcAft>
              <a:buClrTx/>
              <a:buSzTx/>
              <a:buFont typeface="Arial" panose="020B0604020202020204" pitchFamily="34" charset="0"/>
              <a:buNone/>
              <a:tabLst/>
              <a:defRPr/>
            </a:pPr>
            <a:r>
              <a:rPr lang="de-DE" dirty="0">
                <a:latin typeface="Arial" panose="020B0604020202020204" pitchFamily="34" charset="0"/>
                <a:cs typeface="Arial" panose="020B0604020202020204" pitchFamily="34" charset="0"/>
              </a:rPr>
              <a:t>COAST ist eine </a:t>
            </a:r>
            <a:r>
              <a:rPr lang="de-DE" dirty="0" err="1">
                <a:latin typeface="Arial" panose="020B0604020202020204" pitchFamily="34" charset="0"/>
                <a:cs typeface="Arial" panose="020B0604020202020204" pitchFamily="34" charset="0"/>
              </a:rPr>
              <a:t>WebApp</a:t>
            </a:r>
            <a:r>
              <a:rPr lang="de-DE" dirty="0">
                <a:latin typeface="Arial" panose="020B0604020202020204" pitchFamily="34" charset="0"/>
                <a:cs typeface="Arial" panose="020B0604020202020204" pitchFamily="34" charset="0"/>
              </a:rPr>
              <a:t> für die einfache und automatische visuelle Anreicherung / Aufbereitung von Silbenstruktur, Wortbetonung und Abständen in Lesetexten unter Verwendung von NLP</a:t>
            </a:r>
          </a:p>
          <a:p>
            <a:pPr marL="0" indent="0">
              <a:buFont typeface="Arial" panose="020B0604020202020204" pitchFamily="34" charset="0"/>
              <a:buNone/>
            </a:pPr>
            <a:endParaRPr lang="de-D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0A9140E2-867F-4126-A771-689B69200949}" type="slidenum">
              <a:rPr lang="de-DE" smtClean="0"/>
              <a:pPr>
                <a:defRPr/>
              </a:pPr>
              <a:t>22</a:t>
            </a:fld>
            <a:endParaRPr lang="de-DE"/>
          </a:p>
        </p:txBody>
      </p:sp>
    </p:spTree>
    <p:extLst>
      <p:ext uri="{BB962C8B-B14F-4D97-AF65-F5344CB8AC3E}">
        <p14:creationId xmlns:p14="http://schemas.microsoft.com/office/powerpoint/2010/main" val="1301733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sz="1400" b="0" i="0" u="none" strike="noStrike" baseline="0" dirty="0">
                <a:latin typeface="Arial" panose="020B0604020202020204" pitchFamily="34" charset="0"/>
                <a:cs typeface="Arial" panose="020B0604020202020204" pitchFamily="34" charset="0"/>
              </a:rPr>
              <a:t>Visually enhancing syllables in words, e.g., by alternating the font color of syllables, helps children in the process of literacy acquisition.</a:t>
            </a:r>
          </a:p>
          <a:p>
            <a:pPr marL="285750" indent="-285750" algn="l">
              <a:buFont typeface="Arial" panose="020B0604020202020204" pitchFamily="34" charset="0"/>
              <a:buChar char="•"/>
            </a:pPr>
            <a:r>
              <a:rPr lang="en-US" sz="1400" b="0" i="0" u="none" strike="noStrike" baseline="0" dirty="0">
                <a:latin typeface="Arial" panose="020B0604020202020204" pitchFamily="34" charset="0"/>
                <a:cs typeface="Arial" panose="020B0604020202020204" pitchFamily="34" charset="0"/>
              </a:rPr>
              <a:t>Published material with such syllable enhancement is available in analog and digital formats. However, the published material is limited and does not cover all the needs of young learners.</a:t>
            </a:r>
          </a:p>
          <a:p>
            <a:pPr marL="285750" indent="-285750" algn="l">
              <a:buFont typeface="Arial" panose="020B0604020202020204" pitchFamily="34" charset="0"/>
              <a:buChar char="•"/>
            </a:pPr>
            <a:r>
              <a:rPr lang="en-US" sz="1400" b="0" i="0" u="none" strike="noStrike" baseline="0" dirty="0">
                <a:latin typeface="Arial" panose="020B0604020202020204" pitchFamily="34" charset="0"/>
                <a:cs typeface="Arial" panose="020B0604020202020204" pitchFamily="34" charset="0"/>
              </a:rPr>
              <a:t>Tools that support automatic syllable enhancement in texts are only available for Windows and leave room for improvement in terms of </a:t>
            </a:r>
            <a:r>
              <a:rPr lang="de-DE" sz="1400" b="0" i="0" u="none" strike="noStrike" baseline="0" dirty="0" err="1">
                <a:latin typeface="Arial" panose="020B0604020202020204" pitchFamily="34" charset="0"/>
                <a:cs typeface="Arial" panose="020B0604020202020204" pitchFamily="34" charset="0"/>
              </a:rPr>
              <a:t>customization</a:t>
            </a:r>
            <a:r>
              <a:rPr lang="de-DE" sz="1400" b="0" i="0" u="none" strike="noStrike" baseline="0" dirty="0">
                <a:latin typeface="Arial" panose="020B0604020202020204" pitchFamily="34" charset="0"/>
                <a:cs typeface="Arial" panose="020B0604020202020204" pitchFamily="34" charset="0"/>
              </a:rPr>
              <a:t>.</a:t>
            </a:r>
            <a:endParaRPr lang="de-DE" dirty="0">
              <a:latin typeface="Arial" panose="020B0604020202020204" pitchFamily="34" charset="0"/>
              <a:cs typeface="Arial" panose="020B0604020202020204" pitchFamily="34" charset="0"/>
            </a:endParaRPr>
          </a:p>
          <a:p>
            <a:endParaRPr lang="de-DE" dirty="0"/>
          </a:p>
          <a:p>
            <a:pPr marL="285750" indent="-285750" algn="l">
              <a:buFont typeface="Arial" panose="020B0604020202020204" pitchFamily="34" charset="0"/>
              <a:buChar char="•"/>
            </a:pPr>
            <a:r>
              <a:rPr lang="en-US" sz="1400" b="0" i="0" u="none" strike="noStrike" baseline="0" dirty="0">
                <a:solidFill>
                  <a:srgbClr val="000000"/>
                </a:solidFill>
                <a:latin typeface="Arial" panose="020B0604020202020204" pitchFamily="34" charset="0"/>
                <a:cs typeface="Arial" panose="020B0604020202020204" pitchFamily="34" charset="0"/>
              </a:rPr>
              <a:t>As explained in Section 2.2, syllable synthesis and syllable analysis are essential components of evidence-based reading and spelling trainings (</a:t>
            </a:r>
            <a:r>
              <a:rPr lang="en-US" sz="1400" b="0" i="0" u="none" strike="noStrike" baseline="0" dirty="0" err="1">
                <a:solidFill>
                  <a:srgbClr val="003366"/>
                </a:solidFill>
                <a:latin typeface="Arial" panose="020B0604020202020204" pitchFamily="34" charset="0"/>
                <a:cs typeface="Arial" panose="020B0604020202020204" pitchFamily="34" charset="0"/>
              </a:rPr>
              <a:t>Galuschka</a:t>
            </a:r>
            <a:r>
              <a:rPr lang="en-US" sz="1400" b="0" i="0" u="none" strike="noStrike" baseline="0" dirty="0">
                <a:solidFill>
                  <a:srgbClr val="003366"/>
                </a:solidFill>
                <a:latin typeface="Arial" panose="020B0604020202020204" pitchFamily="34" charset="0"/>
                <a:cs typeface="Arial" panose="020B0604020202020204" pitchFamily="34" charset="0"/>
              </a:rPr>
              <a:t> &amp; Schulte-</a:t>
            </a:r>
            <a:r>
              <a:rPr lang="en-US" sz="1400" b="0" i="0" u="none" strike="noStrike" baseline="0" dirty="0" err="1">
                <a:solidFill>
                  <a:srgbClr val="003366"/>
                </a:solidFill>
                <a:latin typeface="Arial" panose="020B0604020202020204" pitchFamily="34" charset="0"/>
                <a:cs typeface="Arial" panose="020B0604020202020204" pitchFamily="34" charset="0"/>
              </a:rPr>
              <a:t>Körne</a:t>
            </a:r>
            <a:r>
              <a:rPr lang="en-US"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3366"/>
                </a:solidFill>
                <a:latin typeface="Arial" panose="020B0604020202020204" pitchFamily="34" charset="0"/>
                <a:cs typeface="Arial" panose="020B0604020202020204" pitchFamily="34" charset="0"/>
              </a:rPr>
              <a:t>2016</a:t>
            </a:r>
            <a:r>
              <a:rPr lang="en-US"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err="1">
                <a:solidFill>
                  <a:srgbClr val="003366"/>
                </a:solidFill>
                <a:latin typeface="Arial" panose="020B0604020202020204" pitchFamily="34" charset="0"/>
                <a:cs typeface="Arial" panose="020B0604020202020204" pitchFamily="34" charset="0"/>
              </a:rPr>
              <a:t>Scheerer</a:t>
            </a:r>
            <a:r>
              <a:rPr lang="en-US" sz="1400" b="0" i="0" u="none" strike="noStrike" baseline="0" dirty="0">
                <a:solidFill>
                  <a:srgbClr val="003366"/>
                </a:solidFill>
                <a:latin typeface="Arial" panose="020B0604020202020204" pitchFamily="34" charset="0"/>
                <a:cs typeface="Arial" panose="020B0604020202020204" pitchFamily="34" charset="0"/>
              </a:rPr>
              <a:t>-Neumann </a:t>
            </a:r>
            <a:r>
              <a:rPr lang="en-US" sz="1400" b="0" i="0" u="none" strike="noStrike" baseline="0" dirty="0">
                <a:solidFill>
                  <a:srgbClr val="000000"/>
                </a:solidFill>
                <a:latin typeface="Arial" panose="020B0604020202020204" pitchFamily="34" charset="0"/>
                <a:cs typeface="Arial" panose="020B0604020202020204" pitchFamily="34" charset="0"/>
              </a:rPr>
              <a:t>(</a:t>
            </a:r>
            <a:r>
              <a:rPr lang="en-US" sz="1400" b="0" i="0" u="none" strike="noStrike" baseline="0" dirty="0">
                <a:solidFill>
                  <a:srgbClr val="003366"/>
                </a:solidFill>
                <a:latin typeface="Arial" panose="020B0604020202020204" pitchFamily="34" charset="0"/>
                <a:cs typeface="Arial" panose="020B0604020202020204" pitchFamily="34" charset="0"/>
              </a:rPr>
              <a:t>1981</a:t>
            </a:r>
            <a:r>
              <a:rPr lang="en-US" sz="1400" b="0" i="0" u="none" strike="noStrike" baseline="0" dirty="0">
                <a:solidFill>
                  <a:srgbClr val="000000"/>
                </a:solidFill>
                <a:latin typeface="Arial" panose="020B0604020202020204" pitchFamily="34" charset="0"/>
                <a:cs typeface="Arial" panose="020B0604020202020204" pitchFamily="34" charset="0"/>
              </a:rPr>
              <a:t>) has shown that specific training of segmenting words into syllables can improve reading accuracy of reading impaired German primary school children significantly. </a:t>
            </a:r>
          </a:p>
          <a:p>
            <a:pPr marL="285750" indent="-285750" algn="l">
              <a:buFont typeface="Arial" panose="020B0604020202020204" pitchFamily="34" charset="0"/>
              <a:buChar char="•"/>
            </a:pPr>
            <a:r>
              <a:rPr lang="en-US" sz="1400" b="0" i="0" u="none" strike="noStrike" baseline="0" dirty="0">
                <a:solidFill>
                  <a:srgbClr val="000000"/>
                </a:solidFill>
                <a:latin typeface="Arial" panose="020B0604020202020204" pitchFamily="34" charset="0"/>
                <a:cs typeface="Arial" panose="020B0604020202020204" pitchFamily="34" charset="0"/>
              </a:rPr>
              <a:t>Additionally, computer-based programs for primary school children that sequentially speak and highlight syllables can facilitate the learning process of reading (</a:t>
            </a:r>
            <a:r>
              <a:rPr lang="en-US" sz="1400" b="0" i="0" u="none" strike="noStrike" baseline="0" dirty="0">
                <a:solidFill>
                  <a:srgbClr val="003366"/>
                </a:solidFill>
                <a:latin typeface="Arial" panose="020B0604020202020204" pitchFamily="34" charset="0"/>
                <a:cs typeface="Arial" panose="020B0604020202020204" pitchFamily="34" charset="0"/>
              </a:rPr>
              <a:t>Jiménez et al.</a:t>
            </a:r>
            <a:r>
              <a:rPr lang="en-US"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3366"/>
                </a:solidFill>
                <a:latin typeface="Arial" panose="020B0604020202020204" pitchFamily="34" charset="0"/>
                <a:cs typeface="Arial" panose="020B0604020202020204" pitchFamily="34" charset="0"/>
              </a:rPr>
              <a:t>2007</a:t>
            </a:r>
            <a:r>
              <a:rPr lang="en-US"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3366"/>
                </a:solidFill>
                <a:latin typeface="Arial" panose="020B0604020202020204" pitchFamily="34" charset="0"/>
                <a:cs typeface="Arial" panose="020B0604020202020204" pitchFamily="34" charset="0"/>
              </a:rPr>
              <a:t>Olson &amp; Wise</a:t>
            </a:r>
            <a:r>
              <a:rPr lang="en-US"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3366"/>
                </a:solidFill>
                <a:latin typeface="Arial" panose="020B0604020202020204" pitchFamily="34" charset="0"/>
                <a:cs typeface="Arial" panose="020B0604020202020204" pitchFamily="34" charset="0"/>
              </a:rPr>
              <a:t>1992</a:t>
            </a:r>
            <a:r>
              <a:rPr lang="en-US" sz="1400" b="0" i="0" u="none" strike="noStrike" baseline="0" dirty="0">
                <a:solidFill>
                  <a:srgbClr val="000000"/>
                </a:solidFill>
                <a:latin typeface="Arial" panose="020B0604020202020204" pitchFamily="34" charset="0"/>
                <a:cs typeface="Arial" panose="020B0604020202020204" pitchFamily="34" charset="0"/>
              </a:rPr>
              <a:t>).</a:t>
            </a:r>
          </a:p>
          <a:p>
            <a:pPr marL="285750" indent="-285750" algn="l">
              <a:buFont typeface="Arial" panose="020B0604020202020204" pitchFamily="34" charset="0"/>
              <a:buChar char="•"/>
            </a:pPr>
            <a:r>
              <a:rPr lang="en-US" sz="1400" b="0" i="0" u="none" strike="noStrike" baseline="0" dirty="0">
                <a:solidFill>
                  <a:srgbClr val="000000"/>
                </a:solidFill>
                <a:latin typeface="Arial" panose="020B0604020202020204" pitchFamily="34" charset="0"/>
                <a:cs typeface="Arial" panose="020B0604020202020204" pitchFamily="34" charset="0"/>
              </a:rPr>
              <a:t>Based on these empirical findings, visually enhanced texts with custom spacing and syllables alternately displayed in different font colors are commonly used in teaching and learning therapy to support the acquisition of reading and writing. </a:t>
            </a:r>
          </a:p>
          <a:p>
            <a:pPr marL="285750" indent="-285750" algn="l">
              <a:buFont typeface="Arial" panose="020B0604020202020204" pitchFamily="34" charset="0"/>
              <a:buChar char="•"/>
            </a:pPr>
            <a:r>
              <a:rPr lang="en-US" sz="1400" b="0" i="0" u="none" strike="noStrike" baseline="0" dirty="0">
                <a:solidFill>
                  <a:srgbClr val="000000"/>
                </a:solidFill>
                <a:latin typeface="Arial" panose="020B0604020202020204" pitchFamily="34" charset="0"/>
                <a:cs typeface="Arial" panose="020B0604020202020204" pitchFamily="34" charset="0"/>
              </a:rPr>
              <a:t>This </a:t>
            </a:r>
            <a:r>
              <a:rPr lang="en-US" sz="1400" b="0" i="0" u="none" strike="noStrike" baseline="0" dirty="0" err="1">
                <a:solidFill>
                  <a:srgbClr val="000000"/>
                </a:solidFill>
                <a:latin typeface="Arial" panose="020B0604020202020204" pitchFamily="34" charset="0"/>
                <a:cs typeface="Arial" panose="020B0604020202020204" pitchFamily="34" charset="0"/>
              </a:rPr>
              <a:t>socalled</a:t>
            </a:r>
            <a:r>
              <a:rPr lang="en-US" sz="1400" b="0" i="0" u="none" strike="noStrike" baseline="0" dirty="0">
                <a:solidFill>
                  <a:srgbClr val="000000"/>
                </a:solidFill>
                <a:latin typeface="Arial" panose="020B0604020202020204" pitchFamily="34" charset="0"/>
                <a:cs typeface="Arial" panose="020B0604020202020204" pitchFamily="34" charset="0"/>
              </a:rPr>
              <a:t> </a:t>
            </a:r>
            <a:r>
              <a:rPr lang="de-DE" sz="1400" b="0" i="0" u="none" strike="noStrike" baseline="0" dirty="0">
                <a:solidFill>
                  <a:srgbClr val="000000"/>
                </a:solidFill>
                <a:latin typeface="Arial" panose="020B0604020202020204" pitchFamily="34" charset="0"/>
                <a:cs typeface="Arial" panose="020B0604020202020204" pitchFamily="34" charset="0"/>
              </a:rPr>
              <a:t>“Silbenmethode” (</a:t>
            </a:r>
            <a:r>
              <a:rPr lang="de-DE" sz="1400" b="0" i="0" u="none" strike="noStrike" baseline="0" dirty="0" err="1">
                <a:solidFill>
                  <a:srgbClr val="000000"/>
                </a:solidFill>
                <a:latin typeface="Arial" panose="020B0604020202020204" pitchFamily="34" charset="0"/>
                <a:cs typeface="Arial" panose="020B0604020202020204" pitchFamily="34" charset="0"/>
              </a:rPr>
              <a:t>Syllable</a:t>
            </a:r>
            <a:r>
              <a:rPr lang="de-DE" sz="1400" b="0" i="0" u="none" strike="noStrike" baseline="0" dirty="0">
                <a:solidFill>
                  <a:srgbClr val="000000"/>
                </a:solidFill>
                <a:latin typeface="Arial" panose="020B0604020202020204" pitchFamily="34" charset="0"/>
                <a:cs typeface="Arial" panose="020B0604020202020204" pitchFamily="34" charset="0"/>
              </a:rPr>
              <a:t> Method; </a:t>
            </a:r>
            <a:r>
              <a:rPr lang="de-DE" sz="1400" b="0" i="0" u="none" strike="noStrike" baseline="0" dirty="0">
                <a:solidFill>
                  <a:srgbClr val="003366"/>
                </a:solidFill>
                <a:latin typeface="Arial" panose="020B0604020202020204" pitchFamily="34" charset="0"/>
                <a:cs typeface="Arial" panose="020B0604020202020204" pitchFamily="34" charset="0"/>
              </a:rPr>
              <a:t>Mildenberger Verlag</a:t>
            </a:r>
            <a:r>
              <a:rPr lang="de-DE" sz="1400" b="0" i="0" u="none" strike="noStrike" baseline="0" dirty="0">
                <a:solidFill>
                  <a:srgbClr val="000000"/>
                </a:solidFill>
                <a:latin typeface="Arial" panose="020B0604020202020204" pitchFamily="34" charset="0"/>
                <a:cs typeface="Arial" panose="020B0604020202020204" pitchFamily="34" charset="0"/>
              </a:rPr>
              <a:t>, </a:t>
            </a:r>
            <a:r>
              <a:rPr lang="de-DE" sz="1400" b="0" i="0" u="none" strike="noStrike" baseline="0" dirty="0">
                <a:solidFill>
                  <a:srgbClr val="003366"/>
                </a:solidFill>
                <a:latin typeface="Arial" panose="020B0604020202020204" pitchFamily="34" charset="0"/>
                <a:cs typeface="Arial" panose="020B0604020202020204" pitchFamily="34" charset="0"/>
              </a:rPr>
              <a:t>2018</a:t>
            </a:r>
            <a:r>
              <a:rPr lang="de-DE" sz="1400" b="0" i="0" u="none" strike="noStrike" baseline="0" dirty="0">
                <a:solidFill>
                  <a:srgbClr val="000000"/>
                </a:solidFill>
                <a:latin typeface="Arial" panose="020B0604020202020204" pitchFamily="34" charset="0"/>
                <a:cs typeface="Arial" panose="020B0604020202020204" pitchFamily="34" charset="0"/>
              </a:rPr>
              <a:t>; </a:t>
            </a:r>
            <a:r>
              <a:rPr lang="de-DE" sz="1400" b="0" i="0" u="none" strike="noStrike" baseline="0" dirty="0">
                <a:solidFill>
                  <a:srgbClr val="003366"/>
                </a:solidFill>
                <a:latin typeface="Arial" panose="020B0604020202020204" pitchFamily="34" charset="0"/>
                <a:cs typeface="Arial" panose="020B0604020202020204" pitchFamily="34" charset="0"/>
              </a:rPr>
              <a:t>Röber</a:t>
            </a:r>
            <a:r>
              <a:rPr lang="de-DE" sz="1400" b="0" i="0" u="none" strike="noStrike" baseline="0" dirty="0">
                <a:solidFill>
                  <a:srgbClr val="000000"/>
                </a:solidFill>
                <a:latin typeface="Arial" panose="020B0604020202020204" pitchFamily="34" charset="0"/>
                <a:cs typeface="Arial" panose="020B0604020202020204" pitchFamily="34" charset="0"/>
              </a:rPr>
              <a:t>, </a:t>
            </a:r>
            <a:r>
              <a:rPr lang="de-DE" sz="1400" b="0" i="0" u="none" strike="noStrike" baseline="0" dirty="0">
                <a:solidFill>
                  <a:srgbClr val="003366"/>
                </a:solidFill>
                <a:latin typeface="Arial" panose="020B0604020202020204" pitchFamily="34" charset="0"/>
                <a:cs typeface="Arial" panose="020B0604020202020204" pitchFamily="34" charset="0"/>
              </a:rPr>
              <a:t>2009</a:t>
            </a:r>
            <a:r>
              <a:rPr lang="de-DE"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0000"/>
                </a:solidFill>
                <a:latin typeface="Arial" panose="020B0604020202020204" pitchFamily="34" charset="0"/>
                <a:cs typeface="Arial" panose="020B0604020202020204" pitchFamily="34" charset="0"/>
              </a:rPr>
              <a:t>teaches children to focus and understand syllables and their structures rather than single characters and is commonly used in Germany, which is reflected by popular </a:t>
            </a:r>
            <a:r>
              <a:rPr lang="de-DE" sz="1400" b="0" i="0" u="none" strike="noStrike" baseline="0" dirty="0" err="1">
                <a:solidFill>
                  <a:srgbClr val="000000"/>
                </a:solidFill>
                <a:latin typeface="Arial" panose="020B0604020202020204" pitchFamily="34" charset="0"/>
                <a:cs typeface="Arial" panose="020B0604020202020204" pitchFamily="34" charset="0"/>
              </a:rPr>
              <a:t>reading</a:t>
            </a:r>
            <a:r>
              <a:rPr lang="de-DE" sz="1400" b="0" i="0" u="none" strike="noStrike" baseline="0" dirty="0">
                <a:solidFill>
                  <a:srgbClr val="000000"/>
                </a:solidFill>
                <a:latin typeface="Arial" panose="020B0604020202020204" pitchFamily="34" charset="0"/>
                <a:cs typeface="Arial" panose="020B0604020202020204" pitchFamily="34" charset="0"/>
              </a:rPr>
              <a:t> </a:t>
            </a:r>
            <a:r>
              <a:rPr lang="de-DE" sz="1400" b="0" i="0" u="none" strike="noStrike" baseline="0" dirty="0" err="1">
                <a:solidFill>
                  <a:srgbClr val="000000"/>
                </a:solidFill>
                <a:latin typeface="Arial" panose="020B0604020202020204" pitchFamily="34" charset="0"/>
                <a:cs typeface="Arial" panose="020B0604020202020204" pitchFamily="34" charset="0"/>
              </a:rPr>
              <a:t>materials</a:t>
            </a:r>
            <a:r>
              <a:rPr lang="de-DE" sz="1400" b="0" i="0" u="none" strike="noStrike" baseline="0" dirty="0">
                <a:solidFill>
                  <a:srgbClr val="000000"/>
                </a:solidFill>
                <a:latin typeface="Arial" panose="020B0604020202020204" pitchFamily="34" charset="0"/>
                <a:cs typeface="Arial" panose="020B0604020202020204" pitchFamily="34" charset="0"/>
              </a:rPr>
              <a:t>, such </a:t>
            </a:r>
            <a:r>
              <a:rPr lang="de-DE" sz="1400" b="0" i="0" u="none" strike="noStrike" baseline="0" dirty="0" err="1">
                <a:solidFill>
                  <a:srgbClr val="000000"/>
                </a:solidFill>
                <a:latin typeface="Arial" panose="020B0604020202020204" pitchFamily="34" charset="0"/>
                <a:cs typeface="Arial" panose="020B0604020202020204" pitchFamily="34" charset="0"/>
              </a:rPr>
              <a:t>as</a:t>
            </a:r>
            <a:r>
              <a:rPr lang="de-DE" sz="1400" b="0" i="0" u="none" strike="noStrike" baseline="0" dirty="0">
                <a:solidFill>
                  <a:srgbClr val="000000"/>
                </a:solidFill>
                <a:latin typeface="Arial" panose="020B0604020202020204" pitchFamily="34" charset="0"/>
                <a:cs typeface="Arial" panose="020B0604020202020204" pitchFamily="34" charset="0"/>
              </a:rPr>
              <a:t> ABC der Tiere (Animal Alphabet; e.g., </a:t>
            </a:r>
            <a:r>
              <a:rPr lang="de-DE" sz="1400" b="0" i="0" u="none" strike="noStrike" baseline="0" dirty="0">
                <a:solidFill>
                  <a:srgbClr val="003366"/>
                </a:solidFill>
                <a:latin typeface="Arial" panose="020B0604020202020204" pitchFamily="34" charset="0"/>
                <a:cs typeface="Arial" panose="020B0604020202020204" pitchFamily="34" charset="0"/>
              </a:rPr>
              <a:t>Handt, Kuhn, </a:t>
            </a:r>
            <a:r>
              <a:rPr lang="en-US" sz="1400" b="0" i="0" u="none" strike="noStrike" baseline="0" dirty="0">
                <a:solidFill>
                  <a:srgbClr val="003366"/>
                </a:solidFill>
                <a:latin typeface="Arial" panose="020B0604020202020204" pitchFamily="34" charset="0"/>
                <a:cs typeface="Arial" panose="020B0604020202020204" pitchFamily="34" charset="0"/>
              </a:rPr>
              <a:t>&amp; </a:t>
            </a:r>
            <a:r>
              <a:rPr lang="en-US" sz="1400" b="0" i="0" u="none" strike="noStrike" baseline="0" dirty="0" err="1">
                <a:solidFill>
                  <a:srgbClr val="003366"/>
                </a:solidFill>
                <a:latin typeface="Arial" panose="020B0604020202020204" pitchFamily="34" charset="0"/>
                <a:cs typeface="Arial" panose="020B0604020202020204" pitchFamily="34" charset="0"/>
              </a:rPr>
              <a:t>Mrowka</a:t>
            </a:r>
            <a:r>
              <a:rPr lang="en-US" sz="1400" b="0" i="0" u="none" strike="noStrike" baseline="0" dirty="0">
                <a:solidFill>
                  <a:srgbClr val="003366"/>
                </a:solidFill>
                <a:latin typeface="Arial" panose="020B0604020202020204" pitchFamily="34" charset="0"/>
                <a:cs typeface="Arial" panose="020B0604020202020204" pitchFamily="34" charset="0"/>
              </a:rPr>
              <a:t>-Nienstedt</a:t>
            </a:r>
            <a:r>
              <a:rPr lang="en-US"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3366"/>
                </a:solidFill>
                <a:latin typeface="Arial" panose="020B0604020202020204" pitchFamily="34" charset="0"/>
                <a:cs typeface="Arial" panose="020B0604020202020204" pitchFamily="34" charset="0"/>
              </a:rPr>
              <a:t>2019</a:t>
            </a:r>
            <a:r>
              <a:rPr lang="en-US" sz="1400" b="0" i="0" u="none" strike="noStrike" baseline="0" dirty="0">
                <a:solidFill>
                  <a:srgbClr val="000000"/>
                </a:solidFill>
                <a:latin typeface="Arial" panose="020B0604020202020204" pitchFamily="34" charset="0"/>
                <a:cs typeface="Arial" panose="020B0604020202020204" pitchFamily="34" charset="0"/>
              </a:rPr>
              <a:t>, see Figure 6.2) and </a:t>
            </a:r>
            <a:r>
              <a:rPr lang="en-US" sz="1400" b="0" i="0" u="none" strike="noStrike" baseline="0" dirty="0" err="1">
                <a:solidFill>
                  <a:srgbClr val="000000"/>
                </a:solidFill>
                <a:latin typeface="Arial" panose="020B0604020202020204" pitchFamily="34" charset="0"/>
                <a:cs typeface="Arial" panose="020B0604020202020204" pitchFamily="34" charset="0"/>
              </a:rPr>
              <a:t>Leselöwen</a:t>
            </a:r>
            <a:r>
              <a:rPr lang="en-US" sz="1400" b="0" i="0" u="none" strike="noStrike" baseline="0" dirty="0">
                <a:solidFill>
                  <a:srgbClr val="000000"/>
                </a:solidFill>
                <a:latin typeface="Arial" panose="020B0604020202020204" pitchFamily="34" charset="0"/>
                <a:cs typeface="Arial" panose="020B0604020202020204" pitchFamily="34" charset="0"/>
              </a:rPr>
              <a:t> (Reading Lions; </a:t>
            </a:r>
            <a:r>
              <a:rPr lang="en-US" sz="1400" b="0" i="0" u="none" strike="noStrike" baseline="0" dirty="0">
                <a:solidFill>
                  <a:srgbClr val="003366"/>
                </a:solidFill>
                <a:latin typeface="Arial" panose="020B0604020202020204" pitchFamily="34" charset="0"/>
                <a:cs typeface="Arial" panose="020B0604020202020204" pitchFamily="34" charset="0"/>
              </a:rPr>
              <a:t>Loewe </a:t>
            </a:r>
            <a:r>
              <a:rPr lang="de-DE" sz="1400" b="0" i="0" u="none" strike="noStrike" baseline="0" dirty="0">
                <a:solidFill>
                  <a:srgbClr val="003366"/>
                </a:solidFill>
                <a:latin typeface="Arial" panose="020B0604020202020204" pitchFamily="34" charset="0"/>
                <a:cs typeface="Arial" panose="020B0604020202020204" pitchFamily="34" charset="0"/>
              </a:rPr>
              <a:t>Verlag</a:t>
            </a:r>
            <a:r>
              <a:rPr lang="de-DE" sz="1400" b="0" i="0" u="none" strike="noStrike" baseline="0" dirty="0">
                <a:solidFill>
                  <a:srgbClr val="000000"/>
                </a:solidFill>
                <a:latin typeface="Arial" panose="020B0604020202020204" pitchFamily="34" charset="0"/>
                <a:cs typeface="Arial" panose="020B0604020202020204" pitchFamily="34" charset="0"/>
              </a:rPr>
              <a:t>, </a:t>
            </a:r>
            <a:r>
              <a:rPr lang="de-DE" sz="1400" b="0" i="0" u="none" strike="noStrike" baseline="0" dirty="0">
                <a:solidFill>
                  <a:srgbClr val="003366"/>
                </a:solidFill>
                <a:latin typeface="Arial" panose="020B0604020202020204" pitchFamily="34" charset="0"/>
                <a:cs typeface="Arial" panose="020B0604020202020204" pitchFamily="34" charset="0"/>
              </a:rPr>
              <a:t>2020</a:t>
            </a:r>
            <a:r>
              <a:rPr lang="de-DE" sz="1400" b="0" i="0" u="none" strike="noStrike" baseline="0" dirty="0">
                <a:solidFill>
                  <a:srgbClr val="000000"/>
                </a:solidFill>
                <a:latin typeface="Arial" panose="020B0604020202020204" pitchFamily="34" charset="0"/>
                <a:cs typeface="Arial" panose="020B0604020202020204" pitchFamily="34" charset="0"/>
              </a:rPr>
              <a:t>).</a:t>
            </a:r>
            <a:endParaRPr lang="de-DE" dirty="0">
              <a:latin typeface="Arial" panose="020B0604020202020204" pitchFamily="34" charset="0"/>
              <a:cs typeface="Arial" panose="020B0604020202020204" pitchFamily="34" charset="0"/>
            </a:endParaRPr>
          </a:p>
          <a:p>
            <a:endParaRPr lang="de-DE" dirty="0"/>
          </a:p>
        </p:txBody>
      </p:sp>
      <p:sp>
        <p:nvSpPr>
          <p:cNvPr id="4" name="Slide Number Placeholder 3"/>
          <p:cNvSpPr>
            <a:spLocks noGrp="1"/>
          </p:cNvSpPr>
          <p:nvPr>
            <p:ph type="sldNum" sz="quarter" idx="5"/>
          </p:nvPr>
        </p:nvSpPr>
        <p:spPr/>
        <p:txBody>
          <a:bodyPr/>
          <a:lstStyle/>
          <a:p>
            <a:pPr>
              <a:defRPr/>
            </a:pPr>
            <a:fld id="{0A9140E2-867F-4126-A771-689B69200949}" type="slidenum">
              <a:rPr lang="de-DE" smtClean="0"/>
              <a:pPr>
                <a:defRPr/>
              </a:pPr>
              <a:t>23</a:t>
            </a:fld>
            <a:endParaRPr lang="de-DE"/>
          </a:p>
        </p:txBody>
      </p:sp>
    </p:spTree>
    <p:extLst>
      <p:ext uri="{BB962C8B-B14F-4D97-AF65-F5344CB8AC3E}">
        <p14:creationId xmlns:p14="http://schemas.microsoft.com/office/powerpoint/2010/main" val="2268631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45FD0-46C8-86FE-F0F2-D3F06E3D9C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E91D8D-5558-B951-745F-C157464581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4B3913-E523-144E-3A50-EA7679EB1681}"/>
              </a:ext>
            </a:extLst>
          </p:cNvPr>
          <p:cNvSpPr>
            <a:spLocks noGrp="1"/>
          </p:cNvSpPr>
          <p:nvPr>
            <p:ph type="body" idx="1"/>
          </p:nvPr>
        </p:nvSpPr>
        <p:spPr/>
        <p:txBody>
          <a:bodyPr/>
          <a:lstStyle/>
          <a:p>
            <a:pPr marL="0" indent="0">
              <a:buFont typeface="+mj-lt"/>
              <a:buNone/>
            </a:pPr>
            <a:r>
              <a:rPr lang="de-DE" b="1" dirty="0"/>
              <a:t>Ende: 4 Minuten</a:t>
            </a:r>
          </a:p>
          <a:p>
            <a:pPr marL="342900" indent="-342900">
              <a:buFont typeface="+mj-lt"/>
              <a:buAutoNum type="arabicPeriod"/>
            </a:pPr>
            <a:r>
              <a:rPr lang="de-DE" dirty="0" err="1"/>
              <a:t>Prosodiya</a:t>
            </a:r>
            <a:r>
              <a:rPr lang="de-DE" dirty="0"/>
              <a:t> – ein Lernspiel zur Förderung der Rechtschreibleistung für Grundschulkinder</a:t>
            </a:r>
          </a:p>
          <a:p>
            <a:pPr marL="342900" indent="-342900">
              <a:buFont typeface="+mj-lt"/>
              <a:buAutoNum type="arabicPeriod"/>
            </a:pPr>
            <a:r>
              <a:rPr lang="de-DE" dirty="0"/>
              <a:t>Interaktionsstile unter der Lupe: Drag-and-Drop vs. Point-and-Touch vs. Touch</a:t>
            </a:r>
          </a:p>
          <a:p>
            <a:pPr marL="342900" indent="-342900">
              <a:buFont typeface="+mj-lt"/>
              <a:buAutoNum type="arabicPeriod"/>
            </a:pPr>
            <a:r>
              <a:rPr lang="de-DE" dirty="0"/>
              <a:t>Automatische Erstellung binnendifferenzierten Lernmaterials</a:t>
            </a:r>
            <a:endParaRPr lang="en-US" dirty="0"/>
          </a:p>
          <a:p>
            <a:endParaRPr lang="de-DE" dirty="0"/>
          </a:p>
        </p:txBody>
      </p:sp>
      <p:sp>
        <p:nvSpPr>
          <p:cNvPr id="4" name="Slide Number Placeholder 3">
            <a:extLst>
              <a:ext uri="{FF2B5EF4-FFF2-40B4-BE49-F238E27FC236}">
                <a16:creationId xmlns:a16="http://schemas.microsoft.com/office/drawing/2014/main" id="{AD3526CD-EEA6-4A30-BA0C-EA0CBAFE7235}"/>
              </a:ext>
            </a:extLst>
          </p:cNvPr>
          <p:cNvSpPr>
            <a:spLocks noGrp="1"/>
          </p:cNvSpPr>
          <p:nvPr>
            <p:ph type="sldNum" sz="quarter" idx="5"/>
          </p:nvPr>
        </p:nvSpPr>
        <p:spPr/>
        <p:txBody>
          <a:bodyPr/>
          <a:lstStyle/>
          <a:p>
            <a:pPr>
              <a:defRPr/>
            </a:pPr>
            <a:fld id="{0A9140E2-867F-4126-A771-689B69200949}" type="slidenum">
              <a:rPr lang="de-DE" smtClean="0"/>
              <a:pPr>
                <a:defRPr/>
              </a:pPr>
              <a:t>2</a:t>
            </a:fld>
            <a:endParaRPr lang="de-DE"/>
          </a:p>
        </p:txBody>
      </p:sp>
    </p:spTree>
    <p:extLst>
      <p:ext uri="{BB962C8B-B14F-4D97-AF65-F5344CB8AC3E}">
        <p14:creationId xmlns:p14="http://schemas.microsoft.com/office/powerpoint/2010/main" val="942327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Ende: 28 Minuten</a:t>
            </a:r>
          </a:p>
        </p:txBody>
      </p:sp>
      <p:sp>
        <p:nvSpPr>
          <p:cNvPr id="4" name="Slide Number Placeholder 3"/>
          <p:cNvSpPr>
            <a:spLocks noGrp="1"/>
          </p:cNvSpPr>
          <p:nvPr>
            <p:ph type="sldNum" sz="quarter" idx="5"/>
          </p:nvPr>
        </p:nvSpPr>
        <p:spPr/>
        <p:txBody>
          <a:bodyPr/>
          <a:lstStyle/>
          <a:p>
            <a:pPr>
              <a:defRPr/>
            </a:pPr>
            <a:fld id="{0A9140E2-867F-4126-A771-689B69200949}" type="slidenum">
              <a:rPr lang="de-DE" smtClean="0"/>
              <a:pPr>
                <a:defRPr/>
              </a:pPr>
              <a:t>24</a:t>
            </a:fld>
            <a:endParaRPr lang="de-DE"/>
          </a:p>
        </p:txBody>
      </p:sp>
    </p:spTree>
    <p:extLst>
      <p:ext uri="{BB962C8B-B14F-4D97-AF65-F5344CB8AC3E}">
        <p14:creationId xmlns:p14="http://schemas.microsoft.com/office/powerpoint/2010/main" val="1562311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40EBD-4336-DCAA-D2B9-26A4E208A3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FD3471-76DA-3603-0ADC-B6D434E82F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E875ED-DD1E-7B65-66B2-3038F09273F6}"/>
              </a:ext>
            </a:extLst>
          </p:cNvPr>
          <p:cNvSpPr>
            <a:spLocks noGrp="1"/>
          </p:cNvSpPr>
          <p:nvPr>
            <p:ph type="body" idx="1"/>
          </p:nvPr>
        </p:nvSpPr>
        <p:spPr/>
        <p:txBody>
          <a:bodyPr/>
          <a:lstStyle/>
          <a:p>
            <a:pPr marL="0" indent="0" algn="l">
              <a:buFont typeface="Arial" panose="020B0604020202020204" pitchFamily="34" charset="0"/>
              <a:buNone/>
            </a:pPr>
            <a:r>
              <a:rPr lang="en-US" sz="1400" b="1" i="0" u="none" strike="noStrike" baseline="0" dirty="0">
                <a:solidFill>
                  <a:srgbClr val="000000"/>
                </a:solidFill>
                <a:latin typeface="Arial" panose="020B0604020202020204" pitchFamily="34" charset="0"/>
                <a:cs typeface="Arial" panose="020B0604020202020204" pitchFamily="34" charset="0"/>
              </a:rPr>
              <a:t>Start: 25 </a:t>
            </a:r>
            <a:r>
              <a:rPr lang="en-US" sz="1400" b="1" i="0" u="none" strike="noStrike" baseline="0" dirty="0" err="1">
                <a:solidFill>
                  <a:srgbClr val="000000"/>
                </a:solidFill>
                <a:latin typeface="Arial" panose="020B0604020202020204" pitchFamily="34" charset="0"/>
                <a:cs typeface="Arial" panose="020B0604020202020204" pitchFamily="34" charset="0"/>
              </a:rPr>
              <a:t>Minuten</a:t>
            </a:r>
            <a:endParaRPr lang="en-US" sz="1400" b="1" i="0" u="none" strike="noStrike" baseline="0" dirty="0">
              <a:solidFill>
                <a:srgbClr val="000000"/>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400" b="0" i="0" u="none" strike="noStrike" baseline="0" dirty="0">
                <a:solidFill>
                  <a:srgbClr val="000000"/>
                </a:solidFill>
                <a:latin typeface="Arial" panose="020B0604020202020204" pitchFamily="34" charset="0"/>
                <a:cs typeface="Arial" panose="020B0604020202020204" pitchFamily="34" charset="0"/>
              </a:rPr>
              <a:t>As explained in Section 2.2, syllable synthesis and syllable analysis are essential components of evidence-based reading and spelling trainings (</a:t>
            </a:r>
            <a:r>
              <a:rPr lang="en-US" sz="1400" b="0" i="0" u="none" strike="noStrike" baseline="0" dirty="0" err="1">
                <a:solidFill>
                  <a:srgbClr val="003366"/>
                </a:solidFill>
                <a:latin typeface="Arial" panose="020B0604020202020204" pitchFamily="34" charset="0"/>
                <a:cs typeface="Arial" panose="020B0604020202020204" pitchFamily="34" charset="0"/>
              </a:rPr>
              <a:t>Galuschka</a:t>
            </a:r>
            <a:r>
              <a:rPr lang="en-US" sz="1400" b="0" i="0" u="none" strike="noStrike" baseline="0" dirty="0">
                <a:solidFill>
                  <a:srgbClr val="003366"/>
                </a:solidFill>
                <a:latin typeface="Arial" panose="020B0604020202020204" pitchFamily="34" charset="0"/>
                <a:cs typeface="Arial" panose="020B0604020202020204" pitchFamily="34" charset="0"/>
              </a:rPr>
              <a:t> &amp; Schulte-</a:t>
            </a:r>
            <a:r>
              <a:rPr lang="en-US" sz="1400" b="0" i="0" u="none" strike="noStrike" baseline="0" dirty="0" err="1">
                <a:solidFill>
                  <a:srgbClr val="003366"/>
                </a:solidFill>
                <a:latin typeface="Arial" panose="020B0604020202020204" pitchFamily="34" charset="0"/>
                <a:cs typeface="Arial" panose="020B0604020202020204" pitchFamily="34" charset="0"/>
              </a:rPr>
              <a:t>Körne</a:t>
            </a:r>
            <a:r>
              <a:rPr lang="en-US"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3366"/>
                </a:solidFill>
                <a:latin typeface="Arial" panose="020B0604020202020204" pitchFamily="34" charset="0"/>
                <a:cs typeface="Arial" panose="020B0604020202020204" pitchFamily="34" charset="0"/>
              </a:rPr>
              <a:t>2016</a:t>
            </a:r>
            <a:r>
              <a:rPr lang="en-US"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err="1">
                <a:solidFill>
                  <a:srgbClr val="003366"/>
                </a:solidFill>
                <a:latin typeface="Arial" panose="020B0604020202020204" pitchFamily="34" charset="0"/>
                <a:cs typeface="Arial" panose="020B0604020202020204" pitchFamily="34" charset="0"/>
              </a:rPr>
              <a:t>Scheerer</a:t>
            </a:r>
            <a:r>
              <a:rPr lang="en-US" sz="1400" b="0" i="0" u="none" strike="noStrike" baseline="0" dirty="0">
                <a:solidFill>
                  <a:srgbClr val="003366"/>
                </a:solidFill>
                <a:latin typeface="Arial" panose="020B0604020202020204" pitchFamily="34" charset="0"/>
                <a:cs typeface="Arial" panose="020B0604020202020204" pitchFamily="34" charset="0"/>
              </a:rPr>
              <a:t>-Neumann </a:t>
            </a:r>
            <a:r>
              <a:rPr lang="en-US" sz="1400" b="0" i="0" u="none" strike="noStrike" baseline="0" dirty="0">
                <a:solidFill>
                  <a:srgbClr val="000000"/>
                </a:solidFill>
                <a:latin typeface="Arial" panose="020B0604020202020204" pitchFamily="34" charset="0"/>
                <a:cs typeface="Arial" panose="020B0604020202020204" pitchFamily="34" charset="0"/>
              </a:rPr>
              <a:t>(</a:t>
            </a:r>
            <a:r>
              <a:rPr lang="en-US" sz="1400" b="0" i="0" u="none" strike="noStrike" baseline="0" dirty="0">
                <a:solidFill>
                  <a:srgbClr val="003366"/>
                </a:solidFill>
                <a:latin typeface="Arial" panose="020B0604020202020204" pitchFamily="34" charset="0"/>
                <a:cs typeface="Arial" panose="020B0604020202020204" pitchFamily="34" charset="0"/>
              </a:rPr>
              <a:t>1981</a:t>
            </a:r>
            <a:r>
              <a:rPr lang="en-US" sz="1400" b="0" i="0" u="none" strike="noStrike" baseline="0" dirty="0">
                <a:solidFill>
                  <a:srgbClr val="000000"/>
                </a:solidFill>
                <a:latin typeface="Arial" panose="020B0604020202020204" pitchFamily="34" charset="0"/>
                <a:cs typeface="Arial" panose="020B0604020202020204" pitchFamily="34" charset="0"/>
              </a:rPr>
              <a:t>) has shown that specific training of segmenting words into syllables can improve reading accuracy of reading impaired German primary school children significantly. </a:t>
            </a:r>
          </a:p>
          <a:p>
            <a:pPr marL="285750" indent="-285750" algn="l">
              <a:buFont typeface="Arial" panose="020B0604020202020204" pitchFamily="34" charset="0"/>
              <a:buChar char="•"/>
            </a:pPr>
            <a:r>
              <a:rPr lang="en-US" sz="1400" b="0" i="0" u="none" strike="noStrike" baseline="0" dirty="0">
                <a:solidFill>
                  <a:srgbClr val="000000"/>
                </a:solidFill>
                <a:latin typeface="Arial" panose="020B0604020202020204" pitchFamily="34" charset="0"/>
                <a:cs typeface="Arial" panose="020B0604020202020204" pitchFamily="34" charset="0"/>
              </a:rPr>
              <a:t>Additionally, computer-based programs for primary school children that sequentially speak and highlight syllables can facilitate the learning process of reading (</a:t>
            </a:r>
            <a:r>
              <a:rPr lang="en-US" sz="1400" b="0" i="0" u="none" strike="noStrike" baseline="0" dirty="0">
                <a:solidFill>
                  <a:srgbClr val="003366"/>
                </a:solidFill>
                <a:latin typeface="Arial" panose="020B0604020202020204" pitchFamily="34" charset="0"/>
                <a:cs typeface="Arial" panose="020B0604020202020204" pitchFamily="34" charset="0"/>
              </a:rPr>
              <a:t>Jiménez et al.</a:t>
            </a:r>
            <a:r>
              <a:rPr lang="en-US"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3366"/>
                </a:solidFill>
                <a:latin typeface="Arial" panose="020B0604020202020204" pitchFamily="34" charset="0"/>
                <a:cs typeface="Arial" panose="020B0604020202020204" pitchFamily="34" charset="0"/>
              </a:rPr>
              <a:t>2007</a:t>
            </a:r>
            <a:r>
              <a:rPr lang="en-US"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3366"/>
                </a:solidFill>
                <a:latin typeface="Arial" panose="020B0604020202020204" pitchFamily="34" charset="0"/>
                <a:cs typeface="Arial" panose="020B0604020202020204" pitchFamily="34" charset="0"/>
              </a:rPr>
              <a:t>Olson &amp; Wise</a:t>
            </a:r>
            <a:r>
              <a:rPr lang="en-US"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3366"/>
                </a:solidFill>
                <a:latin typeface="Arial" panose="020B0604020202020204" pitchFamily="34" charset="0"/>
                <a:cs typeface="Arial" panose="020B0604020202020204" pitchFamily="34" charset="0"/>
              </a:rPr>
              <a:t>1992</a:t>
            </a:r>
            <a:r>
              <a:rPr lang="en-US" sz="1400" b="0" i="0" u="none" strike="noStrike" baseline="0" dirty="0">
                <a:solidFill>
                  <a:srgbClr val="000000"/>
                </a:solidFill>
                <a:latin typeface="Arial" panose="020B0604020202020204" pitchFamily="34" charset="0"/>
                <a:cs typeface="Arial" panose="020B0604020202020204" pitchFamily="34" charset="0"/>
              </a:rPr>
              <a:t>).</a:t>
            </a:r>
          </a:p>
          <a:p>
            <a:pPr marL="285750" indent="-285750" algn="l">
              <a:buFont typeface="Arial" panose="020B0604020202020204" pitchFamily="34" charset="0"/>
              <a:buChar char="•"/>
            </a:pPr>
            <a:r>
              <a:rPr lang="en-US" sz="1400" b="0" i="0" u="none" strike="noStrike" baseline="0" dirty="0">
                <a:solidFill>
                  <a:srgbClr val="000000"/>
                </a:solidFill>
                <a:latin typeface="Arial" panose="020B0604020202020204" pitchFamily="34" charset="0"/>
                <a:cs typeface="Arial" panose="020B0604020202020204" pitchFamily="34" charset="0"/>
              </a:rPr>
              <a:t>Based on these empirical findings, visually enhanced texts with custom spacing and syllables alternately displayed in different font colors are commonly used in teaching and learning therapy to support the acquisition of reading and writing. </a:t>
            </a:r>
          </a:p>
          <a:p>
            <a:pPr marL="285750" indent="-285750" algn="l">
              <a:buFont typeface="Arial" panose="020B0604020202020204" pitchFamily="34" charset="0"/>
              <a:buChar char="•"/>
            </a:pPr>
            <a:r>
              <a:rPr lang="en-US" sz="1400" b="0" i="0" u="none" strike="noStrike" baseline="0" dirty="0">
                <a:solidFill>
                  <a:srgbClr val="000000"/>
                </a:solidFill>
                <a:latin typeface="Arial" panose="020B0604020202020204" pitchFamily="34" charset="0"/>
                <a:cs typeface="Arial" panose="020B0604020202020204" pitchFamily="34" charset="0"/>
              </a:rPr>
              <a:t>This </a:t>
            </a:r>
            <a:r>
              <a:rPr lang="en-US" sz="1400" b="0" i="0" u="none" strike="noStrike" baseline="0" dirty="0" err="1">
                <a:solidFill>
                  <a:srgbClr val="000000"/>
                </a:solidFill>
                <a:latin typeface="Arial" panose="020B0604020202020204" pitchFamily="34" charset="0"/>
                <a:cs typeface="Arial" panose="020B0604020202020204" pitchFamily="34" charset="0"/>
              </a:rPr>
              <a:t>socalled</a:t>
            </a:r>
            <a:r>
              <a:rPr lang="en-US" sz="1400" b="0" i="0" u="none" strike="noStrike" baseline="0" dirty="0">
                <a:solidFill>
                  <a:srgbClr val="000000"/>
                </a:solidFill>
                <a:latin typeface="Arial" panose="020B0604020202020204" pitchFamily="34" charset="0"/>
                <a:cs typeface="Arial" panose="020B0604020202020204" pitchFamily="34" charset="0"/>
              </a:rPr>
              <a:t> </a:t>
            </a:r>
            <a:r>
              <a:rPr lang="de-DE" sz="1400" b="0" i="0" u="none" strike="noStrike" baseline="0" dirty="0">
                <a:solidFill>
                  <a:srgbClr val="000000"/>
                </a:solidFill>
                <a:latin typeface="Arial" panose="020B0604020202020204" pitchFamily="34" charset="0"/>
                <a:cs typeface="Arial" panose="020B0604020202020204" pitchFamily="34" charset="0"/>
              </a:rPr>
              <a:t>“Silbenmethode” (</a:t>
            </a:r>
            <a:r>
              <a:rPr lang="de-DE" sz="1400" b="0" i="0" u="none" strike="noStrike" baseline="0" dirty="0" err="1">
                <a:solidFill>
                  <a:srgbClr val="000000"/>
                </a:solidFill>
                <a:latin typeface="Arial" panose="020B0604020202020204" pitchFamily="34" charset="0"/>
                <a:cs typeface="Arial" panose="020B0604020202020204" pitchFamily="34" charset="0"/>
              </a:rPr>
              <a:t>Syllable</a:t>
            </a:r>
            <a:r>
              <a:rPr lang="de-DE" sz="1400" b="0" i="0" u="none" strike="noStrike" baseline="0" dirty="0">
                <a:solidFill>
                  <a:srgbClr val="000000"/>
                </a:solidFill>
                <a:latin typeface="Arial" panose="020B0604020202020204" pitchFamily="34" charset="0"/>
                <a:cs typeface="Arial" panose="020B0604020202020204" pitchFamily="34" charset="0"/>
              </a:rPr>
              <a:t> Method; </a:t>
            </a:r>
            <a:r>
              <a:rPr lang="de-DE" sz="1400" b="0" i="0" u="none" strike="noStrike" baseline="0" dirty="0">
                <a:solidFill>
                  <a:srgbClr val="003366"/>
                </a:solidFill>
                <a:latin typeface="Arial" panose="020B0604020202020204" pitchFamily="34" charset="0"/>
                <a:cs typeface="Arial" panose="020B0604020202020204" pitchFamily="34" charset="0"/>
              </a:rPr>
              <a:t>Mildenberger Verlag</a:t>
            </a:r>
            <a:r>
              <a:rPr lang="de-DE" sz="1400" b="0" i="0" u="none" strike="noStrike" baseline="0" dirty="0">
                <a:solidFill>
                  <a:srgbClr val="000000"/>
                </a:solidFill>
                <a:latin typeface="Arial" panose="020B0604020202020204" pitchFamily="34" charset="0"/>
                <a:cs typeface="Arial" panose="020B0604020202020204" pitchFamily="34" charset="0"/>
              </a:rPr>
              <a:t>, </a:t>
            </a:r>
            <a:r>
              <a:rPr lang="de-DE" sz="1400" b="0" i="0" u="none" strike="noStrike" baseline="0" dirty="0">
                <a:solidFill>
                  <a:srgbClr val="003366"/>
                </a:solidFill>
                <a:latin typeface="Arial" panose="020B0604020202020204" pitchFamily="34" charset="0"/>
                <a:cs typeface="Arial" panose="020B0604020202020204" pitchFamily="34" charset="0"/>
              </a:rPr>
              <a:t>2018</a:t>
            </a:r>
            <a:r>
              <a:rPr lang="de-DE" sz="1400" b="0" i="0" u="none" strike="noStrike" baseline="0" dirty="0">
                <a:solidFill>
                  <a:srgbClr val="000000"/>
                </a:solidFill>
                <a:latin typeface="Arial" panose="020B0604020202020204" pitchFamily="34" charset="0"/>
                <a:cs typeface="Arial" panose="020B0604020202020204" pitchFamily="34" charset="0"/>
              </a:rPr>
              <a:t>; </a:t>
            </a:r>
            <a:r>
              <a:rPr lang="de-DE" sz="1400" b="0" i="0" u="none" strike="noStrike" baseline="0" dirty="0">
                <a:solidFill>
                  <a:srgbClr val="003366"/>
                </a:solidFill>
                <a:latin typeface="Arial" panose="020B0604020202020204" pitchFamily="34" charset="0"/>
                <a:cs typeface="Arial" panose="020B0604020202020204" pitchFamily="34" charset="0"/>
              </a:rPr>
              <a:t>Röber</a:t>
            </a:r>
            <a:r>
              <a:rPr lang="de-DE" sz="1400" b="0" i="0" u="none" strike="noStrike" baseline="0" dirty="0">
                <a:solidFill>
                  <a:srgbClr val="000000"/>
                </a:solidFill>
                <a:latin typeface="Arial" panose="020B0604020202020204" pitchFamily="34" charset="0"/>
                <a:cs typeface="Arial" panose="020B0604020202020204" pitchFamily="34" charset="0"/>
              </a:rPr>
              <a:t>, </a:t>
            </a:r>
            <a:r>
              <a:rPr lang="de-DE" sz="1400" b="0" i="0" u="none" strike="noStrike" baseline="0" dirty="0">
                <a:solidFill>
                  <a:srgbClr val="003366"/>
                </a:solidFill>
                <a:latin typeface="Arial" panose="020B0604020202020204" pitchFamily="34" charset="0"/>
                <a:cs typeface="Arial" panose="020B0604020202020204" pitchFamily="34" charset="0"/>
              </a:rPr>
              <a:t>2009</a:t>
            </a:r>
            <a:r>
              <a:rPr lang="de-DE"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0000"/>
                </a:solidFill>
                <a:latin typeface="Arial" panose="020B0604020202020204" pitchFamily="34" charset="0"/>
                <a:cs typeface="Arial" panose="020B0604020202020204" pitchFamily="34" charset="0"/>
              </a:rPr>
              <a:t>teaches children to focus and understand syllables and their structures rather than single characters and is commonly used in Germany, which is reflected by popular </a:t>
            </a:r>
            <a:r>
              <a:rPr lang="de-DE" sz="1400" b="0" i="0" u="none" strike="noStrike" baseline="0" dirty="0" err="1">
                <a:solidFill>
                  <a:srgbClr val="000000"/>
                </a:solidFill>
                <a:latin typeface="Arial" panose="020B0604020202020204" pitchFamily="34" charset="0"/>
                <a:cs typeface="Arial" panose="020B0604020202020204" pitchFamily="34" charset="0"/>
              </a:rPr>
              <a:t>reading</a:t>
            </a:r>
            <a:r>
              <a:rPr lang="de-DE" sz="1400" b="0" i="0" u="none" strike="noStrike" baseline="0" dirty="0">
                <a:solidFill>
                  <a:srgbClr val="000000"/>
                </a:solidFill>
                <a:latin typeface="Arial" panose="020B0604020202020204" pitchFamily="34" charset="0"/>
                <a:cs typeface="Arial" panose="020B0604020202020204" pitchFamily="34" charset="0"/>
              </a:rPr>
              <a:t> </a:t>
            </a:r>
            <a:r>
              <a:rPr lang="de-DE" sz="1400" b="0" i="0" u="none" strike="noStrike" baseline="0" dirty="0" err="1">
                <a:solidFill>
                  <a:srgbClr val="000000"/>
                </a:solidFill>
                <a:latin typeface="Arial" panose="020B0604020202020204" pitchFamily="34" charset="0"/>
                <a:cs typeface="Arial" panose="020B0604020202020204" pitchFamily="34" charset="0"/>
              </a:rPr>
              <a:t>materials</a:t>
            </a:r>
            <a:r>
              <a:rPr lang="de-DE" sz="1400" b="0" i="0" u="none" strike="noStrike" baseline="0" dirty="0">
                <a:solidFill>
                  <a:srgbClr val="000000"/>
                </a:solidFill>
                <a:latin typeface="Arial" panose="020B0604020202020204" pitchFamily="34" charset="0"/>
                <a:cs typeface="Arial" panose="020B0604020202020204" pitchFamily="34" charset="0"/>
              </a:rPr>
              <a:t>, such </a:t>
            </a:r>
            <a:r>
              <a:rPr lang="de-DE" sz="1400" b="0" i="0" u="none" strike="noStrike" baseline="0" dirty="0" err="1">
                <a:solidFill>
                  <a:srgbClr val="000000"/>
                </a:solidFill>
                <a:latin typeface="Arial" panose="020B0604020202020204" pitchFamily="34" charset="0"/>
                <a:cs typeface="Arial" panose="020B0604020202020204" pitchFamily="34" charset="0"/>
              </a:rPr>
              <a:t>as</a:t>
            </a:r>
            <a:r>
              <a:rPr lang="de-DE" sz="1400" b="0" i="0" u="none" strike="noStrike" baseline="0" dirty="0">
                <a:solidFill>
                  <a:srgbClr val="000000"/>
                </a:solidFill>
                <a:latin typeface="Arial" panose="020B0604020202020204" pitchFamily="34" charset="0"/>
                <a:cs typeface="Arial" panose="020B0604020202020204" pitchFamily="34" charset="0"/>
              </a:rPr>
              <a:t> ABC der Tiere (Animal Alphabet; e.g., </a:t>
            </a:r>
            <a:r>
              <a:rPr lang="de-DE" sz="1400" b="0" i="0" u="none" strike="noStrike" baseline="0" dirty="0">
                <a:solidFill>
                  <a:srgbClr val="003366"/>
                </a:solidFill>
                <a:latin typeface="Arial" panose="020B0604020202020204" pitchFamily="34" charset="0"/>
                <a:cs typeface="Arial" panose="020B0604020202020204" pitchFamily="34" charset="0"/>
              </a:rPr>
              <a:t>Handt, Kuhn, </a:t>
            </a:r>
            <a:r>
              <a:rPr lang="en-US" sz="1400" b="0" i="0" u="none" strike="noStrike" baseline="0" dirty="0">
                <a:solidFill>
                  <a:srgbClr val="003366"/>
                </a:solidFill>
                <a:latin typeface="Arial" panose="020B0604020202020204" pitchFamily="34" charset="0"/>
                <a:cs typeface="Arial" panose="020B0604020202020204" pitchFamily="34" charset="0"/>
              </a:rPr>
              <a:t>&amp; </a:t>
            </a:r>
            <a:r>
              <a:rPr lang="en-US" sz="1400" b="0" i="0" u="none" strike="noStrike" baseline="0" dirty="0" err="1">
                <a:solidFill>
                  <a:srgbClr val="003366"/>
                </a:solidFill>
                <a:latin typeface="Arial" panose="020B0604020202020204" pitchFamily="34" charset="0"/>
                <a:cs typeface="Arial" panose="020B0604020202020204" pitchFamily="34" charset="0"/>
              </a:rPr>
              <a:t>Mrowka</a:t>
            </a:r>
            <a:r>
              <a:rPr lang="en-US" sz="1400" b="0" i="0" u="none" strike="noStrike" baseline="0" dirty="0">
                <a:solidFill>
                  <a:srgbClr val="003366"/>
                </a:solidFill>
                <a:latin typeface="Arial" panose="020B0604020202020204" pitchFamily="34" charset="0"/>
                <a:cs typeface="Arial" panose="020B0604020202020204" pitchFamily="34" charset="0"/>
              </a:rPr>
              <a:t>-Nienstedt</a:t>
            </a:r>
            <a:r>
              <a:rPr lang="en-US" sz="1400" b="0" i="0" u="none" strike="noStrike" baseline="0" dirty="0">
                <a:solidFill>
                  <a:srgbClr val="000000"/>
                </a:solidFill>
                <a:latin typeface="Arial" panose="020B0604020202020204" pitchFamily="34" charset="0"/>
                <a:cs typeface="Arial" panose="020B0604020202020204" pitchFamily="34" charset="0"/>
              </a:rPr>
              <a:t>, </a:t>
            </a:r>
            <a:r>
              <a:rPr lang="en-US" sz="1400" b="0" i="0" u="none" strike="noStrike" baseline="0" dirty="0">
                <a:solidFill>
                  <a:srgbClr val="003366"/>
                </a:solidFill>
                <a:latin typeface="Arial" panose="020B0604020202020204" pitchFamily="34" charset="0"/>
                <a:cs typeface="Arial" panose="020B0604020202020204" pitchFamily="34" charset="0"/>
              </a:rPr>
              <a:t>2019</a:t>
            </a:r>
            <a:r>
              <a:rPr lang="en-US" sz="1400" b="0" i="0" u="none" strike="noStrike" baseline="0" dirty="0">
                <a:solidFill>
                  <a:srgbClr val="000000"/>
                </a:solidFill>
                <a:latin typeface="Arial" panose="020B0604020202020204" pitchFamily="34" charset="0"/>
                <a:cs typeface="Arial" panose="020B0604020202020204" pitchFamily="34" charset="0"/>
              </a:rPr>
              <a:t>, see Figure 6.2) and </a:t>
            </a:r>
            <a:r>
              <a:rPr lang="en-US" sz="1400" b="0" i="0" u="none" strike="noStrike" baseline="0" dirty="0" err="1">
                <a:solidFill>
                  <a:srgbClr val="000000"/>
                </a:solidFill>
                <a:latin typeface="Arial" panose="020B0604020202020204" pitchFamily="34" charset="0"/>
                <a:cs typeface="Arial" panose="020B0604020202020204" pitchFamily="34" charset="0"/>
              </a:rPr>
              <a:t>Leselöwen</a:t>
            </a:r>
            <a:r>
              <a:rPr lang="en-US" sz="1400" b="0" i="0" u="none" strike="noStrike" baseline="0" dirty="0">
                <a:solidFill>
                  <a:srgbClr val="000000"/>
                </a:solidFill>
                <a:latin typeface="Arial" panose="020B0604020202020204" pitchFamily="34" charset="0"/>
                <a:cs typeface="Arial" panose="020B0604020202020204" pitchFamily="34" charset="0"/>
              </a:rPr>
              <a:t> (Reading Lions; </a:t>
            </a:r>
            <a:r>
              <a:rPr lang="en-US" sz="1400" b="0" i="0" u="none" strike="noStrike" baseline="0" dirty="0">
                <a:solidFill>
                  <a:srgbClr val="003366"/>
                </a:solidFill>
                <a:latin typeface="Arial" panose="020B0604020202020204" pitchFamily="34" charset="0"/>
                <a:cs typeface="Arial" panose="020B0604020202020204" pitchFamily="34" charset="0"/>
              </a:rPr>
              <a:t>Loewe </a:t>
            </a:r>
            <a:r>
              <a:rPr lang="de-DE" sz="1400" b="0" i="0" u="none" strike="noStrike" baseline="0" dirty="0">
                <a:solidFill>
                  <a:srgbClr val="003366"/>
                </a:solidFill>
                <a:latin typeface="Arial" panose="020B0604020202020204" pitchFamily="34" charset="0"/>
                <a:cs typeface="Arial" panose="020B0604020202020204" pitchFamily="34" charset="0"/>
              </a:rPr>
              <a:t>Verlag</a:t>
            </a:r>
            <a:r>
              <a:rPr lang="de-DE" sz="1400" b="0" i="0" u="none" strike="noStrike" baseline="0" dirty="0">
                <a:solidFill>
                  <a:srgbClr val="000000"/>
                </a:solidFill>
                <a:latin typeface="Arial" panose="020B0604020202020204" pitchFamily="34" charset="0"/>
                <a:cs typeface="Arial" panose="020B0604020202020204" pitchFamily="34" charset="0"/>
              </a:rPr>
              <a:t>, </a:t>
            </a:r>
            <a:r>
              <a:rPr lang="de-DE" sz="1400" b="0" i="0" u="none" strike="noStrike" baseline="0" dirty="0">
                <a:solidFill>
                  <a:srgbClr val="003366"/>
                </a:solidFill>
                <a:latin typeface="Arial" panose="020B0604020202020204" pitchFamily="34" charset="0"/>
                <a:cs typeface="Arial" panose="020B0604020202020204" pitchFamily="34" charset="0"/>
              </a:rPr>
              <a:t>2020</a:t>
            </a:r>
            <a:r>
              <a:rPr lang="de-DE" sz="1400" b="0" i="0" u="none" strike="noStrike" baseline="0" dirty="0">
                <a:solidFill>
                  <a:srgbClr val="000000"/>
                </a:solidFill>
                <a:latin typeface="Arial" panose="020B0604020202020204" pitchFamily="34" charset="0"/>
                <a:cs typeface="Arial" panose="020B0604020202020204" pitchFamily="34" charset="0"/>
              </a:rPr>
              <a:t>).</a:t>
            </a: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e-DE"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ts val="1600"/>
              </a:lnSpc>
              <a:spcBef>
                <a:spcPts val="800"/>
              </a:spcBef>
              <a:spcAft>
                <a:spcPct val="0"/>
              </a:spcAft>
              <a:buClrTx/>
              <a:buSzTx/>
              <a:buFont typeface="Arial" panose="020B0604020202020204" pitchFamily="34" charset="0"/>
              <a:buNone/>
              <a:tabLst/>
              <a:defRPr/>
            </a:pPr>
            <a:r>
              <a:rPr lang="de-DE" dirty="0">
                <a:latin typeface="Arial" panose="020B0604020202020204" pitchFamily="34" charset="0"/>
                <a:cs typeface="Arial" panose="020B0604020202020204" pitchFamily="34" charset="0"/>
              </a:rPr>
              <a:t>COAST ist eine </a:t>
            </a:r>
            <a:r>
              <a:rPr lang="de-DE" dirty="0" err="1">
                <a:latin typeface="Arial" panose="020B0604020202020204" pitchFamily="34" charset="0"/>
                <a:cs typeface="Arial" panose="020B0604020202020204" pitchFamily="34" charset="0"/>
              </a:rPr>
              <a:t>WebApp</a:t>
            </a:r>
            <a:r>
              <a:rPr lang="de-DE" dirty="0">
                <a:latin typeface="Arial" panose="020B0604020202020204" pitchFamily="34" charset="0"/>
                <a:cs typeface="Arial" panose="020B0604020202020204" pitchFamily="34" charset="0"/>
              </a:rPr>
              <a:t> für die einfache und automatische visuelle Anreicherung / Aufbereitung von Silbenstruktur, Wortbetonung und Abständen in Lesetexten unter Verwendung von NLP</a:t>
            </a:r>
          </a:p>
          <a:p>
            <a:pPr marL="0" indent="0">
              <a:buFont typeface="Arial" panose="020B0604020202020204" pitchFamily="34" charset="0"/>
              <a:buNone/>
            </a:pPr>
            <a:endParaRPr lang="de-DE"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2F4BE7F-00A8-9E42-3C70-C6231007FACB}"/>
              </a:ext>
            </a:extLst>
          </p:cNvPr>
          <p:cNvSpPr>
            <a:spLocks noGrp="1"/>
          </p:cNvSpPr>
          <p:nvPr>
            <p:ph type="sldNum" sz="quarter" idx="5"/>
          </p:nvPr>
        </p:nvSpPr>
        <p:spPr/>
        <p:txBody>
          <a:bodyPr/>
          <a:lstStyle/>
          <a:p>
            <a:pPr>
              <a:defRPr/>
            </a:pPr>
            <a:fld id="{0A9140E2-867F-4126-A771-689B69200949}" type="slidenum">
              <a:rPr lang="de-DE" smtClean="0"/>
              <a:pPr>
                <a:defRPr/>
              </a:pPr>
              <a:t>27</a:t>
            </a:fld>
            <a:endParaRPr lang="de-DE"/>
          </a:p>
        </p:txBody>
      </p:sp>
    </p:spTree>
    <p:extLst>
      <p:ext uri="{BB962C8B-B14F-4D97-AF65-F5344CB8AC3E}">
        <p14:creationId xmlns:p14="http://schemas.microsoft.com/office/powerpoint/2010/main" val="315526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8AA48-7B18-D780-5957-926311DF3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780EBB-96F0-6082-4477-847F9EB560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FDD65F-E7FE-9745-4D82-ECD687184E8C}"/>
              </a:ext>
            </a:extLst>
          </p:cNvPr>
          <p:cNvSpPr>
            <a:spLocks noGrp="1"/>
          </p:cNvSpPr>
          <p:nvPr>
            <p:ph type="body" idx="1"/>
          </p:nvPr>
        </p:nvSpPr>
        <p:spPr/>
        <p:txBody>
          <a:bodyPr/>
          <a:lstStyle/>
          <a:p>
            <a:pPr marL="285750" indent="-285750">
              <a:buFont typeface="Arial,Sans-Serif" panose="020B0604020202020204" pitchFamily="34" charset="0"/>
              <a:buChar char="•"/>
              <a:defRPr/>
            </a:pPr>
            <a:r>
              <a:rPr lang="en-US" noProof="0" dirty="0">
                <a:latin typeface="Arial"/>
                <a:cs typeface="Arial"/>
              </a:rPr>
              <a:t>Well, the solution seems obvious: integrating systematic language support in early education</a:t>
            </a:r>
          </a:p>
          <a:p>
            <a:pPr marL="742950" lvl="1" indent="-285750">
              <a:buFont typeface="Arial,Sans-Serif" panose="020B0604020202020204" pitchFamily="34" charset="0"/>
              <a:buChar char="•"/>
              <a:defRPr/>
            </a:pPr>
            <a:r>
              <a:rPr lang="en-US" noProof="0" dirty="0">
                <a:latin typeface="Arial"/>
                <a:cs typeface="Arial"/>
              </a:rPr>
              <a:t>Research already has shown that children with (linguistically) diverse backgrounds in day-care </a:t>
            </a:r>
            <a:r>
              <a:rPr lang="en-US" noProof="0" dirty="0" err="1">
                <a:latin typeface="Arial"/>
                <a:cs typeface="Arial"/>
              </a:rPr>
              <a:t>centres</a:t>
            </a:r>
            <a:r>
              <a:rPr lang="en-US" noProof="0" dirty="0">
                <a:latin typeface="Arial"/>
                <a:cs typeface="Arial"/>
              </a:rPr>
              <a:t> and kindergarten can be substantially supported by language interventions</a:t>
            </a:r>
          </a:p>
          <a:p>
            <a:pPr marL="285750" lvl="0" indent="-285750">
              <a:buFont typeface="+mj-lt"/>
              <a:buAutoNum type="arabicPeriod"/>
              <a:defRPr/>
            </a:pPr>
            <a:r>
              <a:rPr lang="en-US" noProof="0" dirty="0">
                <a:latin typeface="Arial"/>
                <a:cs typeface="Arial"/>
              </a:rPr>
              <a:t> </a:t>
            </a:r>
            <a:r>
              <a:rPr lang="en-US" sz="1400" noProof="0" dirty="0">
                <a:latin typeface="Arial"/>
                <a:cs typeface="Arial"/>
              </a:rPr>
              <a:t>An empirically proven method to support language interventions integrated in everyday life is the Dialogic Reading </a:t>
            </a:r>
          </a:p>
          <a:p>
            <a:pPr marL="285750" lvl="0" indent="-285750">
              <a:buFont typeface="Arial,Sans-Serif" panose="020B0604020202020204" pitchFamily="34" charset="0"/>
              <a:buChar char="•"/>
              <a:defRPr/>
            </a:pPr>
            <a:r>
              <a:rPr lang="en-US" sz="1400" noProof="0" dirty="0">
                <a:latin typeface="Arial"/>
                <a:cs typeface="Arial"/>
              </a:rPr>
              <a:t>It was created to </a:t>
            </a:r>
            <a:r>
              <a:rPr lang="en-US" sz="1800" dirty="0">
                <a:effectLst/>
                <a:latin typeface="Arial" panose="020B0604020202020204" pitchFamily="34" charset="0"/>
                <a:ea typeface="Arial" panose="020B0604020202020204" pitchFamily="34" charset="0"/>
              </a:rPr>
              <a:t>systematically promote language interactions in a picture book reading setting </a:t>
            </a:r>
            <a:endParaRPr lang="en-US" sz="1400" noProof="0" dirty="0">
              <a:effectLst/>
              <a:latin typeface="Arial"/>
              <a:ea typeface="Arial" panose="020B0604020202020204" pitchFamily="34" charset="0"/>
              <a:cs typeface="Arial"/>
            </a:endParaRPr>
          </a:p>
          <a:p>
            <a:pPr marL="285750" lvl="0" indent="-285750">
              <a:buFont typeface="Arial,Sans-Serif" panose="020B0604020202020204" pitchFamily="34" charset="0"/>
              <a:buChar char="•"/>
              <a:defRPr/>
            </a:pPr>
            <a:r>
              <a:rPr lang="en-US" sz="1400" noProof="0" dirty="0">
                <a:latin typeface="Arial"/>
                <a:cs typeface="Arial"/>
              </a:rPr>
              <a:t>and is captured by the acronym PEER: prompt, evaluate, expand, repeat.</a:t>
            </a:r>
          </a:p>
          <a:p>
            <a:pPr marL="342900" lvl="0" indent="-342900">
              <a:buFont typeface="+mj-lt"/>
              <a:buAutoNum type="arabicPeriod"/>
              <a:defRPr/>
            </a:pPr>
            <a:r>
              <a:rPr lang="en-US" sz="1800" dirty="0">
                <a:effectLst/>
                <a:latin typeface="Arial" panose="020B0604020202020204" pitchFamily="34" charset="0"/>
                <a:ea typeface="Arial" panose="020B0604020202020204" pitchFamily="34" charset="0"/>
              </a:rPr>
              <a:t>A </a:t>
            </a:r>
            <a:r>
              <a:rPr lang="en-US" sz="1800" dirty="0">
                <a:solidFill>
                  <a:srgbClr val="595959"/>
                </a:solidFill>
                <a:effectLst/>
                <a:latin typeface="Arial" panose="020B0604020202020204" pitchFamily="34" charset="0"/>
                <a:ea typeface="Arial" panose="020B0604020202020204" pitchFamily="34" charset="0"/>
              </a:rPr>
              <a:t>Prompt initially </a:t>
            </a:r>
            <a:r>
              <a:rPr lang="en-US" sz="1800" dirty="0">
                <a:effectLst/>
                <a:latin typeface="Arial" panose="020B0604020202020204" pitchFamily="34" charset="0"/>
                <a:ea typeface="Arial" panose="020B0604020202020204" pitchFamily="34" charset="0"/>
              </a:rPr>
              <a:t>stimulates speech production by the child (e.g., “</a:t>
            </a:r>
            <a:r>
              <a:rPr lang="en-US" sz="1800" i="1" dirty="0">
                <a:effectLst/>
                <a:latin typeface="Arial" panose="020B0604020202020204" pitchFamily="34" charset="0"/>
                <a:ea typeface="Arial" panose="020B0604020202020204" pitchFamily="34" charset="0"/>
              </a:rPr>
              <a:t>Was </a:t>
            </a:r>
            <a:r>
              <a:rPr lang="en-US" sz="1800" i="1" dirty="0" err="1">
                <a:effectLst/>
                <a:latin typeface="Arial" panose="020B0604020202020204" pitchFamily="34" charset="0"/>
                <a:ea typeface="Arial" panose="020B0604020202020204" pitchFamily="34" charset="0"/>
              </a:rPr>
              <a:t>haben</a:t>
            </a:r>
            <a:r>
              <a:rPr lang="en-US" sz="1800" i="1" dirty="0">
                <a:effectLst/>
                <a:latin typeface="Arial" panose="020B0604020202020204" pitchFamily="34" charset="0"/>
                <a:ea typeface="Arial" panose="020B0604020202020204" pitchFamily="34" charset="0"/>
              </a:rPr>
              <a:t> die Kinder </a:t>
            </a:r>
            <a:r>
              <a:rPr lang="en-US" sz="1800" i="1" dirty="0" err="1">
                <a:effectLst/>
                <a:latin typeface="Arial" panose="020B0604020202020204" pitchFamily="34" charset="0"/>
                <a:ea typeface="Arial" panose="020B0604020202020204" pitchFamily="34" charset="0"/>
              </a:rPr>
              <a:t>gemacht</a:t>
            </a:r>
            <a:r>
              <a:rPr lang="en-US" sz="1800" i="1" dirty="0">
                <a:effectLst/>
                <a:latin typeface="Arial" panose="020B0604020202020204" pitchFamily="34" charset="0"/>
                <a:ea typeface="Arial" panose="020B0604020202020204" pitchFamily="34" charset="0"/>
              </a:rPr>
              <a:t>?”</a:t>
            </a:r>
            <a:r>
              <a:rPr lang="en-US" sz="1800" dirty="0">
                <a:effectLst/>
                <a:latin typeface="Arial" panose="020B0604020202020204" pitchFamily="34" charset="0"/>
                <a:ea typeface="Arial" panose="020B0604020202020204" pitchFamily="34" charset="0"/>
              </a:rPr>
              <a:t>)</a:t>
            </a:r>
            <a:r>
              <a:rPr lang="en-DE" sz="2000" dirty="0">
                <a:effectLst/>
              </a:rPr>
              <a:t> </a:t>
            </a:r>
            <a:endParaRPr lang="en-US" sz="1400" noProof="0" dirty="0">
              <a:latin typeface="Arial"/>
              <a:cs typeface="Arial"/>
            </a:endParaRPr>
          </a:p>
          <a:p>
            <a:pPr marL="342900" lvl="0" indent="-342900">
              <a:buFont typeface="+mj-lt"/>
              <a:buAutoNum type="arabicPeriod"/>
              <a:defRPr/>
            </a:pPr>
            <a:r>
              <a:rPr lang="en-US" sz="1800" dirty="0">
                <a:solidFill>
                  <a:srgbClr val="595959"/>
                </a:solidFill>
                <a:effectLst/>
                <a:latin typeface="Arial" panose="020B0604020202020204" pitchFamily="34" charset="0"/>
                <a:ea typeface="Arial" panose="020B0604020202020204" pitchFamily="34" charset="0"/>
              </a:rPr>
              <a:t>Evaluate </a:t>
            </a:r>
            <a:r>
              <a:rPr lang="en-US" sz="1800" dirty="0">
                <a:effectLst/>
                <a:latin typeface="Arial" panose="020B0604020202020204" pitchFamily="34" charset="0"/>
                <a:ea typeface="Arial" panose="020B0604020202020204" pitchFamily="34" charset="0"/>
              </a:rPr>
              <a:t>analyzes the child’s production, which in this example was “</a:t>
            </a:r>
            <a:r>
              <a:rPr lang="en-US" sz="1800" i="1" dirty="0">
                <a:effectLst/>
                <a:latin typeface="Arial" panose="020B0604020202020204" pitchFamily="34" charset="0"/>
                <a:ea typeface="Arial" panose="020B0604020202020204" pitchFamily="34" charset="0"/>
              </a:rPr>
              <a:t>Ball putt"</a:t>
            </a:r>
            <a:r>
              <a:rPr lang="en-DE" sz="2000" dirty="0">
                <a:effectLst/>
              </a:rPr>
              <a:t> </a:t>
            </a:r>
            <a:endParaRPr lang="en-US" sz="1400" noProof="0" dirty="0">
              <a:latin typeface="Arial"/>
              <a:cs typeface="Arial"/>
            </a:endParaRPr>
          </a:p>
          <a:p>
            <a:pPr marL="342900" lvl="0" indent="-342900">
              <a:buFont typeface="+mj-lt"/>
              <a:buAutoNum type="arabicPeriod"/>
              <a:defRPr/>
            </a:pPr>
            <a:r>
              <a:rPr lang="en-US" sz="1800" dirty="0">
                <a:solidFill>
                  <a:srgbClr val="595959"/>
                </a:solidFill>
                <a:effectLst/>
                <a:latin typeface="Arial" panose="020B0604020202020204" pitchFamily="34" charset="0"/>
                <a:ea typeface="Arial" panose="020B0604020202020204" pitchFamily="34" charset="0"/>
              </a:rPr>
              <a:t>Expand then </a:t>
            </a:r>
            <a:r>
              <a:rPr lang="en-US" sz="1800" dirty="0">
                <a:effectLst/>
                <a:latin typeface="Arial" panose="020B0604020202020204" pitchFamily="34" charset="0"/>
                <a:ea typeface="Arial" panose="020B0604020202020204" pitchFamily="34" charset="0"/>
              </a:rPr>
              <a:t>extends it in a communicatively appropriate way, often with some reformulation, for example, </a:t>
            </a:r>
            <a:r>
              <a:rPr lang="en-US" sz="1800" i="1" dirty="0">
                <a:effectLst/>
                <a:latin typeface="Arial" panose="020B0604020202020204" pitchFamily="34" charset="0"/>
                <a:ea typeface="Arial" panose="020B0604020202020204" pitchFamily="34" charset="0"/>
              </a:rPr>
              <a:t>Ja, </a:t>
            </a:r>
            <a:r>
              <a:rPr lang="en-US" sz="1800" i="1" dirty="0" err="1">
                <a:effectLst/>
                <a:latin typeface="Arial" panose="020B0604020202020204" pitchFamily="34" charset="0"/>
                <a:ea typeface="Arial" panose="020B0604020202020204" pitchFamily="34" charset="0"/>
              </a:rPr>
              <a:t>genau</a:t>
            </a:r>
            <a:r>
              <a:rPr lang="en-US" sz="1800" i="1" dirty="0">
                <a:effectLst/>
                <a:latin typeface="Arial" panose="020B0604020202020204" pitchFamily="34" charset="0"/>
                <a:ea typeface="Arial" panose="020B0604020202020204" pitchFamily="34" charset="0"/>
              </a:rPr>
              <a:t>! Der Ball </a:t>
            </a:r>
            <a:r>
              <a:rPr lang="en-US" sz="1800" i="1" dirty="0" err="1">
                <a:effectLst/>
                <a:latin typeface="Arial" panose="020B0604020202020204" pitchFamily="34" charset="0"/>
                <a:ea typeface="Arial" panose="020B0604020202020204" pitchFamily="34" charset="0"/>
              </a:rPr>
              <a:t>ist</a:t>
            </a:r>
            <a:r>
              <a:rPr lang="en-US" sz="1800" i="1" dirty="0">
                <a:effectLst/>
                <a:latin typeface="Arial" panose="020B0604020202020204" pitchFamily="34" charset="0"/>
                <a:ea typeface="Arial" panose="020B0604020202020204" pitchFamily="34" charset="0"/>
              </a:rPr>
              <a:t> </a:t>
            </a:r>
            <a:r>
              <a:rPr lang="en-US" sz="1800" b="1" i="1" dirty="0">
                <a:effectLst/>
                <a:latin typeface="Arial" panose="020B0604020202020204" pitchFamily="34" charset="0"/>
                <a:ea typeface="Arial" panose="020B0604020202020204" pitchFamily="34" charset="0"/>
              </a:rPr>
              <a:t>kaputt</a:t>
            </a:r>
            <a:r>
              <a:rPr lang="de-DE" sz="1800" i="1" dirty="0">
                <a:effectLst/>
                <a:latin typeface="Arial" panose="020B0604020202020204" pitchFamily="34" charset="0"/>
                <a:ea typeface="Arial" panose="020B0604020202020204" pitchFamily="34" charset="0"/>
              </a:rPr>
              <a:t>.</a:t>
            </a:r>
            <a:r>
              <a:rPr lang="de-DE" sz="1800" dirty="0">
                <a:effectLst/>
                <a:latin typeface="Arial" panose="020B0604020202020204" pitchFamily="34" charset="0"/>
                <a:ea typeface="Arial" panose="020B0604020202020204" pitchFamily="34" charset="0"/>
              </a:rPr>
              <a:t>), </a:t>
            </a:r>
          </a:p>
          <a:p>
            <a:pPr marL="342900" lvl="0" indent="-342900">
              <a:buFont typeface="Arial" panose="020B0604020202020204" pitchFamily="34" charset="0"/>
              <a:buChar char="•"/>
              <a:defRPr/>
            </a:pPr>
            <a:r>
              <a:rPr lang="de-DE" sz="1800" dirty="0">
                <a:effectLst/>
                <a:latin typeface="Arial" panose="020B0604020202020204" pitchFamily="34" charset="0"/>
                <a:ea typeface="Arial" panose="020B0604020202020204" pitchFamily="34" charset="0"/>
              </a:rPr>
              <a:t>and </a:t>
            </a:r>
            <a:r>
              <a:rPr lang="de-DE" sz="1800" dirty="0">
                <a:solidFill>
                  <a:srgbClr val="595959"/>
                </a:solidFill>
                <a:effectLst/>
                <a:latin typeface="Arial" panose="020B0604020202020204" pitchFamily="34" charset="0"/>
                <a:ea typeface="Arial" panose="020B0604020202020204" pitchFamily="34" charset="0"/>
              </a:rPr>
              <a:t>Repeat </a:t>
            </a:r>
            <a:r>
              <a:rPr lang="de-DE" sz="1800" dirty="0" err="1">
                <a:effectLst/>
                <a:latin typeface="Arial" panose="020B0604020202020204" pitchFamily="34" charset="0"/>
                <a:ea typeface="Arial" panose="020B0604020202020204" pitchFamily="34" charset="0"/>
              </a:rPr>
              <a:t>continues</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the</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dialog</a:t>
            </a:r>
            <a:r>
              <a:rPr lang="de-DE" sz="1800" dirty="0">
                <a:effectLst/>
                <a:latin typeface="Arial" panose="020B0604020202020204" pitchFamily="34" charset="0"/>
                <a:ea typeface="Arial" panose="020B0604020202020204" pitchFamily="34" charset="0"/>
              </a:rPr>
              <a:t> (e.g</a:t>
            </a:r>
            <a:r>
              <a:rPr lang="de-DE" sz="1800" i="1" dirty="0">
                <a:effectLst/>
                <a:latin typeface="Arial" panose="020B0604020202020204" pitchFamily="34" charset="0"/>
                <a:ea typeface="Arial" panose="020B0604020202020204" pitchFamily="34" charset="0"/>
              </a:rPr>
              <a:t>., Wie ist denn das passiert?</a:t>
            </a:r>
            <a:r>
              <a:rPr lang="de-DE" sz="1800" dirty="0">
                <a:effectLst/>
                <a:latin typeface="Arial" panose="020B0604020202020204" pitchFamily="34" charset="0"/>
                <a:ea typeface="Arial" panose="020B0604020202020204" pitchFamily="34" charset="0"/>
              </a:rPr>
              <a:t>).</a:t>
            </a:r>
            <a:endParaRPr lang="en-US" sz="1400" noProof="0" dirty="0">
              <a:latin typeface="Arial"/>
              <a:cs typeface="Arial"/>
            </a:endParaRPr>
          </a:p>
          <a:p>
            <a:pPr marL="342900" lvl="0" indent="-342900">
              <a:buFont typeface="+mj-lt"/>
              <a:buAutoNum type="arabicPeriod"/>
              <a:defRPr/>
            </a:pPr>
            <a:r>
              <a:rPr lang="en-US" sz="1400" noProof="0" dirty="0">
                <a:latin typeface="Arial"/>
                <a:cs typeface="Arial"/>
              </a:rPr>
              <a:t>This results in a natural dialogue that effectively promotes receptive and productive vocabulary as well as educational language and narrative skill development – and it has been successfully evaluated with German preschoolers</a:t>
            </a:r>
          </a:p>
          <a:p>
            <a:pPr marL="342900" indent="-342900">
              <a:buFont typeface="+mj-lt"/>
              <a:buAutoNum type="arabicPeriod"/>
            </a:pPr>
            <a:r>
              <a:rPr lang="en-US" sz="1400" noProof="0" dirty="0"/>
              <a:t>However, the intervention in practice requires one trained educator per two or three children.</a:t>
            </a:r>
          </a:p>
          <a:p>
            <a:pPr marL="285750" indent="-285750">
              <a:buFont typeface="+mj-lt"/>
              <a:buAutoNum type="arabicPeriod"/>
            </a:pPr>
            <a:r>
              <a:rPr lang="en-US" sz="1400" noProof="0" dirty="0"/>
              <a:t>As this doesn‘t scale, it cannot address the fundamental challenge with the limited personnel that is available</a:t>
            </a:r>
          </a:p>
          <a:p>
            <a:pPr marL="285750" lvl="0" indent="-285750">
              <a:buFont typeface="Arial,Sans-Serif" panose="020B0604020202020204" pitchFamily="34" charset="0"/>
              <a:buChar char="•"/>
              <a:defRPr/>
            </a:pPr>
            <a:endParaRPr lang="en-US" sz="1400" noProof="0" dirty="0">
              <a:latin typeface="Arial"/>
              <a:cs typeface="Arial"/>
            </a:endParaRPr>
          </a:p>
          <a:p>
            <a:pPr marL="285750" lvl="0" indent="-285750">
              <a:buFont typeface="Arial,Sans-Serif" panose="020B0604020202020204" pitchFamily="34" charset="0"/>
              <a:buChar char="•"/>
              <a:defRPr/>
            </a:pPr>
            <a:endParaRPr lang="en-US" sz="1400" noProof="0" dirty="0">
              <a:latin typeface="Arial"/>
              <a:cs typeface="Arial"/>
            </a:endParaRPr>
          </a:p>
          <a:p>
            <a:pPr marL="0" lvl="0" indent="0">
              <a:buFont typeface="Arial,Sans-Serif" panose="020B0604020202020204" pitchFamily="34" charset="0"/>
              <a:buNone/>
              <a:defRPr/>
            </a:pPr>
            <a:r>
              <a:rPr lang="en-US" sz="1400" noProof="0" dirty="0">
                <a:latin typeface="Arial"/>
                <a:cs typeface="Arial"/>
              </a:rPr>
              <a:t>-- Alt (pre 2024-11-21)</a:t>
            </a:r>
          </a:p>
          <a:p>
            <a:pPr marL="285750" indent="-285750">
              <a:buFont typeface="Arial,Sans-Serif" panose="020B0604020202020204" pitchFamily="34" charset="0"/>
              <a:buChar char="•"/>
              <a:defRPr/>
            </a:pPr>
            <a:r>
              <a:rPr lang="en-US" noProof="0" dirty="0">
                <a:latin typeface="Arial"/>
                <a:cs typeface="Arial"/>
              </a:rPr>
              <a:t>Well, the solution seems obvious: integrating systematic language support in early education</a:t>
            </a:r>
          </a:p>
          <a:p>
            <a:pPr marL="742950" lvl="1" indent="-285750">
              <a:buFont typeface="Arial,Sans-Serif" panose="020B0604020202020204" pitchFamily="34" charset="0"/>
              <a:buChar char="•"/>
              <a:defRPr/>
            </a:pPr>
            <a:r>
              <a:rPr lang="en-US" noProof="0" dirty="0">
                <a:latin typeface="Arial"/>
                <a:cs typeface="Arial"/>
              </a:rPr>
              <a:t>Research already has shown that language learning for children with (linguistically) diverse backgrounds in day-care </a:t>
            </a:r>
            <a:r>
              <a:rPr lang="en-US" noProof="0" dirty="0" err="1">
                <a:latin typeface="Arial"/>
                <a:cs typeface="Arial"/>
              </a:rPr>
              <a:t>centres</a:t>
            </a:r>
            <a:r>
              <a:rPr lang="en-US" noProof="0" dirty="0">
                <a:latin typeface="Arial"/>
                <a:cs typeface="Arial"/>
              </a:rPr>
              <a:t> and kindergarten can be substantially supported by language interventions</a:t>
            </a:r>
          </a:p>
          <a:p>
            <a:pPr marL="285750" lvl="0" indent="-285750">
              <a:buFont typeface="+mj-lt"/>
              <a:buAutoNum type="arabicPeriod"/>
              <a:defRPr/>
            </a:pPr>
            <a:r>
              <a:rPr lang="en-US" noProof="0" dirty="0">
                <a:latin typeface="Arial"/>
                <a:cs typeface="Arial"/>
              </a:rPr>
              <a:t> </a:t>
            </a:r>
            <a:r>
              <a:rPr lang="en-US" sz="1400" noProof="0" dirty="0">
                <a:latin typeface="Arial"/>
                <a:cs typeface="Arial"/>
              </a:rPr>
              <a:t>An empirically proven method to support language interventions integrated in everyday life is the Dialogic Reading </a:t>
            </a:r>
          </a:p>
          <a:p>
            <a:pPr marL="285750" lvl="0" indent="-285750">
              <a:buFont typeface="Arial,Sans-Serif" panose="020B0604020202020204" pitchFamily="34" charset="0"/>
              <a:buChar char="•"/>
              <a:defRPr/>
            </a:pPr>
            <a:r>
              <a:rPr lang="en-US" sz="1400" noProof="0" dirty="0">
                <a:latin typeface="Arial"/>
                <a:cs typeface="Arial"/>
              </a:rPr>
              <a:t>It was created to </a:t>
            </a:r>
            <a:r>
              <a:rPr lang="en-US" sz="1800" dirty="0">
                <a:effectLst/>
                <a:latin typeface="Arial" panose="020B0604020202020204" pitchFamily="34" charset="0"/>
                <a:ea typeface="Arial" panose="020B0604020202020204" pitchFamily="34" charset="0"/>
              </a:rPr>
              <a:t>systematically promote language interactions in a picture book reading setting </a:t>
            </a:r>
            <a:endParaRPr lang="en-US" sz="1400" noProof="0" dirty="0">
              <a:effectLst/>
              <a:latin typeface="Arial"/>
              <a:ea typeface="Arial" panose="020B0604020202020204" pitchFamily="34" charset="0"/>
              <a:cs typeface="Arial"/>
            </a:endParaRPr>
          </a:p>
          <a:p>
            <a:pPr marL="285750" lvl="0" indent="-285750">
              <a:buFont typeface="Arial,Sans-Serif" panose="020B0604020202020204" pitchFamily="34" charset="0"/>
              <a:buChar char="•"/>
              <a:defRPr/>
            </a:pPr>
            <a:r>
              <a:rPr lang="en-US" sz="1400" noProof="0" dirty="0">
                <a:latin typeface="Arial"/>
                <a:cs typeface="Arial"/>
              </a:rPr>
              <a:t>and is captured by the acronym PEER: prompt, evaluate, expand, repeat.</a:t>
            </a:r>
          </a:p>
          <a:p>
            <a:pPr marL="342900" lvl="0" indent="-342900">
              <a:buFont typeface="+mj-lt"/>
              <a:buAutoNum type="arabicPeriod"/>
              <a:defRPr/>
            </a:pPr>
            <a:r>
              <a:rPr lang="en-US" sz="1800" dirty="0">
                <a:effectLst/>
                <a:latin typeface="Arial" panose="020B0604020202020204" pitchFamily="34" charset="0"/>
                <a:ea typeface="Arial" panose="020B0604020202020204" pitchFamily="34" charset="0"/>
              </a:rPr>
              <a:t>A </a:t>
            </a:r>
            <a:r>
              <a:rPr lang="en-US" sz="1800" dirty="0">
                <a:solidFill>
                  <a:srgbClr val="595959"/>
                </a:solidFill>
                <a:effectLst/>
                <a:latin typeface="Arial" panose="020B0604020202020204" pitchFamily="34" charset="0"/>
                <a:ea typeface="Arial" panose="020B0604020202020204" pitchFamily="34" charset="0"/>
              </a:rPr>
              <a:t>Prompt initially </a:t>
            </a:r>
            <a:r>
              <a:rPr lang="en-US" sz="1800" dirty="0">
                <a:effectLst/>
                <a:latin typeface="Arial" panose="020B0604020202020204" pitchFamily="34" charset="0"/>
                <a:ea typeface="Arial" panose="020B0604020202020204" pitchFamily="34" charset="0"/>
              </a:rPr>
              <a:t>stimulates speech production by the child (e.g., “</a:t>
            </a:r>
            <a:r>
              <a:rPr lang="en-US" sz="1800" i="1" dirty="0">
                <a:effectLst/>
                <a:latin typeface="Arial" panose="020B0604020202020204" pitchFamily="34" charset="0"/>
                <a:ea typeface="Arial" panose="020B0604020202020204" pitchFamily="34" charset="0"/>
              </a:rPr>
              <a:t>Was </a:t>
            </a:r>
            <a:r>
              <a:rPr lang="en-US" sz="1800" i="1" dirty="0" err="1">
                <a:effectLst/>
                <a:latin typeface="Arial" panose="020B0604020202020204" pitchFamily="34" charset="0"/>
                <a:ea typeface="Arial" panose="020B0604020202020204" pitchFamily="34" charset="0"/>
              </a:rPr>
              <a:t>haben</a:t>
            </a:r>
            <a:r>
              <a:rPr lang="en-US" sz="1800" i="1" dirty="0">
                <a:effectLst/>
                <a:latin typeface="Arial" panose="020B0604020202020204" pitchFamily="34" charset="0"/>
                <a:ea typeface="Arial" panose="020B0604020202020204" pitchFamily="34" charset="0"/>
              </a:rPr>
              <a:t> die Kinder </a:t>
            </a:r>
            <a:r>
              <a:rPr lang="en-US" sz="1800" i="1" dirty="0" err="1">
                <a:effectLst/>
                <a:latin typeface="Arial" panose="020B0604020202020204" pitchFamily="34" charset="0"/>
                <a:ea typeface="Arial" panose="020B0604020202020204" pitchFamily="34" charset="0"/>
              </a:rPr>
              <a:t>gemacht</a:t>
            </a:r>
            <a:r>
              <a:rPr lang="en-US" sz="1800" i="1" dirty="0">
                <a:effectLst/>
                <a:latin typeface="Arial" panose="020B0604020202020204" pitchFamily="34" charset="0"/>
                <a:ea typeface="Arial" panose="020B0604020202020204" pitchFamily="34" charset="0"/>
              </a:rPr>
              <a:t>?”</a:t>
            </a:r>
            <a:r>
              <a:rPr lang="en-US" sz="1800" dirty="0">
                <a:effectLst/>
                <a:latin typeface="Arial" panose="020B0604020202020204" pitchFamily="34" charset="0"/>
                <a:ea typeface="Arial" panose="020B0604020202020204" pitchFamily="34" charset="0"/>
              </a:rPr>
              <a:t>)</a:t>
            </a:r>
            <a:r>
              <a:rPr lang="en-DE" sz="2000" dirty="0">
                <a:effectLst/>
              </a:rPr>
              <a:t> </a:t>
            </a:r>
            <a:endParaRPr lang="en-US" sz="1400" noProof="0" dirty="0">
              <a:latin typeface="Arial"/>
              <a:cs typeface="Arial"/>
            </a:endParaRPr>
          </a:p>
          <a:p>
            <a:pPr marL="342900" lvl="0" indent="-342900">
              <a:buFont typeface="+mj-lt"/>
              <a:buAutoNum type="arabicPeriod"/>
              <a:defRPr/>
            </a:pPr>
            <a:r>
              <a:rPr lang="en-US" sz="1800" dirty="0">
                <a:solidFill>
                  <a:srgbClr val="595959"/>
                </a:solidFill>
                <a:effectLst/>
                <a:latin typeface="Arial" panose="020B0604020202020204" pitchFamily="34" charset="0"/>
                <a:ea typeface="Arial" panose="020B0604020202020204" pitchFamily="34" charset="0"/>
              </a:rPr>
              <a:t>Evaluate </a:t>
            </a:r>
            <a:r>
              <a:rPr lang="en-US" sz="1800" dirty="0">
                <a:effectLst/>
                <a:latin typeface="Arial" panose="020B0604020202020204" pitchFamily="34" charset="0"/>
                <a:ea typeface="Arial" panose="020B0604020202020204" pitchFamily="34" charset="0"/>
              </a:rPr>
              <a:t>analyzes the child’s production, which in this example was “</a:t>
            </a:r>
            <a:r>
              <a:rPr lang="en-US" sz="1800" i="1" dirty="0">
                <a:effectLst/>
                <a:latin typeface="Arial" panose="020B0604020202020204" pitchFamily="34" charset="0"/>
                <a:ea typeface="Arial" panose="020B0604020202020204" pitchFamily="34" charset="0"/>
              </a:rPr>
              <a:t>Ball putt"</a:t>
            </a:r>
            <a:r>
              <a:rPr lang="en-DE" sz="2000" dirty="0">
                <a:effectLst/>
              </a:rPr>
              <a:t> </a:t>
            </a:r>
            <a:endParaRPr lang="en-US" sz="1400" noProof="0" dirty="0">
              <a:latin typeface="Arial"/>
              <a:cs typeface="Arial"/>
            </a:endParaRPr>
          </a:p>
          <a:p>
            <a:pPr marL="342900" lvl="0" indent="-342900">
              <a:buFont typeface="+mj-lt"/>
              <a:buAutoNum type="arabicPeriod"/>
              <a:defRPr/>
            </a:pPr>
            <a:r>
              <a:rPr lang="en-US" sz="1800" dirty="0">
                <a:solidFill>
                  <a:srgbClr val="595959"/>
                </a:solidFill>
                <a:effectLst/>
                <a:latin typeface="Arial" panose="020B0604020202020204" pitchFamily="34" charset="0"/>
                <a:ea typeface="Arial" panose="020B0604020202020204" pitchFamily="34" charset="0"/>
              </a:rPr>
              <a:t>Expand then </a:t>
            </a:r>
            <a:r>
              <a:rPr lang="en-US" sz="1800" dirty="0">
                <a:effectLst/>
                <a:latin typeface="Arial" panose="020B0604020202020204" pitchFamily="34" charset="0"/>
                <a:ea typeface="Arial" panose="020B0604020202020204" pitchFamily="34" charset="0"/>
              </a:rPr>
              <a:t>extends it in a communicatively appropriate way, often with some reformulation, for example, </a:t>
            </a:r>
            <a:r>
              <a:rPr lang="en-US" sz="1800" i="1" dirty="0">
                <a:effectLst/>
                <a:latin typeface="Arial" panose="020B0604020202020204" pitchFamily="34" charset="0"/>
                <a:ea typeface="Arial" panose="020B0604020202020204" pitchFamily="34" charset="0"/>
              </a:rPr>
              <a:t>Ja! </a:t>
            </a:r>
            <a:r>
              <a:rPr lang="de-DE" sz="1800" i="1" dirty="0">
                <a:effectLst/>
                <a:latin typeface="Arial" panose="020B0604020202020204" pitchFamily="34" charset="0"/>
                <a:ea typeface="Arial" panose="020B0604020202020204" pitchFamily="34" charset="0"/>
              </a:rPr>
              <a:t>Die Kinder haben den Ball kaputt gemacht.</a:t>
            </a:r>
            <a:r>
              <a:rPr lang="de-DE" sz="1800" dirty="0">
                <a:effectLst/>
                <a:latin typeface="Arial" panose="020B0604020202020204" pitchFamily="34" charset="0"/>
                <a:ea typeface="Arial" panose="020B0604020202020204" pitchFamily="34" charset="0"/>
              </a:rPr>
              <a:t>), </a:t>
            </a:r>
          </a:p>
          <a:p>
            <a:pPr marL="342900" lvl="0" indent="-342900">
              <a:buFont typeface="Arial" panose="020B0604020202020204" pitchFamily="34" charset="0"/>
              <a:buChar char="•"/>
              <a:defRPr/>
            </a:pPr>
            <a:r>
              <a:rPr lang="de-DE" sz="1800" dirty="0">
                <a:effectLst/>
                <a:latin typeface="Arial" panose="020B0604020202020204" pitchFamily="34" charset="0"/>
                <a:ea typeface="Arial" panose="020B0604020202020204" pitchFamily="34" charset="0"/>
              </a:rPr>
              <a:t>and </a:t>
            </a:r>
            <a:r>
              <a:rPr lang="de-DE" sz="1800" dirty="0">
                <a:solidFill>
                  <a:srgbClr val="595959"/>
                </a:solidFill>
                <a:effectLst/>
                <a:latin typeface="Arial" panose="020B0604020202020204" pitchFamily="34" charset="0"/>
                <a:ea typeface="Arial" panose="020B0604020202020204" pitchFamily="34" charset="0"/>
              </a:rPr>
              <a:t>Repeat </a:t>
            </a:r>
            <a:r>
              <a:rPr lang="de-DE" sz="1800" dirty="0" err="1">
                <a:effectLst/>
                <a:latin typeface="Arial" panose="020B0604020202020204" pitchFamily="34" charset="0"/>
                <a:ea typeface="Arial" panose="020B0604020202020204" pitchFamily="34" charset="0"/>
              </a:rPr>
              <a:t>continues</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the</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dialog</a:t>
            </a:r>
            <a:r>
              <a:rPr lang="de-DE" sz="1800" dirty="0">
                <a:effectLst/>
                <a:latin typeface="Arial" panose="020B0604020202020204" pitchFamily="34" charset="0"/>
                <a:ea typeface="Arial" panose="020B0604020202020204" pitchFamily="34" charset="0"/>
              </a:rPr>
              <a:t> (e.g</a:t>
            </a:r>
            <a:r>
              <a:rPr lang="de-DE" sz="1800" i="1" dirty="0">
                <a:effectLst/>
                <a:latin typeface="Arial" panose="020B0604020202020204" pitchFamily="34" charset="0"/>
                <a:ea typeface="Arial" panose="020B0604020202020204" pitchFamily="34" charset="0"/>
              </a:rPr>
              <a:t>., Wie ist denn das passiert?</a:t>
            </a:r>
            <a:r>
              <a:rPr lang="de-DE" sz="1800" dirty="0">
                <a:effectLst/>
                <a:latin typeface="Arial" panose="020B0604020202020204" pitchFamily="34" charset="0"/>
                <a:ea typeface="Arial" panose="020B0604020202020204" pitchFamily="34" charset="0"/>
              </a:rPr>
              <a:t>).</a:t>
            </a:r>
            <a:endParaRPr lang="en-US" sz="1400" noProof="0" dirty="0">
              <a:latin typeface="Arial"/>
              <a:cs typeface="Arial"/>
            </a:endParaRPr>
          </a:p>
          <a:p>
            <a:pPr marL="342900" lvl="0" indent="-342900">
              <a:buFont typeface="+mj-lt"/>
              <a:buAutoNum type="arabicPeriod"/>
              <a:defRPr/>
            </a:pPr>
            <a:r>
              <a:rPr lang="en-US" sz="1400" noProof="0" dirty="0">
                <a:latin typeface="Arial"/>
                <a:cs typeface="Arial"/>
              </a:rPr>
              <a:t>This results in a natural dialogue in which the child is given the opportunity to acquire new linguistic structures and expand their vocabulary within the zone of proximal development </a:t>
            </a:r>
          </a:p>
          <a:p>
            <a:pPr marL="285750" lvl="0" indent="-285750">
              <a:buFont typeface="Arial,Sans-Serif" panose="020B0604020202020204" pitchFamily="34" charset="0"/>
              <a:buChar char="•"/>
              <a:defRPr/>
            </a:pPr>
            <a:r>
              <a:rPr lang="en-US" sz="1400" noProof="0" dirty="0">
                <a:latin typeface="Arial"/>
                <a:cs typeface="Arial"/>
              </a:rPr>
              <a:t>Studies and meta-analyses show the effectiveness of dialogic reading on receptive and productive vocabulary as well as on educational language and narrative skill development and it has been successfully evaluated with preschoolers in Germany</a:t>
            </a:r>
          </a:p>
          <a:p>
            <a:pPr marL="285750" lvl="0" indent="-285750">
              <a:buFont typeface="Arial,Sans-Serif" panose="020B0604020202020204" pitchFamily="34" charset="0"/>
              <a:buChar char="•"/>
              <a:defRPr/>
            </a:pPr>
            <a:endParaRPr lang="en-US" sz="1400" noProof="0" dirty="0">
              <a:latin typeface="Arial"/>
              <a:cs typeface="Arial"/>
            </a:endParaRPr>
          </a:p>
          <a:p>
            <a:pPr marL="0" lvl="0" indent="0">
              <a:buFont typeface="Arial,Sans-Serif" panose="020B0604020202020204" pitchFamily="34" charset="0"/>
              <a:buNone/>
              <a:defRPr/>
            </a:pPr>
            <a:endParaRPr lang="en-US" sz="1400" noProof="0" dirty="0">
              <a:latin typeface="Arial"/>
              <a:cs typeface="Arial"/>
            </a:endParaRPr>
          </a:p>
        </p:txBody>
      </p:sp>
      <p:sp>
        <p:nvSpPr>
          <p:cNvPr id="4" name="Slide Number Placeholder 3">
            <a:extLst>
              <a:ext uri="{FF2B5EF4-FFF2-40B4-BE49-F238E27FC236}">
                <a16:creationId xmlns:a16="http://schemas.microsoft.com/office/drawing/2014/main" id="{B141F5A5-71F2-87AD-7D13-7C1F575ACA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86B9C-A5D1-40CA-93E3-574C7559F93D}"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192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8DBF1-C23C-4CAC-585C-747D77376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3BBB21-CD83-8090-449E-751147C692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F61BD2-F91A-F33A-B5F5-F7BCD8B2607F}"/>
              </a:ext>
            </a:extLst>
          </p:cNvPr>
          <p:cNvSpPr>
            <a:spLocks noGrp="1"/>
          </p:cNvSpPr>
          <p:nvPr>
            <p:ph type="body" idx="1"/>
          </p:nvPr>
        </p:nvSpPr>
        <p:spPr/>
        <p:txBody>
          <a:bodyPr/>
          <a:lstStyle/>
          <a:p>
            <a:pPr marL="285750" indent="-285750">
              <a:buFont typeface="Arial" panose="020B0604020202020204" pitchFamily="34" charset="0"/>
              <a:buChar char="•"/>
            </a:pPr>
            <a:r>
              <a:rPr lang="en-US" sz="1200" noProof="0" dirty="0">
                <a:effectLst/>
                <a:latin typeface="Arial" panose="020B0604020202020204" pitchFamily="34" charset="0"/>
                <a:ea typeface="Calibri" panose="020F0502020204030204" pitchFamily="34" charset="0"/>
              </a:rPr>
              <a:t>And this is where the AI-LIT project comes in: Dialogic Reading using State-of-the-Art Artificial Intelligence Technology</a:t>
            </a:r>
          </a:p>
          <a:p>
            <a:pPr marL="285750" indent="-285750">
              <a:buFont typeface="Arial" panose="020B0604020202020204" pitchFamily="34" charset="0"/>
              <a:buChar char="•"/>
            </a:pPr>
            <a:r>
              <a:rPr lang="en-US" sz="1800" noProof="0" dirty="0">
                <a:effectLst/>
                <a:latin typeface="Arial" panose="020B0604020202020204" pitchFamily="34" charset="0"/>
                <a:ea typeface="Arial" panose="020B0604020202020204" pitchFamily="34" charset="0"/>
              </a:rPr>
              <a:t>It realizes dialogic reading as an individualized AI-supported intervention using current Automatic Speech Recognition and Generation as well as Large Language Models</a:t>
            </a:r>
            <a:endParaRPr lang="en-US" sz="1200" noProof="0" dirty="0">
              <a:effectLst/>
              <a:latin typeface="Arial" panose="020B0604020202020204" pitchFamily="34" charset="0"/>
            </a:endParaRPr>
          </a:p>
          <a:p>
            <a:pPr marL="285750" indent="-285750">
              <a:buFont typeface="Arial" panose="020B0604020202020204" pitchFamily="34" charset="0"/>
              <a:buChar char="•"/>
            </a:pPr>
            <a:r>
              <a:rPr lang="en-US" sz="1200" noProof="0" dirty="0">
                <a:effectLst/>
                <a:latin typeface="Arial" panose="020B0604020202020204" pitchFamily="34" charset="0"/>
                <a:ea typeface="Calibri" panose="020F0502020204030204" pitchFamily="34" charset="0"/>
              </a:rPr>
              <a:t>The decisive advantage of our AI-supported implementation is that it scales as needed.</a:t>
            </a:r>
          </a:p>
          <a:p>
            <a:pPr marL="285750" indent="-285750">
              <a:buFont typeface="Arial" panose="020B0604020202020204" pitchFamily="34" charset="0"/>
              <a:buChar char="•"/>
            </a:pPr>
            <a:r>
              <a:rPr lang="en-US" sz="1200" noProof="0" dirty="0">
                <a:effectLst/>
                <a:latin typeface="Arial" panose="020B0604020202020204" pitchFamily="34" charset="0"/>
                <a:ea typeface="Calibri" panose="020F0502020204030204" pitchFamily="34" charset="0"/>
              </a:rPr>
              <a:t>In contrast to the traditional or E-Book dialogic reading, our approach is not limited to small-groups, but can be used in an individualized setting, that is the app can be used by the children independently</a:t>
            </a:r>
          </a:p>
          <a:p>
            <a:pPr marL="285750" indent="-285750">
              <a:buFont typeface="Arial" panose="020B0604020202020204" pitchFamily="34" charset="0"/>
              <a:buChar char="•"/>
            </a:pPr>
            <a:r>
              <a:rPr lang="en-US" sz="1200" noProof="0" dirty="0">
                <a:effectLst/>
                <a:latin typeface="Arial" panose="020B0604020202020204" pitchFamily="34" charset="0"/>
                <a:ea typeface="Calibri" panose="020F0502020204030204" pitchFamily="34" charset="0"/>
              </a:rPr>
              <a:t>As a result, the linguistic interactions are not distributed among several children. </a:t>
            </a:r>
          </a:p>
          <a:p>
            <a:pPr marL="742950" lvl="1" indent="-285750">
              <a:buFont typeface="Arial" panose="020B0604020202020204" pitchFamily="34" charset="0"/>
              <a:buChar char="•"/>
            </a:pPr>
            <a:r>
              <a:rPr lang="en-US" sz="1200" noProof="0" dirty="0">
                <a:effectLst/>
                <a:latin typeface="Arial" panose="020B0604020202020204" pitchFamily="34" charset="0"/>
                <a:ea typeface="Calibri" panose="020F0502020204030204" pitchFamily="34" charset="0"/>
              </a:rPr>
              <a:t>Instead, the individual child can be continuously and     adaptively stimulated to produce speech at    his or her own level through appropriate prompts and benefit from corrective feedback and the applied modelling techniques. </a:t>
            </a:r>
          </a:p>
          <a:p>
            <a:pPr marL="285750" indent="-285750">
              <a:buFont typeface="+mj-lt"/>
              <a:buAutoNum type="arabicPeriod"/>
            </a:pPr>
            <a:r>
              <a:rPr lang="en-US" sz="1200" noProof="0" dirty="0">
                <a:effectLst/>
                <a:latin typeface="Arial" panose="020B0604020202020204" pitchFamily="34" charset="0"/>
                <a:ea typeface="Calibri" panose="020F0502020204030204" pitchFamily="34" charset="0"/>
              </a:rPr>
              <a:t>CLICK</a:t>
            </a:r>
          </a:p>
          <a:p>
            <a:pPr marL="285750" indent="-285750">
              <a:buFont typeface="Arial" panose="020B0604020202020204" pitchFamily="34" charset="0"/>
              <a:buChar char="•"/>
            </a:pPr>
            <a:r>
              <a:rPr lang="en-US" sz="1200" noProof="0" dirty="0">
                <a:effectLst/>
                <a:latin typeface="Arial" panose="020B0604020202020204" pitchFamily="34" charset="0"/>
                <a:ea typeface="Calibri" panose="020F0502020204030204" pitchFamily="34" charset="0"/>
              </a:rPr>
              <a:t>In addition to the advantages of adaptivity and higher interaction frequency, a number of psychological hurdles and insecurities can be avoided: </a:t>
            </a:r>
          </a:p>
          <a:p>
            <a:pPr marL="742950" lvl="1" indent="-285750">
              <a:buFont typeface="Arial" panose="020B0604020202020204" pitchFamily="34" charset="0"/>
              <a:buChar char="•"/>
            </a:pPr>
            <a:r>
              <a:rPr lang="en-US" sz="1200" noProof="0" dirty="0">
                <a:effectLst/>
                <a:latin typeface="Arial" panose="020B0604020202020204" pitchFamily="34" charset="0"/>
                <a:ea typeface="Calibri" panose="020F0502020204030204" pitchFamily="34" charset="0"/>
              </a:rPr>
              <a:t>This is because children with language difficulties often act rather cautiously in social exchange in groups</a:t>
            </a:r>
          </a:p>
          <a:p>
            <a:pPr marL="285750" indent="-285750">
              <a:buFont typeface="Arial" panose="020B0604020202020204" pitchFamily="34" charset="0"/>
              <a:buChar char="•"/>
            </a:pPr>
            <a:r>
              <a:rPr lang="en-US" sz="1200" noProof="0" dirty="0">
                <a:effectLst/>
                <a:latin typeface="Arial" panose="020B0604020202020204" pitchFamily="34" charset="0"/>
                <a:ea typeface="Calibri" panose="020F0502020204030204" pitchFamily="34" charset="0"/>
              </a:rPr>
              <a:t>With AI-LIT, the children can express themselves without shame or even fear of ridicule and can also ask questions if they have not understood something or do not know a word. </a:t>
            </a:r>
          </a:p>
          <a:p>
            <a:pPr marL="285750" indent="-285750">
              <a:buFont typeface="+mj-lt"/>
              <a:buAutoNum type="arabicPeriod"/>
            </a:pPr>
            <a:r>
              <a:rPr lang="en-US" sz="1200" noProof="0" dirty="0">
                <a:effectLst/>
                <a:latin typeface="Arial" panose="020B0604020202020204" pitchFamily="34" charset="0"/>
                <a:ea typeface="Calibri" panose="020F0502020204030204" pitchFamily="34" charset="0"/>
              </a:rPr>
              <a:t>CLICK</a:t>
            </a:r>
          </a:p>
          <a:p>
            <a:pPr marL="285750" indent="-285750">
              <a:buFont typeface="+mj-lt"/>
              <a:buAutoNum type="arabicPeriod"/>
            </a:pPr>
            <a:r>
              <a:rPr lang="en-US" sz="1200" noProof="0" dirty="0">
                <a:effectLst/>
                <a:latin typeface="Arial" panose="020B0604020202020204" pitchFamily="34" charset="0"/>
                <a:ea typeface="Calibri" panose="020F0502020204030204" pitchFamily="34" charset="0"/>
              </a:rPr>
              <a:t>CLICK</a:t>
            </a:r>
          </a:p>
          <a:p>
            <a:pPr marL="285750" marR="0" lvl="0" indent="-285750" algn="l" defTabSz="914400" rtl="0" eaLnBrk="1" fontAlgn="base" latinLnBrk="0" hangingPunct="1">
              <a:lnSpc>
                <a:spcPct val="100000"/>
              </a:lnSpc>
              <a:spcBef>
                <a:spcPct val="30000"/>
              </a:spcBef>
              <a:spcAft>
                <a:spcPct val="0"/>
              </a:spcAft>
              <a:buClrTx/>
              <a:buSzTx/>
              <a:buFont typeface="+mj-lt"/>
              <a:buAutoNum type="arabicPeriod"/>
              <a:tabLst/>
              <a:defRPr/>
            </a:pPr>
            <a:r>
              <a:rPr lang="en-US" sz="1200" noProof="0" dirty="0">
                <a:effectLst/>
                <a:latin typeface="Arial" panose="020B0604020202020204" pitchFamily="34" charset="0"/>
                <a:ea typeface="Calibri" panose="020F0502020204030204" pitchFamily="34" charset="0"/>
              </a:rPr>
              <a:t>CLICK</a:t>
            </a:r>
          </a:p>
          <a:p>
            <a:pPr marL="742950" lvl="1" indent="-285750">
              <a:buFont typeface="Arial" panose="020B0604020202020204" pitchFamily="34" charset="0"/>
              <a:buChar char="•"/>
            </a:pPr>
            <a:r>
              <a:rPr lang="en-US" sz="1200" noProof="0" dirty="0">
                <a:effectLst/>
                <a:latin typeface="Arial" panose="020B0604020202020204" pitchFamily="34" charset="0"/>
                <a:ea typeface="Calibri" panose="020F0502020204030204" pitchFamily="34" charset="0"/>
              </a:rPr>
              <a:t>This protected setting can help to build more linguistic confidence, which then also encourages the children to participate more linguistically in social contexts. </a:t>
            </a:r>
          </a:p>
          <a:p>
            <a:pPr marL="285750" marR="0" lvl="0" indent="-285750" algn="l" defTabSz="914400" rtl="0" eaLnBrk="1" fontAlgn="base" latinLnBrk="0" hangingPunct="1">
              <a:lnSpc>
                <a:spcPct val="100000"/>
              </a:lnSpc>
              <a:spcBef>
                <a:spcPct val="30000"/>
              </a:spcBef>
              <a:spcAft>
                <a:spcPct val="0"/>
              </a:spcAft>
              <a:buClrTx/>
              <a:buSzTx/>
              <a:buFont typeface="+mj-lt"/>
              <a:buAutoNum type="arabicPeriod"/>
              <a:tabLst/>
              <a:defRPr/>
            </a:pPr>
            <a:r>
              <a:rPr lang="en-US" sz="1200" noProof="0" dirty="0">
                <a:effectLst/>
                <a:latin typeface="Arial" panose="020B0604020202020204" pitchFamily="34" charset="0"/>
                <a:ea typeface="Calibri" panose="020F0502020204030204" pitchFamily="34" charset="0"/>
              </a:rPr>
              <a:t>The AI-supported dialogic reading thus promotes preliteracy skills acquisition in day-care centers and significantly supports both, educators and children</a:t>
            </a:r>
          </a:p>
          <a:p>
            <a:pPr marL="285750" marR="0" lvl="0" indent="-285750" algn="l" defTabSz="914400" rtl="0" eaLnBrk="1" fontAlgn="base" latinLnBrk="0" hangingPunct="1">
              <a:lnSpc>
                <a:spcPct val="100000"/>
              </a:lnSpc>
              <a:spcBef>
                <a:spcPct val="30000"/>
              </a:spcBef>
              <a:spcAft>
                <a:spcPct val="0"/>
              </a:spcAft>
              <a:buClrTx/>
              <a:buSzTx/>
              <a:buFont typeface="+mj-lt"/>
              <a:buAutoNum type="arabicPeriod"/>
              <a:tabLst/>
              <a:defRPr/>
            </a:pPr>
            <a:endParaRPr lang="en-US" sz="1200" noProof="0" dirty="0">
              <a:effectLst/>
              <a:latin typeface="Arial" panose="020B0604020202020204" pitchFamily="34" charset="0"/>
            </a:endParaRPr>
          </a:p>
          <a:p>
            <a:pPr marL="285750" marR="0" lvl="0" indent="-285750" algn="l" defTabSz="914400" rtl="0" eaLnBrk="1" fontAlgn="base" latinLnBrk="0" hangingPunct="1">
              <a:lnSpc>
                <a:spcPct val="100000"/>
              </a:lnSpc>
              <a:spcBef>
                <a:spcPct val="30000"/>
              </a:spcBef>
              <a:spcAft>
                <a:spcPct val="0"/>
              </a:spcAft>
              <a:buClrTx/>
              <a:buSzTx/>
              <a:buFont typeface="+mj-lt"/>
              <a:buAutoNum type="arabicPeriod"/>
              <a:tabLst/>
              <a:defRPr/>
            </a:pPr>
            <a:endParaRPr lang="en-US" sz="1200" noProof="0" dirty="0">
              <a:effectLst/>
              <a:latin typeface="Arial" panose="020B0604020202020204" pitchFamily="34" charset="0"/>
            </a:endParaRPr>
          </a:p>
          <a:p>
            <a:pPr marL="285750" marR="0" lvl="0" indent="-285750" algn="l" defTabSz="914400" rtl="0" eaLnBrk="1" fontAlgn="base" latinLnBrk="0" hangingPunct="1">
              <a:lnSpc>
                <a:spcPct val="100000"/>
              </a:lnSpc>
              <a:spcBef>
                <a:spcPct val="30000"/>
              </a:spcBef>
              <a:spcAft>
                <a:spcPct val="0"/>
              </a:spcAft>
              <a:buClrTx/>
              <a:buSzTx/>
              <a:buFont typeface="+mj-lt"/>
              <a:buAutoNum type="arabicPeriod"/>
              <a:tabLst/>
              <a:defRPr/>
            </a:pPr>
            <a:endParaRPr lang="en-US" sz="1200" noProof="0" dirty="0">
              <a:effectLst/>
              <a:latin typeface="Arial" panose="020B0604020202020204" pitchFamily="34" charset="0"/>
            </a:endParaRPr>
          </a:p>
          <a:p>
            <a:pPr marL="171450" marR="0" lvl="0" indent="-171450" algn="l" defTabSz="914400" rtl="0" eaLnBrk="1" fontAlgn="base" latinLnBrk="0" hangingPunct="1">
              <a:lnSpc>
                <a:spcPct val="100000"/>
              </a:lnSpc>
              <a:spcBef>
                <a:spcPct val="30000"/>
              </a:spcBef>
              <a:spcAft>
                <a:spcPct val="0"/>
              </a:spcAft>
              <a:buClrTx/>
              <a:buSzTx/>
              <a:buFont typeface="Wingdings" pitchFamily="2" charset="2"/>
              <a:buChar char="n"/>
              <a:tabLst/>
              <a:defRPr/>
            </a:pPr>
            <a:r>
              <a:rPr lang="en-US" sz="1200" noProof="0" dirty="0">
                <a:effectLst/>
                <a:latin typeface="Arial" panose="020B0604020202020204" pitchFamily="34" charset="0"/>
              </a:rPr>
              <a:t>Alt –</a:t>
            </a:r>
          </a:p>
          <a:p>
            <a:pPr marL="285750" indent="-285750">
              <a:buFont typeface="Arial" panose="020B0604020202020204" pitchFamily="34" charset="0"/>
              <a:buChar char="•"/>
            </a:pPr>
            <a:r>
              <a:rPr lang="en-US" sz="1200" noProof="0" dirty="0">
                <a:effectLst/>
                <a:latin typeface="Arial" panose="020B0604020202020204" pitchFamily="34" charset="0"/>
                <a:ea typeface="Calibri" panose="020F0502020204030204" pitchFamily="34" charset="0"/>
              </a:rPr>
              <a:t>And this is where the AI-LIT project comes in: Dialogic Reading using State-of-the-Art Artificial Intelligence Technology</a:t>
            </a:r>
          </a:p>
          <a:p>
            <a:pPr marL="285750" indent="-285750">
              <a:buFont typeface="Arial" panose="020B0604020202020204" pitchFamily="34" charset="0"/>
              <a:buChar char="•"/>
            </a:pPr>
            <a:r>
              <a:rPr lang="en-US" sz="1800" noProof="0" dirty="0">
                <a:effectLst/>
                <a:latin typeface="Arial" panose="020B0604020202020204" pitchFamily="34" charset="0"/>
                <a:ea typeface="Arial" panose="020B0604020202020204" pitchFamily="34" charset="0"/>
              </a:rPr>
              <a:t>It realizes dialogic reading as an individualized AI-supported intervention using current Automatic Speech Recognition and Generation as well as Large Language Models</a:t>
            </a:r>
            <a:endParaRPr lang="en-US" sz="1200" noProof="0" dirty="0">
              <a:effectLst/>
              <a:latin typeface="Arial" panose="020B0604020202020204" pitchFamily="34" charset="0"/>
            </a:endParaRPr>
          </a:p>
          <a:p>
            <a:pPr marL="285750" indent="-285750">
              <a:buFont typeface="Arial" panose="020B0604020202020204" pitchFamily="34" charset="0"/>
              <a:buChar char="•"/>
            </a:pPr>
            <a:r>
              <a:rPr lang="en-US" sz="1200" noProof="0" dirty="0">
                <a:effectLst/>
                <a:latin typeface="Arial" panose="020B0604020202020204" pitchFamily="34" charset="0"/>
                <a:ea typeface="Calibri" panose="020F0502020204030204" pitchFamily="34" charset="0"/>
              </a:rPr>
              <a:t>The decisive advantage of our AI-supported implementation is that it scales as needed.</a:t>
            </a:r>
          </a:p>
          <a:p>
            <a:pPr marL="285750" indent="-285750">
              <a:buFont typeface="Arial" panose="020B0604020202020204" pitchFamily="34" charset="0"/>
              <a:buChar char="•"/>
            </a:pPr>
            <a:r>
              <a:rPr lang="en-US" sz="1200" noProof="0" dirty="0">
                <a:effectLst/>
                <a:latin typeface="Arial" panose="020B0604020202020204" pitchFamily="34" charset="0"/>
                <a:ea typeface="Calibri" panose="020F0502020204030204" pitchFamily="34" charset="0"/>
              </a:rPr>
              <a:t>In contrast to the traditional or E-Book dialogic reading, our approach is not limited to small-groups, but can be used in a one-to-one setting </a:t>
            </a:r>
          </a:p>
          <a:p>
            <a:pPr marL="285750" indent="-285750">
              <a:buFont typeface="Arial" panose="020B0604020202020204" pitchFamily="34" charset="0"/>
              <a:buChar char="•"/>
            </a:pPr>
            <a:r>
              <a:rPr lang="en-US" sz="1200" noProof="0" dirty="0">
                <a:effectLst/>
                <a:latin typeface="Arial" panose="020B0604020202020204" pitchFamily="34" charset="0"/>
                <a:ea typeface="Calibri" panose="020F0502020204030204" pitchFamily="34" charset="0"/>
              </a:rPr>
              <a:t>As a result, the linguistic interactions are not distributed among several children. </a:t>
            </a:r>
          </a:p>
          <a:p>
            <a:pPr marL="285750" indent="-285750">
              <a:buFont typeface="Arial" panose="020B0604020202020204" pitchFamily="34" charset="0"/>
              <a:buChar char="•"/>
            </a:pPr>
            <a:r>
              <a:rPr lang="en-US" sz="1200" noProof="0" dirty="0">
                <a:effectLst/>
                <a:latin typeface="Arial" panose="020B0604020202020204" pitchFamily="34" charset="0"/>
                <a:ea typeface="Calibri" panose="020F0502020204030204" pitchFamily="34" charset="0"/>
              </a:rPr>
              <a:t>Instead, the individual child can be continuously and     adaptively stimulated to produce speech at    his or her own level through appropriate prompts and benefit from corrective feedback and the applied modelling techniques. </a:t>
            </a:r>
          </a:p>
          <a:p>
            <a:pPr marL="285750" indent="-285750">
              <a:buFont typeface="+mj-lt"/>
              <a:buAutoNum type="arabicPeriod"/>
            </a:pPr>
            <a:r>
              <a:rPr lang="en-US" sz="1200" noProof="0" dirty="0">
                <a:effectLst/>
                <a:latin typeface="Arial" panose="020B0604020202020204" pitchFamily="34" charset="0"/>
                <a:ea typeface="Calibri" panose="020F0502020204030204" pitchFamily="34" charset="0"/>
              </a:rPr>
              <a:t>CLICK</a:t>
            </a:r>
          </a:p>
          <a:p>
            <a:pPr marL="285750" indent="-285750">
              <a:buFont typeface="Arial" panose="020B0604020202020204" pitchFamily="34" charset="0"/>
              <a:buChar char="•"/>
            </a:pPr>
            <a:r>
              <a:rPr lang="en-US" sz="1200" noProof="0" dirty="0">
                <a:effectLst/>
                <a:latin typeface="Arial" panose="020B0604020202020204" pitchFamily="34" charset="0"/>
                <a:ea typeface="Calibri" panose="020F0502020204030204" pitchFamily="34" charset="0"/>
              </a:rPr>
              <a:t>In addition to the advantages of adaptivity and higher interaction frequency, a number of psychological hurdles and insecurities can be avoided that can contribute to children with language difficulties acting rather cautiously in social exchange in groups</a:t>
            </a:r>
          </a:p>
          <a:p>
            <a:pPr marL="285750" indent="-285750">
              <a:buFont typeface="Arial" panose="020B0604020202020204" pitchFamily="34" charset="0"/>
              <a:buChar char="•"/>
            </a:pPr>
            <a:r>
              <a:rPr lang="en-US" sz="1200" noProof="0" dirty="0">
                <a:effectLst/>
                <a:latin typeface="Arial" panose="020B0604020202020204" pitchFamily="34" charset="0"/>
                <a:ea typeface="Calibri" panose="020F0502020204030204" pitchFamily="34" charset="0"/>
              </a:rPr>
              <a:t>In response to the prompts for speech production, the children can express themselves without shame or even fear of ridicule and can also ask questions if they have not understood something or do not know a word. </a:t>
            </a:r>
          </a:p>
          <a:p>
            <a:pPr marL="285750" indent="-285750">
              <a:buFont typeface="+mj-lt"/>
              <a:buAutoNum type="arabicPeriod"/>
            </a:pPr>
            <a:r>
              <a:rPr lang="en-US" sz="1200" noProof="0" dirty="0">
                <a:effectLst/>
                <a:latin typeface="Arial" panose="020B0604020202020204" pitchFamily="34" charset="0"/>
                <a:ea typeface="Calibri" panose="020F0502020204030204" pitchFamily="34" charset="0"/>
              </a:rPr>
              <a:t>CLICK</a:t>
            </a:r>
          </a:p>
          <a:p>
            <a:pPr marL="285750" indent="-285750">
              <a:buFont typeface="+mj-lt"/>
              <a:buAutoNum type="arabicPeriod"/>
            </a:pPr>
            <a:r>
              <a:rPr lang="en-US" sz="1200" noProof="0" dirty="0">
                <a:effectLst/>
                <a:latin typeface="Arial" panose="020B0604020202020204" pitchFamily="34" charset="0"/>
                <a:ea typeface="Calibri" panose="020F0502020204030204" pitchFamily="34" charset="0"/>
              </a:rPr>
              <a:t>CLICK</a:t>
            </a:r>
          </a:p>
          <a:p>
            <a:pPr marL="285750" marR="0" lvl="0" indent="-285750" algn="l" defTabSz="914400" rtl="0" eaLnBrk="1" fontAlgn="base" latinLnBrk="0" hangingPunct="1">
              <a:lnSpc>
                <a:spcPct val="100000"/>
              </a:lnSpc>
              <a:spcBef>
                <a:spcPct val="30000"/>
              </a:spcBef>
              <a:spcAft>
                <a:spcPct val="0"/>
              </a:spcAft>
              <a:buClrTx/>
              <a:buSzTx/>
              <a:buFont typeface="+mj-lt"/>
              <a:buAutoNum type="arabicPeriod"/>
              <a:tabLst/>
              <a:defRPr/>
            </a:pPr>
            <a:r>
              <a:rPr lang="en-US" sz="1200" noProof="0" dirty="0">
                <a:effectLst/>
                <a:latin typeface="Arial" panose="020B0604020202020204" pitchFamily="34" charset="0"/>
                <a:ea typeface="Calibri" panose="020F0502020204030204" pitchFamily="34" charset="0"/>
              </a:rPr>
              <a:t>CLICK</a:t>
            </a:r>
          </a:p>
          <a:p>
            <a:pPr marL="285750" indent="-285750">
              <a:buFont typeface="Arial" panose="020B0604020202020204" pitchFamily="34" charset="0"/>
              <a:buChar char="•"/>
            </a:pPr>
            <a:r>
              <a:rPr lang="en-US" sz="1200" noProof="0" dirty="0">
                <a:effectLst/>
                <a:latin typeface="Arial" panose="020B0604020202020204" pitchFamily="34" charset="0"/>
                <a:ea typeface="Calibri" panose="020F0502020204030204" pitchFamily="34" charset="0"/>
              </a:rPr>
              <a:t>This protected setting can help to build more linguistic confidence, which then also encourages the children to participate more linguistically in social contexts. </a:t>
            </a:r>
          </a:p>
          <a:p>
            <a:pPr marL="285750" marR="0" lvl="0" indent="-285750" algn="l" defTabSz="914400" rtl="0" eaLnBrk="1" fontAlgn="base" latinLnBrk="0" hangingPunct="1">
              <a:lnSpc>
                <a:spcPct val="100000"/>
              </a:lnSpc>
              <a:spcBef>
                <a:spcPct val="30000"/>
              </a:spcBef>
              <a:spcAft>
                <a:spcPct val="0"/>
              </a:spcAft>
              <a:buClrTx/>
              <a:buSzTx/>
              <a:buFont typeface="+mj-lt"/>
              <a:buAutoNum type="arabicPeriod"/>
              <a:tabLst/>
              <a:defRPr/>
            </a:pPr>
            <a:r>
              <a:rPr lang="en-US" sz="1200" noProof="0" dirty="0">
                <a:effectLst/>
                <a:latin typeface="Arial" panose="020B0604020202020204" pitchFamily="34" charset="0"/>
                <a:ea typeface="Calibri" panose="020F0502020204030204" pitchFamily="34" charset="0"/>
              </a:rPr>
              <a:t>The AI-supported dialogic reading thus facilitates reading acquisitions in day-care centers and significantly supports both, educators and children</a:t>
            </a:r>
            <a:endParaRPr lang="en-US" noProof="0" dirty="0"/>
          </a:p>
          <a:p>
            <a:pPr marL="171450" marR="0" lvl="0" indent="-171450" algn="l" defTabSz="914400" rtl="0" eaLnBrk="1" fontAlgn="base" latinLnBrk="0" hangingPunct="1">
              <a:lnSpc>
                <a:spcPct val="100000"/>
              </a:lnSpc>
              <a:spcBef>
                <a:spcPct val="30000"/>
              </a:spcBef>
              <a:spcAft>
                <a:spcPct val="0"/>
              </a:spcAft>
              <a:buClrTx/>
              <a:buSzTx/>
              <a:buFont typeface="Wingdings" pitchFamily="2" charset="2"/>
              <a:buChar char="n"/>
              <a:tabLst/>
              <a:defRPr/>
            </a:pPr>
            <a:endParaRPr lang="en-US" sz="1200" noProof="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E6D3EAAC-92B7-8440-89C7-D5E9106EC1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86B9C-A5D1-40CA-93E3-574C7559F93D}"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0234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0" fontAlgn="base" latinLnBrk="0" hangingPunct="0">
              <a:lnSpc>
                <a:spcPts val="1600"/>
              </a:lnSpc>
              <a:spcBef>
                <a:spcPts val="800"/>
              </a:spcBef>
              <a:spcAft>
                <a:spcPct val="0"/>
              </a:spcAft>
              <a:buClrTx/>
              <a:buSzTx/>
              <a:buFont typeface="Arial" panose="020B0604020202020204" pitchFamily="34" charset="0"/>
              <a:buChar char="•"/>
              <a:tabLst/>
              <a:defRPr/>
            </a:pPr>
            <a:r>
              <a:rPr lang="en-US" sz="1200" noProof="0" dirty="0">
                <a:latin typeface="Arial"/>
                <a:cs typeface="Arial"/>
              </a:rPr>
              <a:t>But we don’t stop here and go one step further:</a:t>
            </a:r>
          </a:p>
          <a:p>
            <a:pPr marL="285750" marR="0" lvl="0" indent="-285750" algn="l" defTabSz="914400" rtl="0" eaLnBrk="0" fontAlgn="base" latinLnBrk="0" hangingPunct="0">
              <a:lnSpc>
                <a:spcPts val="1600"/>
              </a:lnSpc>
              <a:spcBef>
                <a:spcPts val="800"/>
              </a:spcBef>
              <a:spcAft>
                <a:spcPct val="0"/>
              </a:spcAft>
              <a:buClrTx/>
              <a:buSzTx/>
              <a:buFont typeface="Arial" panose="020B0604020202020204" pitchFamily="34" charset="0"/>
              <a:buChar char="•"/>
              <a:tabLst/>
              <a:defRPr/>
            </a:pPr>
            <a:r>
              <a:rPr lang="en-US" sz="1800" dirty="0">
                <a:effectLst/>
                <a:latin typeface="Arial" panose="020B0604020202020204" pitchFamily="34" charset="0"/>
                <a:ea typeface="Arial" panose="020B0604020202020204" pitchFamily="34" charset="0"/>
              </a:rPr>
              <a:t>AI-LIT will support the tailored generation of picture book material in a co-creative process, as it is important to ensure that the support situation is entertaining and geared to the individual interest of the children</a:t>
            </a:r>
          </a:p>
          <a:p>
            <a:pPr marL="285750" marR="0" lvl="0" indent="-285750" algn="l" defTabSz="914400" rtl="0" eaLnBrk="0" fontAlgn="base" latinLnBrk="0" hangingPunct="0">
              <a:lnSpc>
                <a:spcPts val="1600"/>
              </a:lnSpc>
              <a:spcBef>
                <a:spcPts val="800"/>
              </a:spcBef>
              <a:spcAft>
                <a:spcPct val="0"/>
              </a:spcAft>
              <a:buClrTx/>
              <a:buSzTx/>
              <a:buFont typeface="+mj-lt"/>
              <a:buAutoNum type="arabicPeriod"/>
              <a:tabLst/>
              <a:defRPr/>
            </a:pPr>
            <a:r>
              <a:rPr lang="en-US" sz="1200" noProof="0" dirty="0">
                <a:latin typeface="Arial"/>
                <a:cs typeface="Arial"/>
              </a:rPr>
              <a:t>Using latest large language models, the language learning material can be generated based on the learners' preferences in terms of content and topics.</a:t>
            </a:r>
          </a:p>
          <a:p>
            <a:pPr marL="285750" marR="0" lvl="0" indent="-285750" algn="l" defTabSz="914400" rtl="0" eaLnBrk="0" fontAlgn="base" latinLnBrk="0" hangingPunct="0">
              <a:lnSpc>
                <a:spcPts val="1600"/>
              </a:lnSpc>
              <a:spcBef>
                <a:spcPts val="800"/>
              </a:spcBef>
              <a:spcAft>
                <a:spcPct val="0"/>
              </a:spcAft>
              <a:buClrTx/>
              <a:buSzTx/>
              <a:buFont typeface="Arial" panose="020B0604020202020204" pitchFamily="34" charset="0"/>
              <a:buChar char="•"/>
              <a:tabLst/>
              <a:defRPr/>
            </a:pPr>
            <a:r>
              <a:rPr lang="en-US" sz="1200" noProof="0" dirty="0">
                <a:latin typeface="Arial"/>
                <a:cs typeface="Arial"/>
              </a:rPr>
              <a:t>Children can co-create their own story and develop and climb their very own story mountain</a:t>
            </a:r>
          </a:p>
          <a:p>
            <a:pPr marL="228600" marR="0" lvl="0" indent="-228600" algn="l" defTabSz="914400" rtl="0" eaLnBrk="0" fontAlgn="base" latinLnBrk="0" hangingPunct="0">
              <a:lnSpc>
                <a:spcPts val="1600"/>
              </a:lnSpc>
              <a:spcBef>
                <a:spcPts val="800"/>
              </a:spcBef>
              <a:spcAft>
                <a:spcPct val="0"/>
              </a:spcAft>
              <a:buClrTx/>
              <a:buSzTx/>
              <a:buFont typeface="Arial" panose="020B0604020202020204" pitchFamily="34" charset="0"/>
              <a:buChar char="•"/>
              <a:tabLst/>
              <a:defRPr/>
            </a:pPr>
            <a:r>
              <a:rPr lang="en-US" sz="1200" noProof="0" dirty="0">
                <a:latin typeface="Arial"/>
                <a:cs typeface="Arial"/>
              </a:rPr>
              <a:t>This allows children to become active participants who can creatively fill the blank pages of the book with their ideas, and the medium itself becomes a tool – as envisaged in the </a:t>
            </a:r>
            <a:r>
              <a:rPr lang="en-US" sz="1200" noProof="0" dirty="0" err="1">
                <a:latin typeface="Arial"/>
                <a:cs typeface="Arial"/>
              </a:rPr>
              <a:t>Kompetenzrahmen</a:t>
            </a:r>
            <a:r>
              <a:rPr lang="en-US" sz="1200" noProof="0" dirty="0">
                <a:latin typeface="Arial"/>
                <a:cs typeface="Arial"/>
              </a:rPr>
              <a:t> für </a:t>
            </a:r>
            <a:r>
              <a:rPr lang="en-US" sz="1200" noProof="0" dirty="0" err="1">
                <a:latin typeface="Arial"/>
                <a:cs typeface="Arial"/>
              </a:rPr>
              <a:t>digitale</a:t>
            </a:r>
            <a:r>
              <a:rPr lang="en-US" sz="1200" noProof="0" dirty="0">
                <a:latin typeface="Arial"/>
                <a:cs typeface="Arial"/>
              </a:rPr>
              <a:t> </a:t>
            </a:r>
            <a:r>
              <a:rPr lang="en-US" sz="1200" noProof="0" dirty="0" err="1">
                <a:latin typeface="Arial"/>
                <a:cs typeface="Arial"/>
              </a:rPr>
              <a:t>Bildung</a:t>
            </a:r>
            <a:r>
              <a:rPr lang="en-US" sz="1200" noProof="0" dirty="0">
                <a:latin typeface="Arial"/>
                <a:cs typeface="Arial"/>
              </a:rPr>
              <a:t> -  Competency Framework for Digital Education</a:t>
            </a:r>
          </a:p>
          <a:p>
            <a:pPr marL="228600" marR="0" lvl="0" indent="-228600" algn="l" defTabSz="914400" rtl="0" eaLnBrk="0" fontAlgn="base" latinLnBrk="0" hangingPunct="0">
              <a:lnSpc>
                <a:spcPts val="1600"/>
              </a:lnSpc>
              <a:spcBef>
                <a:spcPts val="800"/>
              </a:spcBef>
              <a:spcAft>
                <a:spcPct val="0"/>
              </a:spcAft>
              <a:buClrTx/>
              <a:buSzTx/>
              <a:buFont typeface="+mj-lt"/>
              <a:buAutoNum type="arabicPeriod"/>
              <a:tabLst/>
              <a:defRPr/>
            </a:pPr>
            <a:r>
              <a:rPr lang="en-US" sz="1200" dirty="0">
                <a:effectLst/>
                <a:latin typeface="Arial" panose="020B0604020202020204" pitchFamily="34" charset="0"/>
                <a:ea typeface="Arial" panose="020B0604020202020204" pitchFamily="34" charset="0"/>
              </a:rPr>
              <a:t>Going beyond the choice of topic, AI-LIT will also support children in determining how the story continues, while systematically ensuring that the child is given opportunities to use developmentally proximal language </a:t>
            </a:r>
            <a:endParaRPr lang="de-DE" dirty="0">
              <a:sym typeface="Wingdings" pitchFamily="2" charset="2"/>
            </a:endParaRPr>
          </a:p>
          <a:p>
            <a:pPr marL="285750" marR="0" lvl="0" indent="-285750" algn="l" defTabSz="914400" rtl="0" eaLnBrk="0" fontAlgn="base" latinLnBrk="0" hangingPunct="0">
              <a:lnSpc>
                <a:spcPts val="1600"/>
              </a:lnSpc>
              <a:spcBef>
                <a:spcPts val="800"/>
              </a:spcBef>
              <a:spcAft>
                <a:spcPct val="0"/>
              </a:spcAft>
              <a:buClrTx/>
              <a:buSzTx/>
              <a:buFont typeface="Arial" panose="020B0604020202020204" pitchFamily="34" charset="0"/>
              <a:buChar char="•"/>
              <a:tabLst/>
              <a:defRPr/>
            </a:pPr>
            <a:endParaRPr lang="de-DE" dirty="0">
              <a:sym typeface="Wingdings" pitchFamily="2" charset="2"/>
            </a:endParaRPr>
          </a:p>
          <a:p>
            <a:pPr marL="285750" indent="-285750">
              <a:buFont typeface="Arial" panose="020B0604020202020204" pitchFamily="34" charset="0"/>
              <a:buChar char="•"/>
            </a:pPr>
            <a:endParaRPr lang="de-DE" dirty="0"/>
          </a:p>
        </p:txBody>
      </p:sp>
      <p:sp>
        <p:nvSpPr>
          <p:cNvPr id="4" name="Slide Number Placeholder 3"/>
          <p:cNvSpPr>
            <a:spLocks noGrp="1"/>
          </p:cNvSpPr>
          <p:nvPr>
            <p:ph type="sldNum" sz="quarter" idx="5"/>
          </p:nvPr>
        </p:nvSpPr>
        <p:spPr/>
        <p:txBody>
          <a:bodyPr/>
          <a:lstStyle/>
          <a:p>
            <a:pPr>
              <a:defRPr/>
            </a:pPr>
            <a:fld id="{F5086B9C-A5D1-40CA-93E3-574C7559F93D}" type="slidenum">
              <a:rPr lang="de-DE" smtClean="0"/>
              <a:pPr>
                <a:defRPr/>
              </a:pPr>
              <a:t>30</a:t>
            </a:fld>
            <a:endParaRPr lang="de-DE"/>
          </a:p>
        </p:txBody>
      </p:sp>
    </p:spTree>
    <p:extLst>
      <p:ext uri="{BB962C8B-B14F-4D97-AF65-F5344CB8AC3E}">
        <p14:creationId xmlns:p14="http://schemas.microsoft.com/office/powerpoint/2010/main" val="839498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13F84-1EFB-D367-7764-2FD2766F85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35C1FB-5669-1FB7-F0C0-682E7D065E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9DA80E-D1A8-AD07-02AC-7C867F1D7118}"/>
              </a:ext>
            </a:extLst>
          </p:cNvPr>
          <p:cNvSpPr>
            <a:spLocks noGrp="1"/>
          </p:cNvSpPr>
          <p:nvPr>
            <p:ph type="body" idx="1"/>
          </p:nvPr>
        </p:nvSpPr>
        <p:spPr/>
        <p:txBody>
          <a:bodyPr/>
          <a:lstStyle/>
          <a:p>
            <a:pPr marL="285750" marR="0" lvl="0" indent="-285750" algn="l" defTabSz="914400" rtl="0" eaLnBrk="0" fontAlgn="base" latinLnBrk="0" hangingPunct="0">
              <a:lnSpc>
                <a:spcPts val="1600"/>
              </a:lnSpc>
              <a:spcBef>
                <a:spcPts val="800"/>
              </a:spcBef>
              <a:spcAft>
                <a:spcPct val="0"/>
              </a:spcAft>
              <a:buClrTx/>
              <a:buSzTx/>
              <a:buFont typeface="Arial" panose="020B0604020202020204" pitchFamily="34" charset="0"/>
              <a:buChar char="•"/>
              <a:tabLst/>
              <a:defRPr/>
            </a:pPr>
            <a:r>
              <a:rPr lang="en-US" noProof="0">
                <a:sym typeface="Wingdings" pitchFamily="2" charset="2"/>
              </a:rPr>
              <a:t>With automatic input enrichment, the stories can also be explicitly enriched with appropriate linguistic means that align with the children’s language development</a:t>
            </a:r>
          </a:p>
          <a:p>
            <a:pPr marL="285750" marR="0" lvl="0" indent="-285750" algn="l" defTabSz="914400" rtl="0" eaLnBrk="0" fontAlgn="base" latinLnBrk="0" hangingPunct="0">
              <a:lnSpc>
                <a:spcPts val="1600"/>
              </a:lnSpc>
              <a:spcBef>
                <a:spcPts val="800"/>
              </a:spcBef>
              <a:spcAft>
                <a:spcPct val="0"/>
              </a:spcAft>
              <a:buClrTx/>
              <a:buSzTx/>
              <a:buFont typeface="Arial" panose="020B0604020202020204" pitchFamily="34" charset="0"/>
              <a:buChar char="•"/>
              <a:tabLst/>
              <a:defRPr/>
            </a:pPr>
            <a:r>
              <a:rPr lang="en-US" noProof="0">
                <a:sym typeface="Wingdings" pitchFamily="2" charset="2"/>
              </a:rPr>
              <a:t>For example, pictures can be automatically generated to contrast word pairs.</a:t>
            </a:r>
          </a:p>
          <a:p>
            <a:pPr marL="285750" marR="0" lvl="0" indent="-285750" algn="l" defTabSz="914400" rtl="0" eaLnBrk="0" fontAlgn="base" latinLnBrk="0" hangingPunct="0">
              <a:lnSpc>
                <a:spcPts val="1600"/>
              </a:lnSpc>
              <a:spcBef>
                <a:spcPts val="800"/>
              </a:spcBef>
              <a:spcAft>
                <a:spcPct val="0"/>
              </a:spcAft>
              <a:buClrTx/>
              <a:buSzTx/>
              <a:buFont typeface="Arial" panose="020B0604020202020204" pitchFamily="34" charset="0"/>
              <a:buChar char="•"/>
              <a:tabLst/>
              <a:defRPr/>
            </a:pPr>
            <a:r>
              <a:rPr lang="en-US" noProof="0">
                <a:sym typeface="Wingdings" pitchFamily="2" charset="2"/>
              </a:rPr>
              <a:t>This example depicts the practice of initial sounds: Kanne vs. Tanne</a:t>
            </a:r>
          </a:p>
          <a:p>
            <a:pPr marL="285750" marR="0" lvl="0" indent="-285750" algn="l" defTabSz="914400" rtl="0" eaLnBrk="0" fontAlgn="base" latinLnBrk="0" hangingPunct="0">
              <a:lnSpc>
                <a:spcPts val="1600"/>
              </a:lnSpc>
              <a:spcBef>
                <a:spcPts val="800"/>
              </a:spcBef>
              <a:spcAft>
                <a:spcPct val="0"/>
              </a:spcAft>
              <a:buClrTx/>
              <a:buSzTx/>
              <a:buFont typeface="Arial" panose="020B0604020202020204" pitchFamily="34" charset="0"/>
              <a:buChar char="•"/>
              <a:tabLst/>
              <a:defRPr/>
            </a:pPr>
            <a:r>
              <a:rPr lang="en-US" sz="1200" noProof="0">
                <a:effectLst/>
                <a:latin typeface="Arial" panose="020B0604020202020204" pitchFamily="34" charset="0"/>
                <a:ea typeface="Calibri" panose="020F0502020204030204" pitchFamily="34" charset="0"/>
                <a:cs typeface="Arial" panose="020B0604020202020204" pitchFamily="34" charset="0"/>
              </a:rPr>
              <a:t>The opportunity to shape the stories themselves also promotes co-creativity at all levels, for children and educators alike.</a:t>
            </a:r>
          </a:p>
          <a:p>
            <a:pPr marL="285750" marR="0" lvl="0" indent="-285750" algn="l" defTabSz="914400" rtl="0" eaLnBrk="0" fontAlgn="base" latinLnBrk="0" hangingPunct="0">
              <a:lnSpc>
                <a:spcPts val="1600"/>
              </a:lnSpc>
              <a:spcBef>
                <a:spcPts val="800"/>
              </a:spcBef>
              <a:spcAft>
                <a:spcPct val="0"/>
              </a:spcAft>
              <a:buClrTx/>
              <a:buSzTx/>
              <a:buFont typeface="Arial" panose="020B0604020202020204" pitchFamily="34" charset="0"/>
              <a:buChar char="•"/>
              <a:tabLst/>
              <a:defRPr/>
            </a:pPr>
            <a:endParaRPr lang="en-US" noProof="0">
              <a:sym typeface="Wingdings" pitchFamily="2" charset="2"/>
            </a:endParaRPr>
          </a:p>
          <a:p>
            <a:pPr marL="285750" marR="0" lvl="0" indent="-285750" algn="l" defTabSz="914400" rtl="0" eaLnBrk="0" fontAlgn="base" latinLnBrk="0" hangingPunct="0">
              <a:lnSpc>
                <a:spcPts val="1600"/>
              </a:lnSpc>
              <a:spcBef>
                <a:spcPts val="800"/>
              </a:spcBef>
              <a:spcAft>
                <a:spcPct val="0"/>
              </a:spcAft>
              <a:buClrTx/>
              <a:buSzTx/>
              <a:buFont typeface="Arial" panose="020B0604020202020204" pitchFamily="34" charset="0"/>
              <a:buChar char="•"/>
              <a:tabLst/>
              <a:defRPr/>
            </a:pPr>
            <a:endParaRPr lang="en-US" noProof="0">
              <a:sym typeface="Wingdings" pitchFamily="2" charset="2"/>
            </a:endParaRPr>
          </a:p>
        </p:txBody>
      </p:sp>
      <p:sp>
        <p:nvSpPr>
          <p:cNvPr id="4" name="Slide Number Placeholder 3">
            <a:extLst>
              <a:ext uri="{FF2B5EF4-FFF2-40B4-BE49-F238E27FC236}">
                <a16:creationId xmlns:a16="http://schemas.microsoft.com/office/drawing/2014/main" id="{70653304-E0E1-8767-9B08-20D6A660E8C1}"/>
              </a:ext>
            </a:extLst>
          </p:cNvPr>
          <p:cNvSpPr>
            <a:spLocks noGrp="1"/>
          </p:cNvSpPr>
          <p:nvPr>
            <p:ph type="sldNum" sz="quarter" idx="5"/>
          </p:nvPr>
        </p:nvSpPr>
        <p:spPr/>
        <p:txBody>
          <a:bodyPr/>
          <a:lstStyle/>
          <a:p>
            <a:pPr>
              <a:defRPr/>
            </a:pPr>
            <a:fld id="{F5086B9C-A5D1-40CA-93E3-574C7559F93D}" type="slidenum">
              <a:rPr lang="de-DE" smtClean="0"/>
              <a:pPr>
                <a:defRPr/>
              </a:pPr>
              <a:t>31</a:t>
            </a:fld>
            <a:endParaRPr lang="de-DE"/>
          </a:p>
        </p:txBody>
      </p:sp>
    </p:spTree>
    <p:extLst>
      <p:ext uri="{BB962C8B-B14F-4D97-AF65-F5344CB8AC3E}">
        <p14:creationId xmlns:p14="http://schemas.microsoft.com/office/powerpoint/2010/main" val="2813859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0BFE2-FAF7-A1EB-51E7-964C5393CF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F1BE36-657C-9903-6B40-C6AFE8C6ED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7DD1C1-8E42-2075-7BA8-57DED9E2E545}"/>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800" kern="100" dirty="0">
                <a:effectLst/>
                <a:latin typeface="Arial" panose="020B0604020202020204" pitchFamily="34" charset="0"/>
                <a:ea typeface="Calibri" panose="020F0502020204030204" pitchFamily="34" charset="0"/>
                <a:cs typeface="Arial" panose="020B0604020202020204" pitchFamily="34" charset="0"/>
              </a:rPr>
              <a:t>Ziel des Projektes ist es, angehende Lehrkräfte zu einem reflektierten Umgang mit KI-basierten Werkzeugen im Unterricht zu befähigen, die sie hinsichtlich konkreter schulischer Herausforderungen in fachdidaktisch wohlmotivierter Weise unterstützen können. </a:t>
            </a:r>
            <a:endParaRPr lang="en-DE" sz="1800" kern="100" dirty="0">
              <a:effectLst/>
              <a:latin typeface="Arial" panose="020B0604020202020204" pitchFamily="34" charset="0"/>
              <a:ea typeface="Calibri" panose="020F0502020204030204" pitchFamily="34" charset="0"/>
              <a:cs typeface="Arial" panose="020B0604020202020204" pitchFamily="34" charset="0"/>
            </a:endParaRPr>
          </a:p>
          <a:p>
            <a:pPr algn="l"/>
            <a:endParaRPr lang="de-DE" sz="1800" dirty="0">
              <a:effectLst/>
              <a:latin typeface="Trebuchet MS" panose="020B0703020202090204" pitchFamily="34" charset="0"/>
              <a:ea typeface="Trebuchet MS" panose="020B0703020202090204" pitchFamily="34" charset="0"/>
              <a:cs typeface="Trebuchet MS" panose="020B0703020202090204" pitchFamily="34" charset="0"/>
            </a:endParaRPr>
          </a:p>
          <a:p>
            <a:pPr algn="l"/>
            <a:r>
              <a:rPr lang="de-DE" sz="1800" dirty="0">
                <a:effectLst/>
                <a:latin typeface="Trebuchet MS" panose="020B0703020202090204" pitchFamily="34" charset="0"/>
                <a:ea typeface="Trebuchet MS" panose="020B0703020202090204" pitchFamily="34" charset="0"/>
                <a:cs typeface="Trebuchet MS" panose="020B0703020202090204" pitchFamily="34" charset="0"/>
              </a:rPr>
              <a:t>Ziel des Verbundprojekts „</a:t>
            </a:r>
            <a:r>
              <a:rPr lang="de-DE" sz="1800" b="1" dirty="0" err="1">
                <a:effectLst/>
                <a:latin typeface="Trebuchet MS" panose="020B0703020202090204" pitchFamily="34" charset="0"/>
                <a:ea typeface="Trebuchet MS" panose="020B0703020202090204" pitchFamily="34" charset="0"/>
                <a:cs typeface="Trebuchet MS" panose="020B0703020202090204" pitchFamily="34" charset="0"/>
              </a:rPr>
              <a:t>WoLKE</a:t>
            </a:r>
            <a:r>
              <a:rPr lang="de-DE" sz="1800" dirty="0">
                <a:effectLst/>
                <a:latin typeface="Trebuchet MS" panose="020B0703020202090204" pitchFamily="34" charset="0"/>
                <a:ea typeface="Trebuchet MS" panose="020B0703020202090204" pitchFamily="34" charset="0"/>
                <a:cs typeface="Trebuchet MS" panose="020B0703020202090204" pitchFamily="34" charset="0"/>
              </a:rPr>
              <a:t> – </a:t>
            </a:r>
            <a:r>
              <a:rPr lang="de-DE" sz="1800" b="1" dirty="0">
                <a:effectLst/>
                <a:latin typeface="Trebuchet MS" panose="020B0703020202090204" pitchFamily="34" charset="0"/>
                <a:ea typeface="Trebuchet MS" panose="020B0703020202090204" pitchFamily="34" charset="0"/>
                <a:cs typeface="Trebuchet MS" panose="020B0703020202090204" pitchFamily="34" charset="0"/>
              </a:rPr>
              <a:t>Wo</a:t>
            </a:r>
            <a:r>
              <a:rPr lang="de-DE" sz="1800" dirty="0">
                <a:effectLst/>
                <a:latin typeface="Trebuchet MS" panose="020B0703020202090204" pitchFamily="34" charset="0"/>
                <a:ea typeface="Trebuchet MS" panose="020B0703020202090204" pitchFamily="34" charset="0"/>
                <a:cs typeface="Trebuchet MS" panose="020B0703020202090204" pitchFamily="34" charset="0"/>
              </a:rPr>
              <a:t> bieten KI-Methoden </a:t>
            </a:r>
            <a:r>
              <a:rPr lang="de-DE" sz="1800" b="1" dirty="0">
                <a:effectLst/>
                <a:latin typeface="Trebuchet MS" panose="020B0703020202090204" pitchFamily="34" charset="0"/>
                <a:ea typeface="Trebuchet MS" panose="020B0703020202090204" pitchFamily="34" charset="0"/>
                <a:cs typeface="Trebuchet MS" panose="020B0703020202090204" pitchFamily="34" charset="0"/>
              </a:rPr>
              <a:t>L</a:t>
            </a:r>
            <a:r>
              <a:rPr lang="de-DE" sz="1800" dirty="0">
                <a:effectLst/>
                <a:latin typeface="Trebuchet MS" panose="020B0703020202090204" pitchFamily="34" charset="0"/>
                <a:ea typeface="Trebuchet MS" panose="020B0703020202090204" pitchFamily="34" charset="0"/>
                <a:cs typeface="Trebuchet MS" panose="020B0703020202090204" pitchFamily="34" charset="0"/>
              </a:rPr>
              <a:t>ösungen </a:t>
            </a:r>
            <a:endParaRPr lang="en-DE" sz="1800" dirty="0">
              <a:effectLst/>
              <a:latin typeface="Times New Roman" panose="02020603050405020304" pitchFamily="18" charset="0"/>
              <a:ea typeface="Times New Roman" panose="02020603050405020304" pitchFamily="18" charset="0"/>
            </a:endParaRPr>
          </a:p>
          <a:p>
            <a:pPr algn="l"/>
            <a:r>
              <a:rPr lang="de-DE" sz="1800" dirty="0">
                <a:effectLst/>
                <a:latin typeface="Trebuchet MS" panose="020B0703020202090204" pitchFamily="34" charset="0"/>
                <a:ea typeface="Trebuchet MS" panose="020B0703020202090204" pitchFamily="34" charset="0"/>
                <a:cs typeface="Trebuchet MS" panose="020B0703020202090204" pitchFamily="34" charset="0"/>
              </a:rPr>
              <a:t>für fachdidaktische Herausforderungen? </a:t>
            </a:r>
            <a:r>
              <a:rPr lang="de-DE" sz="1800" i="1" dirty="0">
                <a:effectLst/>
                <a:latin typeface="Trebuchet MS" panose="020B0703020202090204" pitchFamily="34" charset="0"/>
                <a:ea typeface="Trebuchet MS" panose="020B0703020202090204" pitchFamily="34" charset="0"/>
                <a:cs typeface="Trebuchet MS" panose="020B0703020202090204" pitchFamily="34" charset="0"/>
              </a:rPr>
              <a:t>Computerlinguistisch fundierte </a:t>
            </a:r>
            <a:r>
              <a:rPr lang="de-DE" sz="1800" b="1" i="1" dirty="0">
                <a:effectLst/>
                <a:latin typeface="Trebuchet MS" panose="020B0703020202090204" pitchFamily="34" charset="0"/>
                <a:ea typeface="Trebuchet MS" panose="020B0703020202090204" pitchFamily="34" charset="0"/>
                <a:cs typeface="Trebuchet MS" panose="020B0703020202090204" pitchFamily="34" charset="0"/>
              </a:rPr>
              <a:t>K</a:t>
            </a:r>
            <a:r>
              <a:rPr lang="de-DE" sz="1800" i="1" dirty="0">
                <a:effectLst/>
                <a:latin typeface="Trebuchet MS" panose="020B0703020202090204" pitchFamily="34" charset="0"/>
                <a:ea typeface="Trebuchet MS" panose="020B0703020202090204" pitchFamily="34" charset="0"/>
                <a:cs typeface="Trebuchet MS" panose="020B0703020202090204" pitchFamily="34" charset="0"/>
              </a:rPr>
              <a:t>onzeption und </a:t>
            </a:r>
            <a:r>
              <a:rPr lang="de-DE" sz="1800" b="1" i="1" dirty="0">
                <a:effectLst/>
                <a:latin typeface="Trebuchet MS" panose="020B0703020202090204" pitchFamily="34" charset="0"/>
                <a:ea typeface="Trebuchet MS" panose="020B0703020202090204" pitchFamily="34" charset="0"/>
                <a:cs typeface="Trebuchet MS" panose="020B0703020202090204" pitchFamily="34" charset="0"/>
              </a:rPr>
              <a:t>E</a:t>
            </a:r>
            <a:r>
              <a:rPr lang="de-DE" sz="1800" i="1" dirty="0">
                <a:effectLst/>
                <a:latin typeface="Trebuchet MS" panose="020B0703020202090204" pitchFamily="34" charset="0"/>
                <a:ea typeface="Trebuchet MS" panose="020B0703020202090204" pitchFamily="34" charset="0"/>
                <a:cs typeface="Trebuchet MS" panose="020B0703020202090204" pitchFamily="34" charset="0"/>
              </a:rPr>
              <a:t>valuation curricular verankerter Lehrveranstaltungen für die Sprach- und MINT-Didaktik</a:t>
            </a:r>
            <a:r>
              <a:rPr lang="de-DE" sz="1800" dirty="0">
                <a:effectLst/>
                <a:latin typeface="Trebuchet MS" panose="020B0703020202090204" pitchFamily="34" charset="0"/>
                <a:ea typeface="Trebuchet MS" panose="020B0703020202090204" pitchFamily="34" charset="0"/>
                <a:cs typeface="Trebuchet MS" panose="020B0703020202090204" pitchFamily="34" charset="0"/>
              </a:rPr>
              <a:t> </a:t>
            </a:r>
            <a:endParaRPr lang="en-DE" sz="1800" dirty="0">
              <a:effectLst/>
              <a:latin typeface="Times New Roman" panose="02020603050405020304" pitchFamily="18" charset="0"/>
              <a:ea typeface="Times New Roman" panose="02020603050405020304" pitchFamily="18" charset="0"/>
            </a:endParaRPr>
          </a:p>
          <a:p>
            <a:pPr algn="l"/>
            <a:r>
              <a:rPr lang="de-DE" sz="1800" dirty="0">
                <a:effectLst/>
                <a:latin typeface="Trebuchet MS" panose="020B0703020202090204" pitchFamily="34" charset="0"/>
                <a:ea typeface="Trebuchet MS" panose="020B0703020202090204" pitchFamily="34" charset="0"/>
                <a:cs typeface="Trebuchet MS" panose="020B0703020202090204" pitchFamily="34" charset="0"/>
              </a:rPr>
              <a:t> </a:t>
            </a:r>
            <a:endParaRPr lang="en-DE" sz="1800" dirty="0">
              <a:effectLst/>
              <a:latin typeface="Times New Roman" panose="02020603050405020304" pitchFamily="18" charset="0"/>
              <a:ea typeface="Times New Roman" panose="02020603050405020304" pitchFamily="18" charset="0"/>
            </a:endParaRPr>
          </a:p>
          <a:p>
            <a:pPr algn="l"/>
            <a:r>
              <a:rPr lang="de-DE" sz="1800" dirty="0">
                <a:effectLst/>
                <a:latin typeface="Trebuchet MS" panose="020B0703020202090204" pitchFamily="34" charset="0"/>
                <a:ea typeface="Trebuchet MS" panose="020B0703020202090204" pitchFamily="34" charset="0"/>
                <a:cs typeface="Trebuchet MS" panose="020B0703020202090204" pitchFamily="34" charset="0"/>
              </a:rPr>
              <a:t>ist es, angehende Lehrkräfte zu einem reflektierten Umgang mit KI-basierten Werkzeugen im Unterricht zu befähigen, die sie hinsichtlich konkreter schulischer Herausforderungen in fachdidaktisch wohlmotivierter Weise unterstützen können. Dafür werden für Lehramtsstudiengänge der Sprachen und MINT-Fächer (Mathematik, Informatik, Naturwissenschaft und Technik) fachlich und didaktisch passgenaue Lehr-Lernformate für den reflektierten Einsatz von KI-Tools im </a:t>
            </a:r>
            <a:r>
              <a:rPr lang="de-DE" sz="1800" dirty="0" err="1">
                <a:effectLst/>
                <a:latin typeface="Trebuchet MS" panose="020B0703020202090204" pitchFamily="34" charset="0"/>
                <a:ea typeface="Trebuchet MS" panose="020B0703020202090204" pitchFamily="34" charset="0"/>
                <a:cs typeface="Trebuchet MS" panose="020B0703020202090204" pitchFamily="34" charset="0"/>
              </a:rPr>
              <a:t>Untterricht</a:t>
            </a:r>
            <a:r>
              <a:rPr lang="de-DE" sz="1800" dirty="0">
                <a:effectLst/>
                <a:latin typeface="Trebuchet MS" panose="020B0703020202090204" pitchFamily="34" charset="0"/>
                <a:ea typeface="Trebuchet MS" panose="020B0703020202090204" pitchFamily="34" charset="0"/>
                <a:cs typeface="Trebuchet MS" panose="020B0703020202090204" pitchFamily="34" charset="0"/>
              </a:rPr>
              <a:t> entwickelt und als neu konzipierte, in das Lehramtsstudium curricular verankerte Lehrveranstaltungen eingeführt. Mit den Lehrveranstaltungen sollen angehenden Lehrkräften systematisch die für einen didaktisch motivierten Einsatz von KI-Tools im Unterricht notwendigen Kenntnisse und Kompetenzen vermittelt werden. Dabei stehen der fachdidaktische Praxisbezug im Sprach- und MINT-Unterricht sowie ein methodisch und ethisch fundiertes Verständnis des Potenzials und der Grenzen der KI-Methoden im Mittelpunkt. </a:t>
            </a:r>
            <a:endParaRPr lang="en-DE" sz="1800" dirty="0">
              <a:effectLst/>
              <a:latin typeface="Times New Roman" panose="02020603050405020304" pitchFamily="18" charset="0"/>
              <a:ea typeface="Times New Roman" panose="02020603050405020304" pitchFamily="18" charset="0"/>
            </a:endParaRPr>
          </a:p>
          <a:p>
            <a:pPr algn="l"/>
            <a:r>
              <a:rPr lang="de-DE" sz="1800" dirty="0">
                <a:effectLst/>
                <a:latin typeface="Trebuchet MS" panose="020B0703020202090204" pitchFamily="34" charset="0"/>
                <a:ea typeface="Trebuchet MS" panose="020B0703020202090204" pitchFamily="34" charset="0"/>
                <a:cs typeface="Trebuchet MS" panose="020B0703020202090204" pitchFamily="34" charset="0"/>
              </a:rPr>
              <a:t> </a:t>
            </a:r>
          </a:p>
          <a:p>
            <a:pPr algn="l"/>
            <a:endParaRPr lang="de-DE" sz="1800" dirty="0">
              <a:effectLst/>
              <a:latin typeface="Trebuchet MS" panose="020B0703020202090204" pitchFamily="34" charset="0"/>
              <a:ea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800" dirty="0">
                <a:effectLst/>
                <a:latin typeface="Trebuchet MS" panose="020B0703020202090204" pitchFamily="34" charset="0"/>
                <a:ea typeface="Trebuchet MS" panose="020B0703020202090204" pitchFamily="34" charset="0"/>
                <a:cs typeface="Trebuchet MS" panose="020B0703020202090204" pitchFamily="34" charset="0"/>
              </a:rPr>
              <a:t>Um dies zu erreichen, werden die Lehrveranstaltungen </a:t>
            </a:r>
            <a:r>
              <a:rPr lang="de-DE" sz="1800" dirty="0" err="1">
                <a:effectLst/>
                <a:latin typeface="Trebuchet MS" panose="020B0703020202090204" pitchFamily="34" charset="0"/>
                <a:ea typeface="Trebuchet MS" panose="020B0703020202090204" pitchFamily="34" charset="0"/>
                <a:cs typeface="Trebuchet MS" panose="020B0703020202090204" pitchFamily="34" charset="0"/>
              </a:rPr>
              <a:t>co</a:t>
            </a:r>
            <a:r>
              <a:rPr lang="de-DE" sz="1800" dirty="0">
                <a:effectLst/>
                <a:latin typeface="Trebuchet MS" panose="020B0703020202090204" pitchFamily="34" charset="0"/>
                <a:ea typeface="Trebuchet MS" panose="020B0703020202090204" pitchFamily="34" charset="0"/>
                <a:cs typeface="Trebuchet MS" panose="020B0703020202090204" pitchFamily="34" charset="0"/>
              </a:rPr>
              <a:t>-konstruktiv in einem interdisziplinären Verbund aus Computerlinguistik, Informatik, Sprach- und MINT-Didaktik auf Grundlage des internationalen Forschungsstands entwickelt und mit qualitätssichernden Methoden der empirischen Bildungsforschung auf ihre Wirksamkeit überprüft. Zur Entwicklung der Lehrveranstaltungen werden etablierte und aktuelle, textgenerierende KI-Methoden hin-sichtlich Eignung, Reifegrad und Synergiepotenzial für den fachdidaktisch motivierten Einsatz analysiert und nutzbar gemacht.</a:t>
            </a:r>
            <a:endParaRPr lang="en-DE" sz="1800" dirty="0">
              <a:effectLst/>
              <a:latin typeface="Times New Roman" panose="02020603050405020304" pitchFamily="18" charset="0"/>
              <a:ea typeface="Times New Roman" panose="02020603050405020304" pitchFamily="18" charset="0"/>
            </a:endParaRPr>
          </a:p>
          <a:p>
            <a:pPr algn="l"/>
            <a:endParaRPr lang="en-DE"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5D969D77-5F3B-6A4B-FEC9-777DA342CC11}"/>
              </a:ext>
            </a:extLst>
          </p:cNvPr>
          <p:cNvSpPr>
            <a:spLocks noGrp="1"/>
          </p:cNvSpPr>
          <p:nvPr>
            <p:ph type="sldNum" sz="quarter" idx="5"/>
          </p:nvPr>
        </p:nvSpPr>
        <p:spPr/>
        <p:txBody>
          <a:bodyPr/>
          <a:lstStyle/>
          <a:p>
            <a:pPr>
              <a:defRPr/>
            </a:pPr>
            <a:fld id="{0A9140E2-867F-4126-A771-689B69200949}" type="slidenum">
              <a:rPr lang="de-DE" smtClean="0"/>
              <a:pPr>
                <a:defRPr/>
              </a:pPr>
              <a:t>32</a:t>
            </a:fld>
            <a:endParaRPr lang="de-DE"/>
          </a:p>
        </p:txBody>
      </p:sp>
    </p:spTree>
    <p:extLst>
      <p:ext uri="{BB962C8B-B14F-4D97-AF65-F5344CB8AC3E}">
        <p14:creationId xmlns:p14="http://schemas.microsoft.com/office/powerpoint/2010/main" val="2681645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800" dirty="0">
                <a:effectLst/>
                <a:latin typeface="Trebuchet MS" panose="020B0703020202090204" pitchFamily="34" charset="0"/>
                <a:ea typeface="Times New Roman" panose="02020603050405020304" pitchFamily="18" charset="0"/>
              </a:rPr>
              <a:t>Das Ministerium für Wissenschaft, Forschung und Kunst Baden-Württemberg fördert mit knapp 700.000€ ein gemeinsames Forschungsprojekt der Pädagogischen Hochschulen Ludwigsburg, Schwäbisch Gmünd und der Universität Tübingen zum Einsatz von Künstlicher Intelligenz (KI) im Unterricht.</a:t>
            </a:r>
            <a:endParaRPr lang="aa-ET" sz="1800" dirty="0">
              <a:effectLst/>
              <a:latin typeface="Times New Roman" panose="02020603050405020304" pitchFamily="18" charset="0"/>
              <a:ea typeface="Times New Roman" panose="02020603050405020304" pitchFamily="18" charset="0"/>
            </a:endParaRPr>
          </a:p>
          <a:p>
            <a:r>
              <a:rPr lang="de-DE" sz="1800" dirty="0">
                <a:effectLst/>
                <a:latin typeface="Trebuchet MS" panose="020B0703020202090204" pitchFamily="34" charset="0"/>
                <a:ea typeface="Times New Roman" panose="02020603050405020304" pitchFamily="18" charset="0"/>
              </a:rPr>
              <a:t> </a:t>
            </a:r>
            <a:endParaRPr lang="aa-ET" sz="1800" dirty="0">
              <a:effectLst/>
              <a:latin typeface="Times New Roman" panose="02020603050405020304" pitchFamily="18" charset="0"/>
              <a:ea typeface="Times New Roman" panose="02020603050405020304" pitchFamily="18" charset="0"/>
            </a:endParaRPr>
          </a:p>
          <a:p>
            <a:r>
              <a:rPr lang="de-DE" sz="1800" dirty="0">
                <a:effectLst/>
                <a:latin typeface="Trebuchet MS" panose="020B0703020202090204" pitchFamily="34" charset="0"/>
                <a:ea typeface="Times New Roman" panose="02020603050405020304" pitchFamily="18" charset="0"/>
              </a:rPr>
              <a:t>Im sogenannten „</a:t>
            </a:r>
            <a:r>
              <a:rPr lang="de-DE" sz="1800" dirty="0" err="1">
                <a:effectLst/>
                <a:latin typeface="Trebuchet MS" panose="020B0703020202090204" pitchFamily="34" charset="0"/>
                <a:ea typeface="Times New Roman" panose="02020603050405020304" pitchFamily="18" charset="0"/>
              </a:rPr>
              <a:t>WoLKE</a:t>
            </a:r>
            <a:r>
              <a:rPr lang="de-DE" sz="1800" dirty="0">
                <a:effectLst/>
                <a:latin typeface="Trebuchet MS" panose="020B0703020202090204" pitchFamily="34" charset="0"/>
                <a:ea typeface="Times New Roman" panose="02020603050405020304" pitchFamily="18" charset="0"/>
              </a:rPr>
              <a:t>“-Projekt werden Lehrveranstaltungen für angehende Lehrkräfte für den didaktisch sinnvollen Einsatz von KI-Methoden und -Werkzeugen im Unterricht entwickelt. In den Lehrveranstaltungen werden angehenden Lehrkräften methodische Kompetenzen vermittelt, wie KI-basierte Werkzeuge unterstützend im Unterricht eingesetzt werden können, um konkreten schulischen Herausforderungen zu begegnen, insbesondere in den Sprachen und MINT-Fächern (Mathematik, Informatik, Naturwissenschaften und Technik). Die angehenden Lehrkräfte sollen dadurch zu einem reflektierten Umgang mit KI-basierten Werkzeugen im Unterricht befähigt werden.</a:t>
            </a:r>
            <a:endParaRPr lang="aa-ET" sz="1800" dirty="0">
              <a:effectLst/>
              <a:latin typeface="Times New Roman" panose="02020603050405020304" pitchFamily="18" charset="0"/>
              <a:ea typeface="Times New Roman" panose="02020603050405020304" pitchFamily="18" charset="0"/>
            </a:endParaRPr>
          </a:p>
          <a:p>
            <a:endParaRPr lang="de-DE" dirty="0"/>
          </a:p>
          <a:p>
            <a:r>
              <a:rPr lang="de-DE" dirty="0"/>
              <a:t>STEM = Science, Technology, Engineering, </a:t>
            </a:r>
            <a:r>
              <a:rPr lang="de-DE" dirty="0" err="1"/>
              <a:t>Mathematics</a:t>
            </a:r>
            <a:endParaRPr lang="aa-ET" dirty="0"/>
          </a:p>
        </p:txBody>
      </p:sp>
      <p:sp>
        <p:nvSpPr>
          <p:cNvPr id="4" name="Slide Number Placeholder 3"/>
          <p:cNvSpPr>
            <a:spLocks noGrp="1"/>
          </p:cNvSpPr>
          <p:nvPr>
            <p:ph type="sldNum" sz="quarter" idx="5"/>
          </p:nvPr>
        </p:nvSpPr>
        <p:spPr/>
        <p:txBody>
          <a:bodyPr/>
          <a:lstStyle/>
          <a:p>
            <a:pPr>
              <a:defRPr/>
            </a:pPr>
            <a:fld id="{F5086B9C-A5D1-40CA-93E3-574C7559F93D}" type="slidenum">
              <a:rPr lang="de-DE" smtClean="0"/>
              <a:pPr>
                <a:defRPr/>
              </a:pPr>
              <a:t>33</a:t>
            </a:fld>
            <a:endParaRPr lang="de-DE"/>
          </a:p>
        </p:txBody>
      </p:sp>
    </p:spTree>
    <p:extLst>
      <p:ext uri="{BB962C8B-B14F-4D97-AF65-F5344CB8AC3E}">
        <p14:creationId xmlns:p14="http://schemas.microsoft.com/office/powerpoint/2010/main" val="8500841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STEM = Science, Technology, Engineering, </a:t>
            </a:r>
            <a:r>
              <a:rPr lang="de-DE" dirty="0" err="1"/>
              <a:t>Mathematics</a:t>
            </a:r>
            <a:endParaRPr lang="aa-ET" dirty="0"/>
          </a:p>
          <a:p>
            <a:endParaRPr lang="de-DE" dirty="0"/>
          </a:p>
        </p:txBody>
      </p:sp>
      <p:sp>
        <p:nvSpPr>
          <p:cNvPr id="4" name="Foliennummernplatzhalter 3"/>
          <p:cNvSpPr>
            <a:spLocks noGrp="1"/>
          </p:cNvSpPr>
          <p:nvPr>
            <p:ph type="sldNum" sz="quarter" idx="5"/>
          </p:nvPr>
        </p:nvSpPr>
        <p:spPr/>
        <p:txBody>
          <a:bodyPr/>
          <a:lstStyle/>
          <a:p>
            <a:pPr>
              <a:defRPr/>
            </a:pPr>
            <a:fld id="{F5086B9C-A5D1-40CA-93E3-574C7559F93D}" type="slidenum">
              <a:rPr lang="de-DE" smtClean="0"/>
              <a:pPr>
                <a:defRPr/>
              </a:pPr>
              <a:t>34</a:t>
            </a:fld>
            <a:endParaRPr lang="de-DE"/>
          </a:p>
        </p:txBody>
      </p:sp>
    </p:spTree>
    <p:extLst>
      <p:ext uri="{BB962C8B-B14F-4D97-AF65-F5344CB8AC3E}">
        <p14:creationId xmlns:p14="http://schemas.microsoft.com/office/powerpoint/2010/main" val="38898664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a:defRPr/>
            </a:pPr>
            <a:fld id="{F5086B9C-A5D1-40CA-93E3-574C7559F93D}" type="slidenum">
              <a:rPr lang="de-DE" smtClean="0"/>
              <a:pPr>
                <a:defRPr/>
              </a:pPr>
              <a:t>36</a:t>
            </a:fld>
            <a:endParaRPr lang="de-DE"/>
          </a:p>
        </p:txBody>
      </p:sp>
    </p:spTree>
    <p:extLst>
      <p:ext uri="{BB962C8B-B14F-4D97-AF65-F5344CB8AC3E}">
        <p14:creationId xmlns:p14="http://schemas.microsoft.com/office/powerpoint/2010/main" val="2521835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t>4 Minuten</a:t>
            </a:r>
          </a:p>
        </p:txBody>
      </p:sp>
      <p:sp>
        <p:nvSpPr>
          <p:cNvPr id="4" name="Slide Number Placeholder 3"/>
          <p:cNvSpPr>
            <a:spLocks noGrp="1"/>
          </p:cNvSpPr>
          <p:nvPr>
            <p:ph type="sldNum" sz="quarter" idx="5"/>
          </p:nvPr>
        </p:nvSpPr>
        <p:spPr/>
        <p:txBody>
          <a:bodyPr/>
          <a:lstStyle/>
          <a:p>
            <a:pPr>
              <a:defRPr/>
            </a:pPr>
            <a:fld id="{0A9140E2-867F-4126-A771-689B69200949}" type="slidenum">
              <a:rPr lang="de-DE" smtClean="0"/>
              <a:pPr>
                <a:defRPr/>
              </a:pPr>
              <a:t>3</a:t>
            </a:fld>
            <a:endParaRPr lang="de-DE"/>
          </a:p>
        </p:txBody>
      </p:sp>
    </p:spTree>
    <p:extLst>
      <p:ext uri="{BB962C8B-B14F-4D97-AF65-F5344CB8AC3E}">
        <p14:creationId xmlns:p14="http://schemas.microsoft.com/office/powerpoint/2010/main" val="15906638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www.ph-ludwigsburg.de</a:t>
            </a:r>
            <a:r>
              <a:rPr lang="en-GB" dirty="0"/>
              <a:t>/fakultaet-2/</a:t>
            </a:r>
            <a:r>
              <a:rPr lang="en-GB" dirty="0" err="1"/>
              <a:t>institut-fuer-informatik</a:t>
            </a:r>
            <a:r>
              <a:rPr lang="en-GB" dirty="0"/>
              <a:t>/</a:t>
            </a:r>
            <a:r>
              <a:rPr lang="en-GB" dirty="0" err="1"/>
              <a:t>personen</a:t>
            </a:r>
            <a:r>
              <a:rPr lang="en-GB" dirty="0"/>
              <a:t>/</a:t>
            </a:r>
            <a:r>
              <a:rPr lang="en-GB" dirty="0" err="1"/>
              <a:t>heiko-holz</a:t>
            </a:r>
            <a:endParaRPr lang="en-DE" dirty="0"/>
          </a:p>
        </p:txBody>
      </p:sp>
      <p:sp>
        <p:nvSpPr>
          <p:cNvPr id="4" name="Slide Number Placeholder 3"/>
          <p:cNvSpPr>
            <a:spLocks noGrp="1"/>
          </p:cNvSpPr>
          <p:nvPr>
            <p:ph type="sldNum" sz="quarter" idx="5"/>
          </p:nvPr>
        </p:nvSpPr>
        <p:spPr/>
        <p:txBody>
          <a:bodyPr/>
          <a:lstStyle/>
          <a:p>
            <a:pPr>
              <a:defRPr/>
            </a:pPr>
            <a:fld id="{F5086B9C-A5D1-40CA-93E3-574C7559F93D}" type="slidenum">
              <a:rPr lang="de-DE" smtClean="0"/>
              <a:pPr>
                <a:defRPr/>
              </a:pPr>
              <a:t>38</a:t>
            </a:fld>
            <a:endParaRPr lang="de-DE"/>
          </a:p>
        </p:txBody>
      </p:sp>
    </p:spTree>
    <p:extLst>
      <p:ext uri="{BB962C8B-B14F-4D97-AF65-F5344CB8AC3E}">
        <p14:creationId xmlns:p14="http://schemas.microsoft.com/office/powerpoint/2010/main" val="1778180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ts val="1600"/>
              </a:lnSpc>
              <a:spcBef>
                <a:spcPts val="800"/>
              </a:spcBef>
              <a:spcAft>
                <a:spcPct val="0"/>
              </a:spcAft>
              <a:buClrTx/>
              <a:buSzTx/>
              <a:buFontTx/>
              <a:buNone/>
              <a:tabLst/>
              <a:defRPr/>
            </a:pPr>
            <a:r>
              <a:rPr lang="de-DE" b="1"/>
              <a:t>6 Minuten</a:t>
            </a:r>
          </a:p>
          <a:p>
            <a:endParaRPr lang="de-DE"/>
          </a:p>
          <a:p>
            <a:r>
              <a:rPr lang="de-DE"/>
              <a:t>Die Vokallängenmarkierung ist eine besondere Schwierigkeit für Kinder mit LRS.</a:t>
            </a:r>
          </a:p>
          <a:p>
            <a:endParaRPr lang="de-DE"/>
          </a:p>
          <a:p>
            <a:r>
              <a:rPr lang="de-DE"/>
              <a:t>Eine Erklärung hierfür ist ….</a:t>
            </a:r>
          </a:p>
        </p:txBody>
      </p:sp>
      <p:sp>
        <p:nvSpPr>
          <p:cNvPr id="4" name="Slide Number Placeholder 3"/>
          <p:cNvSpPr>
            <a:spLocks noGrp="1"/>
          </p:cNvSpPr>
          <p:nvPr>
            <p:ph type="sldNum" sz="quarter" idx="5"/>
          </p:nvPr>
        </p:nvSpPr>
        <p:spPr/>
        <p:txBody>
          <a:bodyPr/>
          <a:lstStyle/>
          <a:p>
            <a:pPr>
              <a:defRPr/>
            </a:pPr>
            <a:fld id="{0A9140E2-867F-4126-A771-689B69200949}" type="slidenum">
              <a:rPr lang="de-DE" smtClean="0"/>
              <a:pPr>
                <a:defRPr/>
              </a:pPr>
              <a:t>4</a:t>
            </a:fld>
            <a:endParaRPr lang="de-DE"/>
          </a:p>
        </p:txBody>
      </p:sp>
    </p:spTree>
    <p:extLst>
      <p:ext uri="{BB962C8B-B14F-4D97-AF65-F5344CB8AC3E}">
        <p14:creationId xmlns:p14="http://schemas.microsoft.com/office/powerpoint/2010/main" val="988796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pPr>
              <a:defRPr/>
            </a:pPr>
            <a:fld id="{0A9140E2-867F-4126-A771-689B69200949}" type="slidenum">
              <a:rPr lang="de-DE" smtClean="0"/>
              <a:pPr>
                <a:defRPr/>
              </a:pPr>
              <a:t>5</a:t>
            </a:fld>
            <a:endParaRPr lang="de-DE"/>
          </a:p>
        </p:txBody>
      </p:sp>
    </p:spTree>
    <p:extLst>
      <p:ext uri="{BB962C8B-B14F-4D97-AF65-F5344CB8AC3E}">
        <p14:creationId xmlns:p14="http://schemas.microsoft.com/office/powerpoint/2010/main" val="935267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Hinweis: Minimalpaare über KI (Sprachsynthese) erzeugbar!</a:t>
            </a:r>
          </a:p>
        </p:txBody>
      </p:sp>
      <p:sp>
        <p:nvSpPr>
          <p:cNvPr id="4" name="Slide Number Placeholder 3"/>
          <p:cNvSpPr>
            <a:spLocks noGrp="1"/>
          </p:cNvSpPr>
          <p:nvPr>
            <p:ph type="sldNum" sz="quarter" idx="5"/>
          </p:nvPr>
        </p:nvSpPr>
        <p:spPr/>
        <p:txBody>
          <a:bodyPr/>
          <a:lstStyle/>
          <a:p>
            <a:pPr>
              <a:defRPr/>
            </a:pPr>
            <a:fld id="{F5086B9C-A5D1-40CA-93E3-574C7559F93D}" type="slidenum">
              <a:rPr lang="de-DE" smtClean="0"/>
              <a:pPr>
                <a:defRPr/>
              </a:pPr>
              <a:t>7</a:t>
            </a:fld>
            <a:endParaRPr lang="de-DE"/>
          </a:p>
        </p:txBody>
      </p:sp>
    </p:spTree>
    <p:extLst>
      <p:ext uri="{BB962C8B-B14F-4D97-AF65-F5344CB8AC3E}">
        <p14:creationId xmlns:p14="http://schemas.microsoft.com/office/powerpoint/2010/main" val="1805688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t>Ende: 10-11 Minuten</a:t>
            </a:r>
          </a:p>
        </p:txBody>
      </p:sp>
      <p:sp>
        <p:nvSpPr>
          <p:cNvPr id="4" name="Slide Number Placeholder 3"/>
          <p:cNvSpPr>
            <a:spLocks noGrp="1"/>
          </p:cNvSpPr>
          <p:nvPr>
            <p:ph type="sldNum" sz="quarter" idx="5"/>
          </p:nvPr>
        </p:nvSpPr>
        <p:spPr/>
        <p:txBody>
          <a:bodyPr/>
          <a:lstStyle/>
          <a:p>
            <a:pPr>
              <a:defRPr/>
            </a:pPr>
            <a:fld id="{0A9140E2-867F-4126-A771-689B69200949}" type="slidenum">
              <a:rPr lang="de-DE" smtClean="0"/>
              <a:pPr>
                <a:defRPr/>
              </a:pPr>
              <a:t>8</a:t>
            </a:fld>
            <a:endParaRPr lang="de-DE"/>
          </a:p>
        </p:txBody>
      </p:sp>
    </p:spTree>
    <p:extLst>
      <p:ext uri="{BB962C8B-B14F-4D97-AF65-F5344CB8AC3E}">
        <p14:creationId xmlns:p14="http://schemas.microsoft.com/office/powerpoint/2010/main" val="643464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t>10-11 Minuten</a:t>
            </a:r>
          </a:p>
        </p:txBody>
      </p:sp>
      <p:sp>
        <p:nvSpPr>
          <p:cNvPr id="4" name="Slide Number Placeholder 3"/>
          <p:cNvSpPr>
            <a:spLocks noGrp="1"/>
          </p:cNvSpPr>
          <p:nvPr>
            <p:ph type="sldNum" sz="quarter" idx="5"/>
          </p:nvPr>
        </p:nvSpPr>
        <p:spPr/>
        <p:txBody>
          <a:bodyPr/>
          <a:lstStyle/>
          <a:p>
            <a:pPr>
              <a:defRPr/>
            </a:pPr>
            <a:fld id="{0A9140E2-867F-4126-A771-689B69200949}" type="slidenum">
              <a:rPr lang="de-DE" smtClean="0"/>
              <a:pPr>
                <a:defRPr/>
              </a:pPr>
              <a:t>9</a:t>
            </a:fld>
            <a:endParaRPr lang="de-DE"/>
          </a:p>
        </p:txBody>
      </p:sp>
    </p:spTree>
    <p:extLst>
      <p:ext uri="{BB962C8B-B14F-4D97-AF65-F5344CB8AC3E}">
        <p14:creationId xmlns:p14="http://schemas.microsoft.com/office/powerpoint/2010/main" val="449318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t>Ende: 16 Minuten</a:t>
            </a:r>
          </a:p>
        </p:txBody>
      </p:sp>
      <p:sp>
        <p:nvSpPr>
          <p:cNvPr id="4" name="Slide Number Placeholder 3"/>
          <p:cNvSpPr>
            <a:spLocks noGrp="1"/>
          </p:cNvSpPr>
          <p:nvPr>
            <p:ph type="sldNum" sz="quarter" idx="5"/>
          </p:nvPr>
        </p:nvSpPr>
        <p:spPr/>
        <p:txBody>
          <a:bodyPr/>
          <a:lstStyle/>
          <a:p>
            <a:pPr>
              <a:defRPr/>
            </a:pPr>
            <a:fld id="{0A9140E2-867F-4126-A771-689B69200949}" type="slidenum">
              <a:rPr lang="de-DE" smtClean="0"/>
              <a:pPr>
                <a:defRPr/>
              </a:pPr>
              <a:t>10</a:t>
            </a:fld>
            <a:endParaRPr lang="de-DE"/>
          </a:p>
        </p:txBody>
      </p:sp>
    </p:spTree>
    <p:extLst>
      <p:ext uri="{BB962C8B-B14F-4D97-AF65-F5344CB8AC3E}">
        <p14:creationId xmlns:p14="http://schemas.microsoft.com/office/powerpoint/2010/main" val="28689160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5"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11703"/>
            <a:ext cx="2160000"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eck 5"/>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7" name="Textfeld 6"/>
          <p:cNvSpPr txBox="1"/>
          <p:nvPr/>
        </p:nvSpPr>
        <p:spPr>
          <a:xfrm>
            <a:off x="8202086" y="6400802"/>
            <a:ext cx="3989916" cy="213585"/>
          </a:xfrm>
          <a:prstGeom prst="rect">
            <a:avLst/>
          </a:prstGeom>
          <a:noFill/>
        </p:spPr>
        <p:txBody>
          <a:bodyPr rIns="270000">
            <a:spAutoFit/>
          </a:bodyPr>
          <a:lstStyle/>
          <a:p>
            <a:pPr algn="r" fontAlgn="auto">
              <a:spcBef>
                <a:spcPts val="0"/>
              </a:spcBef>
              <a:spcAft>
                <a:spcPts val="0"/>
              </a:spcAft>
              <a:defRPr/>
            </a:pPr>
            <a:r>
              <a:rPr lang="de-DE" sz="788" dirty="0">
                <a:latin typeface="Trebuchet MS" panose="020B0603020202020204" pitchFamily="34" charset="0"/>
                <a:cs typeface="+mn-cs"/>
              </a:rPr>
              <a:t>www.ph-ludwigsburg.de</a:t>
            </a:r>
          </a:p>
        </p:txBody>
      </p:sp>
      <p:sp>
        <p:nvSpPr>
          <p:cNvPr id="2" name="Titel 1"/>
          <p:cNvSpPr>
            <a:spLocks noGrp="1"/>
          </p:cNvSpPr>
          <p:nvPr>
            <p:ph type="ctrTitle"/>
          </p:nvPr>
        </p:nvSpPr>
        <p:spPr>
          <a:xfrm>
            <a:off x="4692772" y="4711974"/>
            <a:ext cx="7499229" cy="1259260"/>
          </a:xfrm>
        </p:spPr>
        <p:txBody>
          <a:bodyPr rIns="360000"/>
          <a:lstStyle>
            <a:lvl1pPr algn="r">
              <a:defRPr>
                <a:solidFill>
                  <a:srgbClr val="006633"/>
                </a:solidFill>
              </a:defRPr>
            </a:lvl1pPr>
          </a:lstStyle>
          <a:p>
            <a:r>
              <a:rPr lang="en-GB"/>
              <a:t>Click to edit Master title style</a:t>
            </a:r>
            <a:endParaRPr lang="de-DE" dirty="0"/>
          </a:p>
        </p:txBody>
      </p:sp>
      <p:sp>
        <p:nvSpPr>
          <p:cNvPr id="3" name="Untertitel 2"/>
          <p:cNvSpPr>
            <a:spLocks noGrp="1"/>
          </p:cNvSpPr>
          <p:nvPr>
            <p:ph type="subTitle" idx="1"/>
          </p:nvPr>
        </p:nvSpPr>
        <p:spPr>
          <a:xfrm>
            <a:off x="2" y="4064968"/>
            <a:ext cx="12192001" cy="647006"/>
          </a:xfrm>
          <a:solidFill>
            <a:srgbClr val="006633"/>
          </a:solidFill>
        </p:spPr>
        <p:txBody>
          <a:bodyPr anchor="ctr">
            <a:normAutofit/>
          </a:bodyPr>
          <a:lstStyle>
            <a:lvl1pPr marL="0" indent="0" algn="ctr">
              <a:buNone/>
              <a:defRPr sz="13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de-DE" dirty="0"/>
          </a:p>
        </p:txBody>
      </p:sp>
      <p:sp>
        <p:nvSpPr>
          <p:cNvPr id="11" name="Bildplatzhalter 10"/>
          <p:cNvSpPr>
            <a:spLocks noGrp="1"/>
          </p:cNvSpPr>
          <p:nvPr>
            <p:ph type="pic" sz="quarter" idx="12"/>
          </p:nvPr>
        </p:nvSpPr>
        <p:spPr>
          <a:xfrm>
            <a:off x="1" y="0"/>
            <a:ext cx="9936427" cy="4077072"/>
          </a:xfrm>
        </p:spPr>
        <p:txBody>
          <a:bodyPr rtlCol="0" anchor="ctr">
            <a:normAutofit/>
          </a:bodyPr>
          <a:lstStyle>
            <a:lvl1pPr algn="ctr">
              <a:defRPr/>
            </a:lvl1pPr>
          </a:lstStyle>
          <a:p>
            <a:pPr lvl="0"/>
            <a:r>
              <a:rPr lang="en-GB" noProof="0"/>
              <a:t>Click icon to add picture</a:t>
            </a:r>
            <a:endParaRPr lang="de-DE" noProof="0" dirty="0"/>
          </a:p>
        </p:txBody>
      </p:sp>
    </p:spTree>
    <p:extLst>
      <p:ext uri="{BB962C8B-B14F-4D97-AF65-F5344CB8AC3E}">
        <p14:creationId xmlns:p14="http://schemas.microsoft.com/office/powerpoint/2010/main" val="313334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7" name="Rechteck 6"/>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2" name="Titel 1"/>
          <p:cNvSpPr>
            <a:spLocks noGrp="1"/>
          </p:cNvSpPr>
          <p:nvPr>
            <p:ph type="title"/>
          </p:nvPr>
        </p:nvSpPr>
        <p:spPr>
          <a:xfrm>
            <a:off x="609600" y="114424"/>
            <a:ext cx="8880000" cy="1143000"/>
          </a:xfrm>
        </p:spPr>
        <p:txBody>
          <a:bodyPr tIns="0" anchor="t"/>
          <a:lstStyle>
            <a:lvl1pPr>
              <a:defRPr/>
            </a:lvl1pPr>
          </a:lstStyle>
          <a:p>
            <a:r>
              <a:rPr lang="en-GB"/>
              <a:t>Click to edit Master title style</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Inhaltsplatzhalt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5" name="Textplatzhalt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Inhaltsplatzhalt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9" name="Datumsplatzhalter 11"/>
          <p:cNvSpPr>
            <a:spLocks noGrp="1"/>
          </p:cNvSpPr>
          <p:nvPr>
            <p:ph type="dt" sz="half" idx="10"/>
          </p:nvPr>
        </p:nvSpPr>
        <p:spPr/>
        <p:txBody>
          <a:bodyPr/>
          <a:lstStyle>
            <a:lvl1pPr>
              <a:defRPr/>
            </a:lvl1pPr>
          </a:lstStyle>
          <a:p>
            <a:pPr>
              <a:defRPr/>
            </a:pPr>
            <a:r>
              <a:rPr lang="de-DE"/>
              <a:t>13.01.2025 | Bridging Horizons: UCI-Tübingen Global Research Initiative</a:t>
            </a:r>
            <a:endParaRPr/>
          </a:p>
        </p:txBody>
      </p:sp>
      <p:sp>
        <p:nvSpPr>
          <p:cNvPr id="11" name="Foliennummernplatzhalter 13"/>
          <p:cNvSpPr>
            <a:spLocks noGrp="1"/>
          </p:cNvSpPr>
          <p:nvPr>
            <p:ph type="sldNum" sz="quarter" idx="12"/>
          </p:nvPr>
        </p:nvSpPr>
        <p:spPr/>
        <p:txBody>
          <a:bodyPr/>
          <a:lstStyle>
            <a:lvl1pPr>
              <a:defRPr/>
            </a:lvl1pPr>
          </a:lstStyle>
          <a:p>
            <a:pPr>
              <a:defRPr/>
            </a:pPr>
            <a:fld id="{E5A68979-B5A5-473A-8F45-A7D01DD59003}" type="slidenum">
              <a:rPr lang="de-DE"/>
              <a:pPr>
                <a:defRPr/>
              </a:pPr>
              <a:t>‹#›</a:t>
            </a:fld>
            <a:endParaRPr lang="de-DE"/>
          </a:p>
        </p:txBody>
      </p:sp>
      <p:pic>
        <p:nvPicPr>
          <p:cNvPr id="8" name="Picture 7" descr="A logo with green text&#10;&#10;Description automatically generated">
            <a:extLst>
              <a:ext uri="{FF2B5EF4-FFF2-40B4-BE49-F238E27FC236}">
                <a16:creationId xmlns:a16="http://schemas.microsoft.com/office/drawing/2014/main" id="{14E66ABB-3C25-279C-A42A-56E5A557D4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1920" y="117184"/>
            <a:ext cx="2160000" cy="974118"/>
          </a:xfrm>
          <a:prstGeom prst="rect">
            <a:avLst/>
          </a:prstGeom>
        </p:spPr>
      </p:pic>
    </p:spTree>
    <p:extLst>
      <p:ext uri="{BB962C8B-B14F-4D97-AF65-F5344CB8AC3E}">
        <p14:creationId xmlns:p14="http://schemas.microsoft.com/office/powerpoint/2010/main" val="261020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hteck 1"/>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4" name="Datumsplatzhalter 6"/>
          <p:cNvSpPr>
            <a:spLocks noGrp="1"/>
          </p:cNvSpPr>
          <p:nvPr>
            <p:ph type="dt" sz="half" idx="10"/>
          </p:nvPr>
        </p:nvSpPr>
        <p:spPr/>
        <p:txBody>
          <a:bodyPr/>
          <a:lstStyle>
            <a:lvl1pPr>
              <a:defRPr/>
            </a:lvl1pPr>
          </a:lstStyle>
          <a:p>
            <a:pPr>
              <a:defRPr/>
            </a:pPr>
            <a:r>
              <a:rPr lang="de-DE"/>
              <a:t>13.01.2025 | Bridging Horizons: UCI-Tübingen Global Research Initiative</a:t>
            </a:r>
            <a:endParaRPr/>
          </a:p>
        </p:txBody>
      </p:sp>
      <p:sp>
        <p:nvSpPr>
          <p:cNvPr id="6" name="Foliennummernplatzhalter 8"/>
          <p:cNvSpPr>
            <a:spLocks noGrp="1"/>
          </p:cNvSpPr>
          <p:nvPr>
            <p:ph type="sldNum" sz="quarter" idx="12"/>
          </p:nvPr>
        </p:nvSpPr>
        <p:spPr/>
        <p:txBody>
          <a:bodyPr/>
          <a:lstStyle>
            <a:lvl1pPr>
              <a:defRPr/>
            </a:lvl1pPr>
          </a:lstStyle>
          <a:p>
            <a:pPr>
              <a:defRPr/>
            </a:pPr>
            <a:fld id="{DD7F52B7-A86F-4F71-A431-0CB54C60B002}" type="slidenum">
              <a:rPr lang="de-DE"/>
              <a:pPr>
                <a:defRPr/>
              </a:pPr>
              <a:t>‹#›</a:t>
            </a:fld>
            <a:endParaRPr lang="de-DE"/>
          </a:p>
        </p:txBody>
      </p:sp>
      <p:pic>
        <p:nvPicPr>
          <p:cNvPr id="3" name="Picture 2" descr="A logo with green text&#10;&#10;Description automatically generated">
            <a:extLst>
              <a:ext uri="{FF2B5EF4-FFF2-40B4-BE49-F238E27FC236}">
                <a16:creationId xmlns:a16="http://schemas.microsoft.com/office/drawing/2014/main" id="{77F3D546-2752-40FE-1E54-9A9601CC25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1920" y="117184"/>
            <a:ext cx="2160000" cy="974118"/>
          </a:xfrm>
          <a:prstGeom prst="rect">
            <a:avLst/>
          </a:prstGeom>
        </p:spPr>
      </p:pic>
    </p:spTree>
    <p:extLst>
      <p:ext uri="{BB962C8B-B14F-4D97-AF65-F5344CB8AC3E}">
        <p14:creationId xmlns:p14="http://schemas.microsoft.com/office/powerpoint/2010/main" val="1820897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nenseite mit Fußzeile LEAD mit DM">
    <p:spTree>
      <p:nvGrpSpPr>
        <p:cNvPr id="1" name=""/>
        <p:cNvGrpSpPr/>
        <p:nvPr/>
      </p:nvGrpSpPr>
      <p:grpSpPr>
        <a:xfrm>
          <a:off x="0" y="0"/>
          <a:ext cx="0" cy="0"/>
          <a:chOff x="0" y="0"/>
          <a:chExt cx="0" cy="0"/>
        </a:xfrm>
      </p:grpSpPr>
      <p:sp>
        <p:nvSpPr>
          <p:cNvPr id="5" name="Inhaltsplatzhalter 4"/>
          <p:cNvSpPr>
            <a:spLocks noGrp="1"/>
          </p:cNvSpPr>
          <p:nvPr userDrawn="1">
            <p:ph sz="quarter" idx="10" hasCustomPrompt="1"/>
          </p:nvPr>
        </p:nvSpPr>
        <p:spPr>
          <a:xfrm>
            <a:off x="1680000" y="409159"/>
            <a:ext cx="10128000" cy="849600"/>
          </a:xfrm>
          <a:prstGeom prst="rect">
            <a:avLst/>
          </a:prstGeom>
        </p:spPr>
        <p:txBody>
          <a:bodyPr lIns="0" tIns="0" rIns="0" bIns="0" anchor="b" anchorCtr="0"/>
          <a:lstStyle>
            <a:lvl1pPr marL="0" indent="0">
              <a:lnSpc>
                <a:spcPct val="105000"/>
              </a:lnSpc>
              <a:buNone/>
              <a:defRPr sz="2667" b="1">
                <a:latin typeface="+mn-lt"/>
              </a:defRPr>
            </a:lvl1pPr>
          </a:lstStyle>
          <a:p>
            <a:pPr lvl="0"/>
            <a:r>
              <a:rPr lang="de-DE"/>
              <a:t>Headline durch Klicken hinzufügen</a:t>
            </a:r>
          </a:p>
        </p:txBody>
      </p:sp>
      <p:sp>
        <p:nvSpPr>
          <p:cNvPr id="9" name="Textplatzhalter 8"/>
          <p:cNvSpPr>
            <a:spLocks noGrp="1"/>
          </p:cNvSpPr>
          <p:nvPr userDrawn="1">
            <p:ph type="body" sz="quarter" idx="11" hasCustomPrompt="1"/>
          </p:nvPr>
        </p:nvSpPr>
        <p:spPr>
          <a:xfrm>
            <a:off x="1680000" y="1484357"/>
            <a:ext cx="10128000" cy="4484643"/>
          </a:xfrm>
          <a:prstGeom prst="rect">
            <a:avLst/>
          </a:prstGeom>
        </p:spPr>
        <p:txBody>
          <a:bodyPr lIns="0" tIns="0" rIns="0" bIns="0"/>
          <a:lstStyle>
            <a:lvl1pPr marL="0" indent="0">
              <a:lnSpc>
                <a:spcPct val="105000"/>
              </a:lnSpc>
              <a:buNone/>
              <a:defRPr sz="2400" baseline="0">
                <a:latin typeface="+mn-lt"/>
              </a:defRPr>
            </a:lvl1pPr>
          </a:lstStyle>
          <a:p>
            <a:pPr lvl="0"/>
            <a:r>
              <a:rPr lang="de-DE"/>
              <a:t>Text durch Klicken hinzufügen</a:t>
            </a:r>
          </a:p>
        </p:txBody>
      </p:sp>
      <p:sp>
        <p:nvSpPr>
          <p:cNvPr id="10" name="TextBox 9">
            <a:extLst>
              <a:ext uri="{FF2B5EF4-FFF2-40B4-BE49-F238E27FC236}">
                <a16:creationId xmlns:a16="http://schemas.microsoft.com/office/drawing/2014/main" id="{4C6F7A21-53ED-4BA1-A6AA-B493E74142A8}"/>
              </a:ext>
            </a:extLst>
          </p:cNvPr>
          <p:cNvSpPr txBox="1"/>
          <p:nvPr userDrawn="1"/>
        </p:nvSpPr>
        <p:spPr>
          <a:xfrm>
            <a:off x="1680000" y="6447216"/>
            <a:ext cx="1821845" cy="338554"/>
          </a:xfrm>
          <a:prstGeom prst="rect">
            <a:avLst/>
          </a:prstGeom>
          <a:noFill/>
        </p:spPr>
        <p:txBody>
          <a:bodyPr wrap="none" lIns="0" rtlCol="0">
            <a:spAutoFit/>
          </a:bodyPr>
          <a:lstStyle/>
          <a:p>
            <a:pPr algn="l"/>
            <a:fld id="{A1CAFACF-3782-48C5-881D-93898DAF6584}" type="slidenum">
              <a:rPr lang="de-DE" sz="1600" smtClean="0">
                <a:solidFill>
                  <a:schemeClr val="tx1">
                    <a:lumMod val="85000"/>
                    <a:lumOff val="15000"/>
                  </a:schemeClr>
                </a:solidFill>
                <a:latin typeface="+mn-lt"/>
                <a:cs typeface="Calibri" panose="020F0502020204030204" pitchFamily="34" charset="0"/>
              </a:rPr>
              <a:pPr algn="l"/>
              <a:t>‹#›</a:t>
            </a:fld>
            <a:r>
              <a:rPr lang="de-DE" sz="1600" dirty="0">
                <a:solidFill>
                  <a:schemeClr val="tx1">
                    <a:lumMod val="85000"/>
                    <a:lumOff val="15000"/>
                  </a:schemeClr>
                </a:solidFill>
                <a:latin typeface="+mn-lt"/>
                <a:cs typeface="Calibri" panose="020F0502020204030204" pitchFamily="34" charset="0"/>
              </a:rPr>
              <a:t> | Dr. Heiko Holz</a:t>
            </a:r>
            <a:endParaRPr lang="en-US" sz="1600" dirty="0">
              <a:solidFill>
                <a:schemeClr val="tx1">
                  <a:lumMod val="85000"/>
                  <a:lumOff val="15000"/>
                </a:schemeClr>
              </a:solidFill>
              <a:latin typeface="+mn-lt"/>
              <a:cs typeface="Calibri" panose="020F0502020204030204" pitchFamily="34" charset="0"/>
            </a:endParaRPr>
          </a:p>
        </p:txBody>
      </p:sp>
    </p:spTree>
    <p:extLst>
      <p:ext uri="{BB962C8B-B14F-4D97-AF65-F5344CB8AC3E}">
        <p14:creationId xmlns:p14="http://schemas.microsoft.com/office/powerpoint/2010/main" val="114772081"/>
      </p:ext>
    </p:extLst>
  </p:cSld>
  <p:clrMapOvr>
    <a:masterClrMapping/>
  </p:clrMapOvr>
  <p:extLst>
    <p:ext uri="{DCECCB84-F9BA-43D5-87BE-67443E8EF086}">
      <p15:sldGuideLst xmlns:p15="http://schemas.microsoft.com/office/powerpoint/2012/main">
        <p15:guide id="1" orient="horz" pos="2867">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Julia">
    <p:spTree>
      <p:nvGrpSpPr>
        <p:cNvPr id="1" name=""/>
        <p:cNvGrpSpPr/>
        <p:nvPr/>
      </p:nvGrpSpPr>
      <p:grpSpPr>
        <a:xfrm>
          <a:off x="0" y="0"/>
          <a:ext cx="0" cy="0"/>
          <a:chOff x="0" y="0"/>
          <a:chExt cx="0" cy="0"/>
        </a:xfrm>
      </p:grpSpPr>
      <p:pic>
        <p:nvPicPr>
          <p:cNvPr id="5"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11703"/>
            <a:ext cx="2160000"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eck 5"/>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7" name="Textfeld 6"/>
          <p:cNvSpPr txBox="1"/>
          <p:nvPr/>
        </p:nvSpPr>
        <p:spPr>
          <a:xfrm>
            <a:off x="8202086" y="6400802"/>
            <a:ext cx="3989916" cy="213585"/>
          </a:xfrm>
          <a:prstGeom prst="rect">
            <a:avLst/>
          </a:prstGeom>
          <a:noFill/>
        </p:spPr>
        <p:txBody>
          <a:bodyPr rIns="270000">
            <a:spAutoFit/>
          </a:bodyPr>
          <a:lstStyle/>
          <a:p>
            <a:pPr algn="r" fontAlgn="auto">
              <a:spcBef>
                <a:spcPts val="0"/>
              </a:spcBef>
              <a:spcAft>
                <a:spcPts val="0"/>
              </a:spcAft>
              <a:defRPr/>
            </a:pPr>
            <a:r>
              <a:rPr lang="de-DE" sz="788" dirty="0">
                <a:latin typeface="Trebuchet MS" panose="020B0603020202020204" pitchFamily="34" charset="0"/>
                <a:cs typeface="+mn-cs"/>
              </a:rPr>
              <a:t>www.ph-ludwigsburg.de</a:t>
            </a:r>
          </a:p>
        </p:txBody>
      </p:sp>
      <p:sp>
        <p:nvSpPr>
          <p:cNvPr id="3" name="Untertitel 2"/>
          <p:cNvSpPr>
            <a:spLocks noGrp="1"/>
          </p:cNvSpPr>
          <p:nvPr>
            <p:ph type="subTitle" idx="1"/>
          </p:nvPr>
        </p:nvSpPr>
        <p:spPr>
          <a:xfrm>
            <a:off x="2" y="4064968"/>
            <a:ext cx="12192001" cy="647006"/>
          </a:xfrm>
          <a:solidFill>
            <a:srgbClr val="006633"/>
          </a:solidFill>
        </p:spPr>
        <p:txBody>
          <a:bodyPr anchor="ctr">
            <a:normAutofit/>
          </a:bodyPr>
          <a:lstStyle>
            <a:lvl1pPr marL="0" indent="0" algn="ctr">
              <a:buNone/>
              <a:defRPr sz="240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de-DE" dirty="0"/>
          </a:p>
        </p:txBody>
      </p:sp>
      <p:sp>
        <p:nvSpPr>
          <p:cNvPr id="11" name="Bildplatzhalter 10"/>
          <p:cNvSpPr>
            <a:spLocks noGrp="1"/>
          </p:cNvSpPr>
          <p:nvPr>
            <p:ph type="pic" sz="quarter" idx="12"/>
          </p:nvPr>
        </p:nvSpPr>
        <p:spPr>
          <a:xfrm>
            <a:off x="1" y="0"/>
            <a:ext cx="9936427" cy="4077072"/>
          </a:xfrm>
        </p:spPr>
        <p:txBody>
          <a:bodyPr rtlCol="0" anchor="ctr">
            <a:normAutofit/>
          </a:bodyPr>
          <a:lstStyle>
            <a:lvl1pPr algn="ctr">
              <a:defRPr/>
            </a:lvl1pPr>
          </a:lstStyle>
          <a:p>
            <a:pPr lvl="0"/>
            <a:r>
              <a:rPr lang="en-GB" noProof="0"/>
              <a:t>Click icon to add picture</a:t>
            </a:r>
            <a:endParaRPr lang="de-DE" noProof="0" dirty="0"/>
          </a:p>
        </p:txBody>
      </p:sp>
      <p:sp>
        <p:nvSpPr>
          <p:cNvPr id="17" name="Titel 1">
            <a:extLst>
              <a:ext uri="{FF2B5EF4-FFF2-40B4-BE49-F238E27FC236}">
                <a16:creationId xmlns:a16="http://schemas.microsoft.com/office/drawing/2014/main" id="{785DB01C-65C2-F2DC-1994-100663D3B878}"/>
              </a:ext>
            </a:extLst>
          </p:cNvPr>
          <p:cNvSpPr>
            <a:spLocks noGrp="1"/>
          </p:cNvSpPr>
          <p:nvPr>
            <p:ph type="ctrTitle"/>
          </p:nvPr>
        </p:nvSpPr>
        <p:spPr>
          <a:xfrm>
            <a:off x="2267574" y="4835850"/>
            <a:ext cx="7656852" cy="1259260"/>
          </a:xfrm>
        </p:spPr>
        <p:txBody>
          <a:bodyPr rIns="360000"/>
          <a:lstStyle>
            <a:lvl1pPr algn="ctr">
              <a:defRPr sz="3600" b="1">
                <a:solidFill>
                  <a:srgbClr val="006633"/>
                </a:solidFill>
              </a:defRPr>
            </a:lvl1pPr>
          </a:lstStyle>
          <a:p>
            <a:r>
              <a:rPr lang="en-GB"/>
              <a:t>Click to edit Master title style</a:t>
            </a:r>
            <a:endParaRPr lang="de-DE" dirty="0"/>
          </a:p>
        </p:txBody>
      </p:sp>
    </p:spTree>
    <p:extLst>
      <p:ext uri="{BB962C8B-B14F-4D97-AF65-F5344CB8AC3E}">
        <p14:creationId xmlns:p14="http://schemas.microsoft.com/office/powerpoint/2010/main" val="25388589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folie Julia 2 Bilder">
    <p:spTree>
      <p:nvGrpSpPr>
        <p:cNvPr id="1" name=""/>
        <p:cNvGrpSpPr/>
        <p:nvPr/>
      </p:nvGrpSpPr>
      <p:grpSpPr>
        <a:xfrm>
          <a:off x="0" y="0"/>
          <a:ext cx="0" cy="0"/>
          <a:chOff x="0" y="0"/>
          <a:chExt cx="0" cy="0"/>
        </a:xfrm>
      </p:grpSpPr>
      <p:pic>
        <p:nvPicPr>
          <p:cNvPr id="5"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11703"/>
            <a:ext cx="2160000"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eck 5"/>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7" name="Textfeld 6"/>
          <p:cNvSpPr txBox="1"/>
          <p:nvPr/>
        </p:nvSpPr>
        <p:spPr>
          <a:xfrm>
            <a:off x="8202086" y="6400802"/>
            <a:ext cx="3989916" cy="213585"/>
          </a:xfrm>
          <a:prstGeom prst="rect">
            <a:avLst/>
          </a:prstGeom>
          <a:noFill/>
        </p:spPr>
        <p:txBody>
          <a:bodyPr rIns="270000">
            <a:spAutoFit/>
          </a:bodyPr>
          <a:lstStyle/>
          <a:p>
            <a:pPr algn="r" fontAlgn="auto">
              <a:spcBef>
                <a:spcPts val="0"/>
              </a:spcBef>
              <a:spcAft>
                <a:spcPts val="0"/>
              </a:spcAft>
              <a:defRPr/>
            </a:pPr>
            <a:r>
              <a:rPr lang="de-DE" sz="788" dirty="0">
                <a:latin typeface="Trebuchet MS" panose="020B0603020202020204" pitchFamily="34" charset="0"/>
                <a:cs typeface="+mn-cs"/>
              </a:rPr>
              <a:t>www.ph-ludwigsburg.de</a:t>
            </a:r>
          </a:p>
        </p:txBody>
      </p:sp>
      <p:sp>
        <p:nvSpPr>
          <p:cNvPr id="3" name="Untertitel 2"/>
          <p:cNvSpPr>
            <a:spLocks noGrp="1"/>
          </p:cNvSpPr>
          <p:nvPr>
            <p:ph type="subTitle" idx="1"/>
          </p:nvPr>
        </p:nvSpPr>
        <p:spPr>
          <a:xfrm>
            <a:off x="2" y="4064968"/>
            <a:ext cx="12192001" cy="647006"/>
          </a:xfrm>
          <a:solidFill>
            <a:srgbClr val="006633"/>
          </a:solidFill>
        </p:spPr>
        <p:txBody>
          <a:bodyPr anchor="ctr">
            <a:normAutofit/>
          </a:bodyPr>
          <a:lstStyle>
            <a:lvl1pPr marL="0" indent="0" algn="ctr">
              <a:buNone/>
              <a:defRPr sz="240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de-DE" dirty="0"/>
          </a:p>
        </p:txBody>
      </p:sp>
      <p:sp>
        <p:nvSpPr>
          <p:cNvPr id="11" name="Bildplatzhalter 10"/>
          <p:cNvSpPr>
            <a:spLocks noGrp="1"/>
          </p:cNvSpPr>
          <p:nvPr>
            <p:ph type="pic" sz="quarter" idx="12"/>
          </p:nvPr>
        </p:nvSpPr>
        <p:spPr>
          <a:xfrm>
            <a:off x="1" y="0"/>
            <a:ext cx="6095999" cy="4077072"/>
          </a:xfrm>
        </p:spPr>
        <p:txBody>
          <a:bodyPr rtlCol="0" anchor="ctr">
            <a:normAutofit/>
          </a:bodyPr>
          <a:lstStyle>
            <a:lvl1pPr algn="ctr">
              <a:defRPr/>
            </a:lvl1pPr>
          </a:lstStyle>
          <a:p>
            <a:pPr lvl="0"/>
            <a:r>
              <a:rPr lang="en-GB" noProof="0"/>
              <a:t>Click icon to add picture</a:t>
            </a:r>
            <a:endParaRPr lang="de-DE" noProof="0" dirty="0"/>
          </a:p>
        </p:txBody>
      </p:sp>
      <p:sp>
        <p:nvSpPr>
          <p:cNvPr id="2" name="Bildplatzhalter 10">
            <a:extLst>
              <a:ext uri="{FF2B5EF4-FFF2-40B4-BE49-F238E27FC236}">
                <a16:creationId xmlns:a16="http://schemas.microsoft.com/office/drawing/2014/main" id="{6866E73F-7CC6-7DB8-0380-C2F5555C4763}"/>
              </a:ext>
            </a:extLst>
          </p:cNvPr>
          <p:cNvSpPr>
            <a:spLocks noGrp="1"/>
          </p:cNvSpPr>
          <p:nvPr>
            <p:ph type="pic" sz="quarter" idx="13"/>
          </p:nvPr>
        </p:nvSpPr>
        <p:spPr>
          <a:xfrm>
            <a:off x="6096001" y="-12104"/>
            <a:ext cx="6095999" cy="4077072"/>
          </a:xfrm>
        </p:spPr>
        <p:txBody>
          <a:bodyPr rtlCol="0" anchor="ctr">
            <a:normAutofit/>
          </a:bodyPr>
          <a:lstStyle>
            <a:lvl1pPr algn="ctr">
              <a:defRPr/>
            </a:lvl1pPr>
          </a:lstStyle>
          <a:p>
            <a:pPr lvl="0"/>
            <a:r>
              <a:rPr lang="en-GB" noProof="0"/>
              <a:t>Click icon to add picture</a:t>
            </a:r>
            <a:endParaRPr lang="de-DE" noProof="0" dirty="0"/>
          </a:p>
        </p:txBody>
      </p:sp>
      <p:sp>
        <p:nvSpPr>
          <p:cNvPr id="9" name="Titel 1">
            <a:extLst>
              <a:ext uri="{FF2B5EF4-FFF2-40B4-BE49-F238E27FC236}">
                <a16:creationId xmlns:a16="http://schemas.microsoft.com/office/drawing/2014/main" id="{511BD52B-28A0-CE8D-7291-D92DC3EE10FA}"/>
              </a:ext>
            </a:extLst>
          </p:cNvPr>
          <p:cNvSpPr>
            <a:spLocks noGrp="1"/>
          </p:cNvSpPr>
          <p:nvPr>
            <p:ph type="ctrTitle"/>
          </p:nvPr>
        </p:nvSpPr>
        <p:spPr>
          <a:xfrm>
            <a:off x="2267574" y="4835850"/>
            <a:ext cx="7656852" cy="1259260"/>
          </a:xfrm>
        </p:spPr>
        <p:txBody>
          <a:bodyPr rIns="360000"/>
          <a:lstStyle>
            <a:lvl1pPr algn="ctr">
              <a:defRPr sz="3600" b="1">
                <a:solidFill>
                  <a:srgbClr val="006633"/>
                </a:solidFill>
              </a:defRPr>
            </a:lvl1pPr>
          </a:lstStyle>
          <a:p>
            <a:r>
              <a:rPr lang="en-GB"/>
              <a:t>Click to edit Master title style</a:t>
            </a:r>
            <a:endParaRPr lang="de-DE" dirty="0"/>
          </a:p>
        </p:txBody>
      </p:sp>
    </p:spTree>
    <p:extLst>
      <p:ext uri="{BB962C8B-B14F-4D97-AF65-F5344CB8AC3E}">
        <p14:creationId xmlns:p14="http://schemas.microsoft.com/office/powerpoint/2010/main" val="3778274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el und Inhalt">
    <p:spTree>
      <p:nvGrpSpPr>
        <p:cNvPr id="1" name=""/>
        <p:cNvGrpSpPr/>
        <p:nvPr/>
      </p:nvGrpSpPr>
      <p:grpSpPr>
        <a:xfrm>
          <a:off x="0" y="0"/>
          <a:ext cx="0" cy="0"/>
          <a:chOff x="0" y="0"/>
          <a:chExt cx="0" cy="0"/>
        </a:xfrm>
      </p:grpSpPr>
      <p:sp>
        <p:nvSpPr>
          <p:cNvPr id="5" name="Rechteck 4"/>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2" name="Titel 1"/>
          <p:cNvSpPr>
            <a:spLocks noGrp="1"/>
          </p:cNvSpPr>
          <p:nvPr>
            <p:ph type="title"/>
          </p:nvPr>
        </p:nvSpPr>
        <p:spPr>
          <a:xfrm>
            <a:off x="609600" y="114098"/>
            <a:ext cx="8880000" cy="1143000"/>
          </a:xfrm>
        </p:spPr>
        <p:txBody>
          <a:bodyPr tIns="0" anchor="t"/>
          <a:lstStyle>
            <a:lvl1pPr>
              <a:defRPr>
                <a:solidFill>
                  <a:schemeClr val="tx1"/>
                </a:solidFill>
              </a:defRPr>
            </a:lvl1pPr>
          </a:lstStyle>
          <a:p>
            <a:r>
              <a:rPr lang="en-GB"/>
              <a:t>Click to edit Master title style</a:t>
            </a:r>
            <a:endParaRPr lang="de-DE" dirty="0"/>
          </a:p>
        </p:txBody>
      </p:sp>
      <p:sp>
        <p:nvSpPr>
          <p:cNvPr id="3" name="Inhaltsplatzhalter 2"/>
          <p:cNvSpPr>
            <a:spLocks noGrp="1"/>
          </p:cNvSpPr>
          <p:nvPr>
            <p:ph idx="1"/>
          </p:nvPr>
        </p:nvSpPr>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de-DE" dirty="0"/>
          </a:p>
        </p:txBody>
      </p:sp>
      <p:sp>
        <p:nvSpPr>
          <p:cNvPr id="6" name="Datumsplatzhalter 7"/>
          <p:cNvSpPr>
            <a:spLocks noGrp="1"/>
          </p:cNvSpPr>
          <p:nvPr>
            <p:ph type="dt" sz="half" idx="10"/>
          </p:nvPr>
        </p:nvSpPr>
        <p:spPr/>
        <p:txBody>
          <a:bodyPr/>
          <a:lstStyle>
            <a:lvl1pPr>
              <a:defRPr/>
            </a:lvl1pPr>
          </a:lstStyle>
          <a:p>
            <a:pPr>
              <a:defRPr/>
            </a:pPr>
            <a:r>
              <a:rPr lang="de-DE"/>
              <a:t>13.01.2025 | Bridging Horizons: UCI-Tübingen Global Research Initiative</a:t>
            </a:r>
            <a:endParaRPr/>
          </a:p>
        </p:txBody>
      </p:sp>
      <p:sp>
        <p:nvSpPr>
          <p:cNvPr id="8" name="Foliennummernplatzhalter 9"/>
          <p:cNvSpPr>
            <a:spLocks noGrp="1"/>
          </p:cNvSpPr>
          <p:nvPr>
            <p:ph type="sldNum" sz="quarter" idx="12"/>
          </p:nvPr>
        </p:nvSpPr>
        <p:spPr/>
        <p:txBody>
          <a:bodyPr/>
          <a:lstStyle>
            <a:lvl1pPr>
              <a:defRPr/>
            </a:lvl1pPr>
          </a:lstStyle>
          <a:p>
            <a:pPr>
              <a:defRPr/>
            </a:pPr>
            <a:fld id="{FE16462F-0623-411B-87FB-D09229F25E1A}" type="slidenum">
              <a:rPr lang="de-DE"/>
              <a:pPr>
                <a:defRPr/>
              </a:pPr>
              <a:t>‹#›</a:t>
            </a:fld>
            <a:endParaRPr lang="de-DE"/>
          </a:p>
        </p:txBody>
      </p:sp>
      <p:pic>
        <p:nvPicPr>
          <p:cNvPr id="14" name="Picture 13" descr="A logo with green text&#10;&#10;Description automatically generated">
            <a:extLst>
              <a:ext uri="{FF2B5EF4-FFF2-40B4-BE49-F238E27FC236}">
                <a16:creationId xmlns:a16="http://schemas.microsoft.com/office/drawing/2014/main" id="{8E7B9562-D8B8-DDA5-FCD8-DD9EA6697A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1920" y="117184"/>
            <a:ext cx="2160000" cy="974118"/>
          </a:xfrm>
          <a:prstGeom prst="rect">
            <a:avLst/>
          </a:prstGeom>
        </p:spPr>
      </p:pic>
    </p:spTree>
    <p:extLst>
      <p:ext uri="{BB962C8B-B14F-4D97-AF65-F5344CB8AC3E}">
        <p14:creationId xmlns:p14="http://schemas.microsoft.com/office/powerpoint/2010/main" val="2331100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el und Inhalt kleiner">
    <p:spTree>
      <p:nvGrpSpPr>
        <p:cNvPr id="1" name=""/>
        <p:cNvGrpSpPr/>
        <p:nvPr/>
      </p:nvGrpSpPr>
      <p:grpSpPr>
        <a:xfrm>
          <a:off x="0" y="0"/>
          <a:ext cx="0" cy="0"/>
          <a:chOff x="0" y="0"/>
          <a:chExt cx="0" cy="0"/>
        </a:xfrm>
      </p:grpSpPr>
      <p:sp>
        <p:nvSpPr>
          <p:cNvPr id="5" name="Rechteck 4"/>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2" name="Titel 1"/>
          <p:cNvSpPr>
            <a:spLocks noGrp="1"/>
          </p:cNvSpPr>
          <p:nvPr>
            <p:ph type="title"/>
          </p:nvPr>
        </p:nvSpPr>
        <p:spPr>
          <a:xfrm>
            <a:off x="609600" y="114098"/>
            <a:ext cx="8880000" cy="1143000"/>
          </a:xfrm>
        </p:spPr>
        <p:txBody>
          <a:bodyPr tIns="0" anchor="t"/>
          <a:lstStyle>
            <a:lvl1pPr>
              <a:defRPr>
                <a:solidFill>
                  <a:schemeClr val="tx1"/>
                </a:solidFill>
              </a:defRPr>
            </a:lvl1pPr>
          </a:lstStyle>
          <a:p>
            <a:r>
              <a:rPr lang="en-GB"/>
              <a:t>Click to edit Master title style</a:t>
            </a:r>
            <a:endParaRPr lang="de-DE" dirty="0"/>
          </a:p>
        </p:txBody>
      </p:sp>
      <p:sp>
        <p:nvSpPr>
          <p:cNvPr id="3" name="Inhaltsplatzhalter 2"/>
          <p:cNvSpPr>
            <a:spLocks noGrp="1"/>
          </p:cNvSpPr>
          <p:nvPr>
            <p:ph idx="1"/>
          </p:nvPr>
        </p:nvSpPr>
        <p:spPr/>
        <p:txBody>
          <a:bodyPr/>
          <a:lstStyle>
            <a:lvl1pPr>
              <a:defRPr sz="2100">
                <a:solidFill>
                  <a:schemeClr val="accent6"/>
                </a:solidFill>
              </a:defRPr>
            </a:lvl1pPr>
            <a:lvl2pPr>
              <a:defRPr sz="1800">
                <a:solidFill>
                  <a:schemeClr val="accent6"/>
                </a:solidFill>
              </a:defRPr>
            </a:lvl2pPr>
            <a:lvl3pPr>
              <a:defRPr sz="1500">
                <a:solidFill>
                  <a:schemeClr val="accent6"/>
                </a:solidFill>
              </a:defRPr>
            </a:lvl3pPr>
            <a:lvl4pPr>
              <a:defRPr sz="1500">
                <a:solidFill>
                  <a:schemeClr val="accent6"/>
                </a:solidFill>
              </a:defRPr>
            </a:lvl4pPr>
            <a:lvl5pPr>
              <a:defRPr sz="1500">
                <a:solidFill>
                  <a:schemeClr val="accent6"/>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de-DE" dirty="0"/>
          </a:p>
        </p:txBody>
      </p:sp>
      <p:sp>
        <p:nvSpPr>
          <p:cNvPr id="6" name="Datumsplatzhalter 7"/>
          <p:cNvSpPr>
            <a:spLocks noGrp="1"/>
          </p:cNvSpPr>
          <p:nvPr>
            <p:ph type="dt" sz="half" idx="10"/>
          </p:nvPr>
        </p:nvSpPr>
        <p:spPr/>
        <p:txBody>
          <a:bodyPr/>
          <a:lstStyle>
            <a:lvl1pPr>
              <a:defRPr/>
            </a:lvl1pPr>
          </a:lstStyle>
          <a:p>
            <a:pPr>
              <a:defRPr/>
            </a:pPr>
            <a:r>
              <a:rPr lang="de-DE"/>
              <a:t>13.01.2025 | Bridging Horizons: UCI-Tübingen Global Research Initiative</a:t>
            </a:r>
            <a:endParaRPr/>
          </a:p>
        </p:txBody>
      </p:sp>
      <p:sp>
        <p:nvSpPr>
          <p:cNvPr id="8" name="Foliennummernplatzhalter 9"/>
          <p:cNvSpPr>
            <a:spLocks noGrp="1"/>
          </p:cNvSpPr>
          <p:nvPr>
            <p:ph type="sldNum" sz="quarter" idx="12"/>
          </p:nvPr>
        </p:nvSpPr>
        <p:spPr/>
        <p:txBody>
          <a:bodyPr/>
          <a:lstStyle>
            <a:lvl1pPr>
              <a:defRPr/>
            </a:lvl1pPr>
          </a:lstStyle>
          <a:p>
            <a:pPr>
              <a:defRPr/>
            </a:pPr>
            <a:fld id="{FE16462F-0623-411B-87FB-D09229F25E1A}" type="slidenum">
              <a:rPr lang="de-DE"/>
              <a:pPr>
                <a:defRPr/>
              </a:pPr>
              <a:t>‹#›</a:t>
            </a:fld>
            <a:endParaRPr lang="de-DE"/>
          </a:p>
        </p:txBody>
      </p:sp>
      <p:pic>
        <p:nvPicPr>
          <p:cNvPr id="4" name="Picture 3" descr="A logo with green text&#10;&#10;Description automatically generated">
            <a:extLst>
              <a:ext uri="{FF2B5EF4-FFF2-40B4-BE49-F238E27FC236}">
                <a16:creationId xmlns:a16="http://schemas.microsoft.com/office/drawing/2014/main" id="{4F899B1D-122E-204E-B9D8-76DC9944C8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1920" y="117184"/>
            <a:ext cx="2160000" cy="974118"/>
          </a:xfrm>
          <a:prstGeom prst="rect">
            <a:avLst/>
          </a:prstGeom>
        </p:spPr>
      </p:pic>
    </p:spTree>
    <p:extLst>
      <p:ext uri="{BB962C8B-B14F-4D97-AF65-F5344CB8AC3E}">
        <p14:creationId xmlns:p14="http://schemas.microsoft.com/office/powerpoint/2010/main" val="1853166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4" name="Rechteck 3"/>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pic>
        <p:nvPicPr>
          <p:cNvPr id="6"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11703"/>
            <a:ext cx="2160000"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8202086" y="6400802"/>
            <a:ext cx="3989916" cy="213585"/>
          </a:xfrm>
          <a:prstGeom prst="rect">
            <a:avLst/>
          </a:prstGeom>
          <a:noFill/>
        </p:spPr>
        <p:txBody>
          <a:bodyPr rIns="270000">
            <a:spAutoFit/>
          </a:bodyPr>
          <a:lstStyle/>
          <a:p>
            <a:pPr algn="r" fontAlgn="auto">
              <a:spcBef>
                <a:spcPts val="0"/>
              </a:spcBef>
              <a:spcAft>
                <a:spcPts val="0"/>
              </a:spcAft>
              <a:defRPr/>
            </a:pPr>
            <a:r>
              <a:rPr lang="de-DE" sz="788" dirty="0">
                <a:latin typeface="Trebuchet MS" panose="020B0603020202020204" pitchFamily="34" charset="0"/>
                <a:cs typeface="+mn-cs"/>
              </a:rPr>
              <a:t>www.ph-ludwigsburg.de</a:t>
            </a:r>
          </a:p>
        </p:txBody>
      </p:sp>
      <p:sp>
        <p:nvSpPr>
          <p:cNvPr id="2" name="Titel 1"/>
          <p:cNvSpPr>
            <a:spLocks noGrp="1"/>
          </p:cNvSpPr>
          <p:nvPr>
            <p:ph type="title"/>
          </p:nvPr>
        </p:nvSpPr>
        <p:spPr>
          <a:xfrm>
            <a:off x="609600" y="114098"/>
            <a:ext cx="9710869" cy="1143000"/>
          </a:xfrm>
        </p:spPr>
        <p:txBody>
          <a:bodyPr tIns="0" anchor="t"/>
          <a:lstStyle/>
          <a:p>
            <a:r>
              <a:rPr lang="en-GB"/>
              <a:t>Click to edit Master title style</a:t>
            </a:r>
            <a:endParaRPr lang="de-DE" dirty="0"/>
          </a:p>
        </p:txBody>
      </p:sp>
      <p:sp>
        <p:nvSpPr>
          <p:cNvPr id="11" name="Textplatzhalter 2"/>
          <p:cNvSpPr>
            <a:spLocks noGrp="1"/>
          </p:cNvSpPr>
          <p:nvPr>
            <p:ph type="body" idx="1"/>
          </p:nvPr>
        </p:nvSpPr>
        <p:spPr>
          <a:xfrm>
            <a:off x="0" y="2888524"/>
            <a:ext cx="12192000" cy="1823450"/>
          </a:xfrm>
          <a:solidFill>
            <a:srgbClr val="006633"/>
          </a:solidFill>
        </p:spPr>
        <p:txBody>
          <a:bodyPr lIns="360000" rIns="360000" anchor="ctr"/>
          <a:lstStyle>
            <a:lvl1pPr marL="0" indent="0" algn="r">
              <a:buNone/>
              <a:defRPr sz="1500" cap="all" baseline="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981674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4" name="Rechteck 3"/>
          <p:cNvSpPr/>
          <p:nvPr/>
        </p:nvSpPr>
        <p:spPr>
          <a:xfrm>
            <a:off x="0" y="6629400"/>
            <a:ext cx="6096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solidFill>
                <a:schemeClr val="bg1"/>
              </a:solidFill>
            </a:endParaRPr>
          </a:p>
        </p:txBody>
      </p:sp>
      <p:sp>
        <p:nvSpPr>
          <p:cNvPr id="5" name="Rechteck 4"/>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6" name="Textfeld 5"/>
          <p:cNvSpPr txBox="1"/>
          <p:nvPr/>
        </p:nvSpPr>
        <p:spPr>
          <a:xfrm>
            <a:off x="8202086" y="6400802"/>
            <a:ext cx="3989916" cy="213585"/>
          </a:xfrm>
          <a:prstGeom prst="rect">
            <a:avLst/>
          </a:prstGeom>
          <a:noFill/>
        </p:spPr>
        <p:txBody>
          <a:bodyPr rIns="270000">
            <a:spAutoFit/>
          </a:bodyPr>
          <a:lstStyle>
            <a:defPPr>
              <a:defRPr lang="de-DE"/>
            </a:defPPr>
            <a:lvl1pPr algn="r">
              <a:defRPr sz="1200">
                <a:latin typeface="Trebuchet MS" panose="020B0603020202020204" pitchFamily="34" charset="0"/>
              </a:defRPr>
            </a:lvl1pPr>
          </a:lstStyle>
          <a:p>
            <a:pPr fontAlgn="auto">
              <a:spcBef>
                <a:spcPts val="0"/>
              </a:spcBef>
              <a:spcAft>
                <a:spcPts val="0"/>
              </a:spcAft>
              <a:defRPr/>
            </a:pPr>
            <a:r>
              <a:rPr lang="de-DE" sz="788" dirty="0">
                <a:cs typeface="+mn-cs"/>
              </a:rPr>
              <a:t>www.ph-ludwigsburg.de</a:t>
            </a:r>
          </a:p>
        </p:txBody>
      </p:sp>
      <p:pic>
        <p:nvPicPr>
          <p:cNvPr id="7"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11703"/>
            <a:ext cx="2160000"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a:xfrm>
            <a:off x="4692772" y="2699105"/>
            <a:ext cx="7499229" cy="1362075"/>
          </a:xfrm>
          <a:solidFill>
            <a:schemeClr val="bg1"/>
          </a:solidFill>
        </p:spPr>
        <p:txBody>
          <a:bodyPr lIns="360000" rIns="360000" anchor="t"/>
          <a:lstStyle>
            <a:lvl1pPr marL="0" indent="0" algn="r">
              <a:tabLst>
                <a:tab pos="2956322" algn="l"/>
              </a:tabLst>
              <a:defRPr sz="3000" b="1" cap="all"/>
            </a:lvl1pPr>
          </a:lstStyle>
          <a:p>
            <a:r>
              <a:rPr lang="en-GB"/>
              <a:t>Click to edit Master title style</a:t>
            </a:r>
            <a:endParaRPr lang="de-DE" dirty="0"/>
          </a:p>
        </p:txBody>
      </p:sp>
      <p:sp>
        <p:nvSpPr>
          <p:cNvPr id="3" name="Textplatzhalter 2"/>
          <p:cNvSpPr>
            <a:spLocks noGrp="1"/>
          </p:cNvSpPr>
          <p:nvPr>
            <p:ph type="body" idx="1"/>
          </p:nvPr>
        </p:nvSpPr>
        <p:spPr>
          <a:xfrm>
            <a:off x="0" y="4063974"/>
            <a:ext cx="12192000" cy="648000"/>
          </a:xfrm>
          <a:solidFill>
            <a:srgbClr val="006633"/>
          </a:solidFill>
        </p:spPr>
        <p:txBody>
          <a:bodyPr lIns="360000" rIns="360000" anchor="ctr"/>
          <a:lstStyle>
            <a:lvl1pPr marL="0" indent="0" algn="r">
              <a:buNone/>
              <a:defRPr sz="1500" cap="all" baseline="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pic>
        <p:nvPicPr>
          <p:cNvPr id="8" name="Picture 7" descr="A logo with green text&#10;&#10;Description automatically generated">
            <a:extLst>
              <a:ext uri="{FF2B5EF4-FFF2-40B4-BE49-F238E27FC236}">
                <a16:creationId xmlns:a16="http://schemas.microsoft.com/office/drawing/2014/main" id="{92C6194D-1CA3-D8F9-4D4C-A22C2E67D3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11920" y="117184"/>
            <a:ext cx="2160000" cy="974118"/>
          </a:xfrm>
          <a:prstGeom prst="rect">
            <a:avLst/>
          </a:prstGeom>
        </p:spPr>
      </p:pic>
    </p:spTree>
    <p:extLst>
      <p:ext uri="{BB962C8B-B14F-4D97-AF65-F5344CB8AC3E}">
        <p14:creationId xmlns:p14="http://schemas.microsoft.com/office/powerpoint/2010/main" val="2682673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bschnitts-&#10;überschrift">
    <p:spTree>
      <p:nvGrpSpPr>
        <p:cNvPr id="1" name=""/>
        <p:cNvGrpSpPr/>
        <p:nvPr/>
      </p:nvGrpSpPr>
      <p:grpSpPr>
        <a:xfrm>
          <a:off x="0" y="0"/>
          <a:ext cx="0" cy="0"/>
          <a:chOff x="0" y="0"/>
          <a:chExt cx="0" cy="0"/>
        </a:xfrm>
      </p:grpSpPr>
      <p:sp>
        <p:nvSpPr>
          <p:cNvPr id="4" name="Rechteck 3"/>
          <p:cNvSpPr/>
          <p:nvPr/>
        </p:nvSpPr>
        <p:spPr>
          <a:xfrm>
            <a:off x="0" y="6629400"/>
            <a:ext cx="6096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solidFill>
                <a:schemeClr val="bg1"/>
              </a:solidFill>
            </a:endParaRPr>
          </a:p>
        </p:txBody>
      </p:sp>
      <p:sp>
        <p:nvSpPr>
          <p:cNvPr id="5" name="Rechteck 4"/>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6" name="Textfeld 5"/>
          <p:cNvSpPr txBox="1"/>
          <p:nvPr/>
        </p:nvSpPr>
        <p:spPr>
          <a:xfrm>
            <a:off x="8202086" y="6400802"/>
            <a:ext cx="3989916" cy="213585"/>
          </a:xfrm>
          <a:prstGeom prst="rect">
            <a:avLst/>
          </a:prstGeom>
          <a:noFill/>
        </p:spPr>
        <p:txBody>
          <a:bodyPr rIns="270000">
            <a:spAutoFit/>
          </a:bodyPr>
          <a:lstStyle>
            <a:defPPr>
              <a:defRPr lang="de-DE"/>
            </a:defPPr>
            <a:lvl1pPr algn="r">
              <a:defRPr sz="1200">
                <a:latin typeface="Trebuchet MS" panose="020B0603020202020204" pitchFamily="34" charset="0"/>
              </a:defRPr>
            </a:lvl1pPr>
          </a:lstStyle>
          <a:p>
            <a:pPr fontAlgn="auto">
              <a:spcBef>
                <a:spcPts val="0"/>
              </a:spcBef>
              <a:spcAft>
                <a:spcPts val="0"/>
              </a:spcAft>
              <a:defRPr/>
            </a:pPr>
            <a:r>
              <a:rPr lang="de-DE" sz="788" dirty="0">
                <a:cs typeface="+mn-cs"/>
              </a:rPr>
              <a:t>www.ph-ludwigsburg.de</a:t>
            </a:r>
          </a:p>
        </p:txBody>
      </p:sp>
      <p:pic>
        <p:nvPicPr>
          <p:cNvPr id="7"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11703"/>
            <a:ext cx="2160000"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platzhalter 2"/>
          <p:cNvSpPr>
            <a:spLocks noGrp="1"/>
          </p:cNvSpPr>
          <p:nvPr>
            <p:ph type="body" idx="1"/>
          </p:nvPr>
        </p:nvSpPr>
        <p:spPr>
          <a:xfrm>
            <a:off x="0" y="3124236"/>
            <a:ext cx="12192000" cy="1587737"/>
          </a:xfrm>
          <a:solidFill>
            <a:srgbClr val="006633"/>
          </a:solidFill>
        </p:spPr>
        <p:txBody>
          <a:bodyPr lIns="360000" rIns="360000" anchor="ctr"/>
          <a:lstStyle>
            <a:lvl1pPr marL="0" indent="0" algn="l">
              <a:buNone/>
              <a:defRPr sz="2400" b="1" cap="all" baseline="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pic>
        <p:nvPicPr>
          <p:cNvPr id="8" name="Picture 7" descr="A logo with green text&#10;&#10;Description automatically generated">
            <a:extLst>
              <a:ext uri="{FF2B5EF4-FFF2-40B4-BE49-F238E27FC236}">
                <a16:creationId xmlns:a16="http://schemas.microsoft.com/office/drawing/2014/main" id="{7C50DA9A-7910-34AF-020A-DE9AF9BC65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11920" y="117184"/>
            <a:ext cx="2160000" cy="974118"/>
          </a:xfrm>
          <a:prstGeom prst="rect">
            <a:avLst/>
          </a:prstGeom>
        </p:spPr>
      </p:pic>
      <p:sp>
        <p:nvSpPr>
          <p:cNvPr id="12" name="Bildplatzhalter 10">
            <a:extLst>
              <a:ext uri="{FF2B5EF4-FFF2-40B4-BE49-F238E27FC236}">
                <a16:creationId xmlns:a16="http://schemas.microsoft.com/office/drawing/2014/main" id="{5090AADC-14CB-9585-2E75-BD5C263462FA}"/>
              </a:ext>
            </a:extLst>
          </p:cNvPr>
          <p:cNvSpPr>
            <a:spLocks noGrp="1"/>
          </p:cNvSpPr>
          <p:nvPr>
            <p:ph type="pic" sz="quarter" idx="12"/>
          </p:nvPr>
        </p:nvSpPr>
        <p:spPr>
          <a:xfrm>
            <a:off x="1" y="0"/>
            <a:ext cx="6095999" cy="3112129"/>
          </a:xfrm>
        </p:spPr>
        <p:txBody>
          <a:bodyPr rtlCol="0" anchor="ctr">
            <a:normAutofit/>
          </a:bodyPr>
          <a:lstStyle>
            <a:lvl1pPr algn="ctr">
              <a:defRPr/>
            </a:lvl1pPr>
          </a:lstStyle>
          <a:p>
            <a:pPr lvl="0"/>
            <a:r>
              <a:rPr lang="en-GB" noProof="0"/>
              <a:t>Click icon to add picture</a:t>
            </a:r>
            <a:endParaRPr lang="de-DE" noProof="0" dirty="0"/>
          </a:p>
        </p:txBody>
      </p:sp>
      <p:sp>
        <p:nvSpPr>
          <p:cNvPr id="13" name="Bildplatzhalter 10">
            <a:extLst>
              <a:ext uri="{FF2B5EF4-FFF2-40B4-BE49-F238E27FC236}">
                <a16:creationId xmlns:a16="http://schemas.microsoft.com/office/drawing/2014/main" id="{DDF65C14-8983-0B7A-4CAE-6B839B169468}"/>
              </a:ext>
            </a:extLst>
          </p:cNvPr>
          <p:cNvSpPr>
            <a:spLocks noGrp="1"/>
          </p:cNvSpPr>
          <p:nvPr>
            <p:ph type="pic" sz="quarter" idx="13"/>
          </p:nvPr>
        </p:nvSpPr>
        <p:spPr>
          <a:xfrm>
            <a:off x="6096001" y="-12104"/>
            <a:ext cx="6095999" cy="3124233"/>
          </a:xfrm>
        </p:spPr>
        <p:txBody>
          <a:bodyPr rtlCol="0" anchor="ctr">
            <a:normAutofit/>
          </a:bodyPr>
          <a:lstStyle>
            <a:lvl1pPr algn="ctr">
              <a:defRPr/>
            </a:lvl1pPr>
          </a:lstStyle>
          <a:p>
            <a:pPr lvl="0"/>
            <a:r>
              <a:rPr lang="en-GB" noProof="0"/>
              <a:t>Click icon to add picture</a:t>
            </a:r>
            <a:endParaRPr lang="de-DE" noProof="0" dirty="0"/>
          </a:p>
        </p:txBody>
      </p:sp>
    </p:spTree>
    <p:extLst>
      <p:ext uri="{BB962C8B-B14F-4D97-AF65-F5344CB8AC3E}">
        <p14:creationId xmlns:p14="http://schemas.microsoft.com/office/powerpoint/2010/main" val="2269779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5" name="Rechteck 4"/>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2" name="Titel 1"/>
          <p:cNvSpPr>
            <a:spLocks noGrp="1"/>
          </p:cNvSpPr>
          <p:nvPr>
            <p:ph type="title"/>
          </p:nvPr>
        </p:nvSpPr>
        <p:spPr>
          <a:xfrm>
            <a:off x="609600" y="114098"/>
            <a:ext cx="8880000" cy="1143000"/>
          </a:xfrm>
        </p:spPr>
        <p:txBody>
          <a:bodyPr tIns="0" anchor="t"/>
          <a:lstStyle/>
          <a:p>
            <a:r>
              <a:rPr lang="en-GB"/>
              <a:t>Click to edit Master title style</a:t>
            </a:r>
            <a:endParaRPr lang="de-DE" dirty="0"/>
          </a:p>
        </p:txBody>
      </p:sp>
      <p:sp>
        <p:nvSpPr>
          <p:cNvPr id="3" name="Inhaltsplatzhalt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4" name="Inhaltsplatzhalt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7" name="Datumsplatzhalter 9"/>
          <p:cNvSpPr>
            <a:spLocks noGrp="1"/>
          </p:cNvSpPr>
          <p:nvPr>
            <p:ph type="dt" sz="half" idx="10"/>
          </p:nvPr>
        </p:nvSpPr>
        <p:spPr/>
        <p:txBody>
          <a:bodyPr/>
          <a:lstStyle>
            <a:lvl1pPr>
              <a:defRPr/>
            </a:lvl1pPr>
          </a:lstStyle>
          <a:p>
            <a:pPr>
              <a:defRPr/>
            </a:pPr>
            <a:r>
              <a:rPr lang="de-DE"/>
              <a:t>13.01.2025 | Bridging Horizons: UCI-Tübingen Global Research Initiative</a:t>
            </a:r>
            <a:endParaRPr/>
          </a:p>
        </p:txBody>
      </p:sp>
      <p:sp>
        <p:nvSpPr>
          <p:cNvPr id="9" name="Foliennummernplatzhalter 11"/>
          <p:cNvSpPr>
            <a:spLocks noGrp="1"/>
          </p:cNvSpPr>
          <p:nvPr>
            <p:ph type="sldNum" sz="quarter" idx="12"/>
          </p:nvPr>
        </p:nvSpPr>
        <p:spPr/>
        <p:txBody>
          <a:bodyPr/>
          <a:lstStyle>
            <a:lvl1pPr>
              <a:defRPr/>
            </a:lvl1pPr>
          </a:lstStyle>
          <a:p>
            <a:pPr>
              <a:defRPr/>
            </a:pPr>
            <a:fld id="{132A64DD-9F16-42C8-8591-13B578CCC8DB}" type="slidenum">
              <a:rPr lang="de-DE"/>
              <a:pPr>
                <a:defRPr/>
              </a:pPr>
              <a:t>‹#›</a:t>
            </a:fld>
            <a:endParaRPr lang="de-DE"/>
          </a:p>
        </p:txBody>
      </p:sp>
      <p:pic>
        <p:nvPicPr>
          <p:cNvPr id="6" name="Picture 5" descr="A logo with green text&#10;&#10;Description automatically generated">
            <a:extLst>
              <a:ext uri="{FF2B5EF4-FFF2-40B4-BE49-F238E27FC236}">
                <a16:creationId xmlns:a16="http://schemas.microsoft.com/office/drawing/2014/main" id="{E882E567-72FE-0F2A-0D97-43B99A4FC2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1920" y="117184"/>
            <a:ext cx="2160000" cy="974118"/>
          </a:xfrm>
          <a:prstGeom prst="rect">
            <a:avLst/>
          </a:prstGeom>
        </p:spPr>
      </p:pic>
    </p:spTree>
    <p:extLst>
      <p:ext uri="{BB962C8B-B14F-4D97-AF65-F5344CB8AC3E}">
        <p14:creationId xmlns:p14="http://schemas.microsoft.com/office/powerpoint/2010/main" val="305807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1027" name="Textplatzhalt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dirty="0"/>
              <a:t>Textmasterformat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6" name="Foliennummernplatzhalter 5"/>
          <p:cNvSpPr>
            <a:spLocks noGrp="1"/>
          </p:cNvSpPr>
          <p:nvPr>
            <p:ph type="sldNum" sz="quarter" idx="4"/>
          </p:nvPr>
        </p:nvSpPr>
        <p:spPr>
          <a:xfrm>
            <a:off x="8915400" y="6356353"/>
            <a:ext cx="2844800" cy="365125"/>
          </a:xfrm>
          <a:prstGeom prst="rect">
            <a:avLst/>
          </a:prstGeom>
        </p:spPr>
        <p:txBody>
          <a:bodyPr vert="horz" lIns="91440" tIns="45720" rIns="0" bIns="45720" rtlCol="0" anchor="ctr"/>
          <a:lstStyle>
            <a:lvl1pPr algn="r" fontAlgn="auto">
              <a:spcBef>
                <a:spcPts val="0"/>
              </a:spcBef>
              <a:spcAft>
                <a:spcPts val="0"/>
              </a:spcAft>
              <a:defRPr sz="800" smtClean="0">
                <a:solidFill>
                  <a:schemeClr val="accent6"/>
                </a:solidFill>
                <a:latin typeface="Trebuchet MS" panose="020B0603020202020204" pitchFamily="34" charset="0"/>
                <a:cs typeface="+mn-cs"/>
              </a:defRPr>
            </a:lvl1pPr>
          </a:lstStyle>
          <a:p>
            <a:pPr>
              <a:defRPr/>
            </a:pPr>
            <a:fld id="{8F60B147-AA76-401C-8F91-5D3D044213A5}" type="slidenum">
              <a:rPr lang="de-DE" smtClean="0"/>
              <a:pPr>
                <a:defRPr/>
              </a:pPr>
              <a:t>‹#›</a:t>
            </a:fld>
            <a:endParaRPr lang="de-DE"/>
          </a:p>
        </p:txBody>
      </p:sp>
      <p:sp>
        <p:nvSpPr>
          <p:cNvPr id="4" name="Datumsplatzhalter 3"/>
          <p:cNvSpPr>
            <a:spLocks noGrp="1"/>
          </p:cNvSpPr>
          <p:nvPr>
            <p:ph type="dt" sz="half" idx="2"/>
          </p:nvPr>
        </p:nvSpPr>
        <p:spPr>
          <a:xfrm>
            <a:off x="609600" y="6356353"/>
            <a:ext cx="3556800" cy="365125"/>
          </a:xfrm>
          <a:prstGeom prst="rect">
            <a:avLst/>
          </a:prstGeom>
        </p:spPr>
        <p:txBody>
          <a:bodyPr vert="horz" lIns="91440" tIns="45720" rIns="91440" bIns="45720" rtlCol="0" anchor="ctr"/>
          <a:lstStyle>
            <a:lvl1pPr algn="l" fontAlgn="auto">
              <a:spcBef>
                <a:spcPts val="0"/>
              </a:spcBef>
              <a:spcAft>
                <a:spcPts val="0"/>
              </a:spcAft>
              <a:defRPr lang="de-DE" sz="800" smtClean="0">
                <a:solidFill>
                  <a:schemeClr val="accent6"/>
                </a:solidFill>
                <a:latin typeface="Trebuchet MS" panose="020B0603020202020204" pitchFamily="34" charset="0"/>
                <a:cs typeface="+mn-cs"/>
              </a:defRPr>
            </a:lvl1pPr>
          </a:lstStyle>
          <a:p>
            <a:pPr>
              <a:defRPr/>
            </a:pPr>
            <a:r>
              <a:rPr lang="de-DE"/>
              <a:t>13.01.2025 | Bridging Horizons: UCI-Tübingen Global Research Initiative</a:t>
            </a:r>
            <a:endParaRPr lang="en-DE" dirty="0"/>
          </a:p>
        </p:txBody>
      </p:sp>
      <p:sp>
        <p:nvSpPr>
          <p:cNvPr id="8" name="Textfeld 7"/>
          <p:cNvSpPr txBox="1"/>
          <p:nvPr userDrawn="1"/>
        </p:nvSpPr>
        <p:spPr>
          <a:xfrm>
            <a:off x="4166400" y="6357875"/>
            <a:ext cx="3859200" cy="363600"/>
          </a:xfrm>
          <a:prstGeom prst="rect">
            <a:avLst/>
          </a:prstGeom>
        </p:spPr>
        <p:txBody>
          <a:bodyPr vert="horz" lIns="68580" tIns="34290" rIns="68580" bIns="34290" rtlCol="0" anchor="ctr"/>
          <a:lstStyle>
            <a:defPPr>
              <a:defRPr lang="de-DE"/>
            </a:defPPr>
            <a:lvl1pPr algn="ctr" fontAlgn="auto">
              <a:spcBef>
                <a:spcPts val="0"/>
              </a:spcBef>
              <a:spcAft>
                <a:spcPts val="0"/>
              </a:spcAft>
              <a:defRPr sz="800">
                <a:solidFill>
                  <a:schemeClr val="accent6"/>
                </a:solidFill>
                <a:latin typeface="Trebuchet MS" panose="020B0603020202020204" pitchFamily="34" charset="0"/>
                <a:cs typeface="+mn-cs"/>
              </a:defRPr>
            </a:lvl1pPr>
          </a:lstStyle>
          <a:p>
            <a:pPr lvl="0"/>
            <a:r>
              <a:rPr lang="de-DE" sz="800" dirty="0">
                <a:latin typeface="+mn-lt"/>
              </a:rPr>
              <a:t>Jun.-Prof. Dr. Heiko Holz |</a:t>
            </a:r>
            <a:r>
              <a:rPr lang="de-DE" sz="800" b="1" dirty="0">
                <a:latin typeface="+mn-lt"/>
              </a:rPr>
              <a:t> </a:t>
            </a:r>
            <a:r>
              <a:rPr lang="de-DE" sz="800" b="1" dirty="0"/>
              <a:t>AI in Language Learning and Teachin</a:t>
            </a:r>
            <a:r>
              <a:rPr lang="de-DE" sz="800" dirty="0"/>
              <a:t>g</a:t>
            </a:r>
            <a:endParaRPr lang="de-DE" sz="800" b="1" dirty="0">
              <a:latin typeface="+mn-lt"/>
            </a:endParaRPr>
          </a:p>
        </p:txBody>
      </p:sp>
    </p:spTree>
  </p:cSld>
  <p:clrMap bg1="lt1" tx1="dk1" bg2="lt2" tx2="dk2" accent1="accent1" accent2="accent2" accent3="accent3" accent4="accent4" accent5="accent5" accent6="accent6" hlink="hlink" folHlink="folHlink"/>
  <p:sldLayoutIdLst>
    <p:sldLayoutId id="2147483668" r:id="rId1"/>
    <p:sldLayoutId id="2147483676" r:id="rId2"/>
    <p:sldLayoutId id="2147483677" r:id="rId3"/>
    <p:sldLayoutId id="2147483669" r:id="rId4"/>
    <p:sldLayoutId id="2147483675" r:id="rId5"/>
    <p:sldLayoutId id="2147483670" r:id="rId6"/>
    <p:sldLayoutId id="2147483671" r:id="rId7"/>
    <p:sldLayoutId id="2147483678" r:id="rId8"/>
    <p:sldLayoutId id="2147483672" r:id="rId9"/>
    <p:sldLayoutId id="2147483673" r:id="rId10"/>
    <p:sldLayoutId id="2147483674" r:id="rId11"/>
    <p:sldLayoutId id="2147483679" r:id="rId12"/>
  </p:sldLayoutIdLst>
  <p:hf sldNum="0" hdr="0" ftr="0"/>
  <p:txStyles>
    <p:titleStyle>
      <a:lvl1pPr algn="ctr" rtl="0" eaLnBrk="1" fontAlgn="base" hangingPunct="1">
        <a:spcBef>
          <a:spcPct val="0"/>
        </a:spcBef>
        <a:spcAft>
          <a:spcPct val="0"/>
        </a:spcAft>
        <a:defRPr sz="3300" kern="1200">
          <a:solidFill>
            <a:schemeClr val="tx1"/>
          </a:solidFill>
          <a:latin typeface="Trebuchet MS" panose="020B0603020202020204" pitchFamily="34" charset="0"/>
          <a:ea typeface="+mj-ea"/>
          <a:cs typeface="+mj-cs"/>
        </a:defRPr>
      </a:lvl1pPr>
      <a:lvl2pPr algn="ctr" rtl="0" eaLnBrk="1" fontAlgn="base" hangingPunct="1">
        <a:spcBef>
          <a:spcPct val="0"/>
        </a:spcBef>
        <a:spcAft>
          <a:spcPct val="0"/>
        </a:spcAft>
        <a:defRPr sz="3300">
          <a:solidFill>
            <a:schemeClr val="tx1"/>
          </a:solidFill>
          <a:latin typeface="Trebuchet MS" pitchFamily="34" charset="0"/>
        </a:defRPr>
      </a:lvl2pPr>
      <a:lvl3pPr algn="ctr" rtl="0" eaLnBrk="1" fontAlgn="base" hangingPunct="1">
        <a:spcBef>
          <a:spcPct val="0"/>
        </a:spcBef>
        <a:spcAft>
          <a:spcPct val="0"/>
        </a:spcAft>
        <a:defRPr sz="3300">
          <a:solidFill>
            <a:schemeClr val="tx1"/>
          </a:solidFill>
          <a:latin typeface="Trebuchet MS" pitchFamily="34" charset="0"/>
        </a:defRPr>
      </a:lvl3pPr>
      <a:lvl4pPr algn="ctr" rtl="0" eaLnBrk="1" fontAlgn="base" hangingPunct="1">
        <a:spcBef>
          <a:spcPct val="0"/>
        </a:spcBef>
        <a:spcAft>
          <a:spcPct val="0"/>
        </a:spcAft>
        <a:defRPr sz="3300">
          <a:solidFill>
            <a:schemeClr val="tx1"/>
          </a:solidFill>
          <a:latin typeface="Trebuchet MS" pitchFamily="34" charset="0"/>
        </a:defRPr>
      </a:lvl4pPr>
      <a:lvl5pPr algn="ctr" rtl="0" eaLnBrk="1" fontAlgn="base" hangingPunct="1">
        <a:spcBef>
          <a:spcPct val="0"/>
        </a:spcBef>
        <a:spcAft>
          <a:spcPct val="0"/>
        </a:spcAft>
        <a:defRPr sz="3300">
          <a:solidFill>
            <a:schemeClr val="tx1"/>
          </a:solidFill>
          <a:latin typeface="Trebuchet MS" pitchFamily="34" charset="0"/>
        </a:defRPr>
      </a:lvl5pPr>
      <a:lvl6pPr marL="342900" algn="ctr" rtl="0" eaLnBrk="1" fontAlgn="base" hangingPunct="1">
        <a:spcBef>
          <a:spcPct val="0"/>
        </a:spcBef>
        <a:spcAft>
          <a:spcPct val="0"/>
        </a:spcAft>
        <a:defRPr sz="3300">
          <a:solidFill>
            <a:schemeClr val="tx1"/>
          </a:solidFill>
          <a:latin typeface="Trebuchet MS" pitchFamily="34" charset="0"/>
        </a:defRPr>
      </a:lvl6pPr>
      <a:lvl7pPr marL="685800" algn="ctr" rtl="0" eaLnBrk="1" fontAlgn="base" hangingPunct="1">
        <a:spcBef>
          <a:spcPct val="0"/>
        </a:spcBef>
        <a:spcAft>
          <a:spcPct val="0"/>
        </a:spcAft>
        <a:defRPr sz="3300">
          <a:solidFill>
            <a:schemeClr val="tx1"/>
          </a:solidFill>
          <a:latin typeface="Trebuchet MS" pitchFamily="34" charset="0"/>
        </a:defRPr>
      </a:lvl7pPr>
      <a:lvl8pPr marL="1028700" algn="ctr" rtl="0" eaLnBrk="1" fontAlgn="base" hangingPunct="1">
        <a:spcBef>
          <a:spcPct val="0"/>
        </a:spcBef>
        <a:spcAft>
          <a:spcPct val="0"/>
        </a:spcAft>
        <a:defRPr sz="3300">
          <a:solidFill>
            <a:schemeClr val="tx1"/>
          </a:solidFill>
          <a:latin typeface="Trebuchet MS" pitchFamily="34" charset="0"/>
        </a:defRPr>
      </a:lvl8pPr>
      <a:lvl9pPr marL="1371600" algn="ctr" rtl="0" eaLnBrk="1" fontAlgn="base" hangingPunct="1">
        <a:spcBef>
          <a:spcPct val="0"/>
        </a:spcBef>
        <a:spcAft>
          <a:spcPct val="0"/>
        </a:spcAft>
        <a:defRPr sz="3300">
          <a:solidFill>
            <a:schemeClr val="tx1"/>
          </a:solidFill>
          <a:latin typeface="Trebuchet MS" pitchFamily="34" charset="0"/>
        </a:defRPr>
      </a:lvl9pPr>
    </p:titleStyle>
    <p:bodyStyle>
      <a:lvl1pPr marL="257175" indent="-257175" algn="l" rtl="0" eaLnBrk="1" fontAlgn="base" hangingPunct="1">
        <a:spcBef>
          <a:spcPts val="600"/>
        </a:spcBef>
        <a:spcAft>
          <a:spcPct val="0"/>
        </a:spcAft>
        <a:buFont typeface="Arial" charset="0"/>
        <a:buChar char="•"/>
        <a:defRPr sz="2400" kern="1200">
          <a:solidFill>
            <a:srgbClr val="797979"/>
          </a:solidFill>
          <a:latin typeface="Trebuchet MS" panose="020B0603020202020204" pitchFamily="34" charset="0"/>
          <a:ea typeface="+mn-ea"/>
          <a:cs typeface="+mn-cs"/>
        </a:defRPr>
      </a:lvl1pPr>
      <a:lvl2pPr marL="557213" indent="-214313" algn="l" rtl="0" eaLnBrk="1" fontAlgn="base" hangingPunct="1">
        <a:spcBef>
          <a:spcPct val="20000"/>
        </a:spcBef>
        <a:spcAft>
          <a:spcPct val="0"/>
        </a:spcAft>
        <a:buFont typeface="Arial" charset="0"/>
        <a:buChar char="–"/>
        <a:defRPr sz="2100" kern="1200">
          <a:solidFill>
            <a:srgbClr val="797979"/>
          </a:solidFill>
          <a:latin typeface="Trebuchet MS" panose="020B0603020202020204" pitchFamily="34" charset="0"/>
          <a:ea typeface="+mn-ea"/>
          <a:cs typeface="+mn-cs"/>
        </a:defRPr>
      </a:lvl2pPr>
      <a:lvl3pPr marL="857250" indent="-171450" algn="l" rtl="0" eaLnBrk="1" fontAlgn="base" hangingPunct="1">
        <a:spcBef>
          <a:spcPct val="20000"/>
        </a:spcBef>
        <a:spcAft>
          <a:spcPct val="0"/>
        </a:spcAft>
        <a:buFont typeface="Arial" charset="0"/>
        <a:buChar char="•"/>
        <a:defRPr sz="1800" kern="1200">
          <a:solidFill>
            <a:srgbClr val="797979"/>
          </a:solidFill>
          <a:latin typeface="Trebuchet MS" panose="020B0603020202020204" pitchFamily="34" charset="0"/>
          <a:ea typeface="+mn-ea"/>
          <a:cs typeface="+mn-cs"/>
        </a:defRPr>
      </a:lvl3pPr>
      <a:lvl4pPr marL="1200150" indent="-171450" algn="l" rtl="0" eaLnBrk="1" fontAlgn="base" hangingPunct="1">
        <a:spcBef>
          <a:spcPct val="20000"/>
        </a:spcBef>
        <a:spcAft>
          <a:spcPct val="0"/>
        </a:spcAft>
        <a:buFont typeface="Arial" charset="0"/>
        <a:buChar char="–"/>
        <a:defRPr sz="1500" kern="1200">
          <a:solidFill>
            <a:srgbClr val="797979"/>
          </a:solidFill>
          <a:latin typeface="Trebuchet MS" panose="020B0603020202020204" pitchFamily="34" charset="0"/>
          <a:ea typeface="+mn-ea"/>
          <a:cs typeface="+mn-cs"/>
        </a:defRPr>
      </a:lvl4pPr>
      <a:lvl5pPr marL="1543050" indent="-171450" algn="l" rtl="0" eaLnBrk="1" fontAlgn="base" hangingPunct="1">
        <a:spcBef>
          <a:spcPct val="20000"/>
        </a:spcBef>
        <a:spcAft>
          <a:spcPct val="0"/>
        </a:spcAft>
        <a:buFont typeface="Arial" charset="0"/>
        <a:buChar char="»"/>
        <a:defRPr sz="1500" kern="1200">
          <a:solidFill>
            <a:srgbClr val="797979"/>
          </a:solidFill>
          <a:latin typeface="Trebuchet MS" panose="020B0603020202020204"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41.jpeg"/><Relationship Id="rId5" Type="http://schemas.openxmlformats.org/officeDocument/2006/relationships/image" Target="../media/image40.e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1.jpe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40.emf"/><Relationship Id="rId5" Type="http://schemas.openxmlformats.org/officeDocument/2006/relationships/oleObject" Target="../embeddings/oleObject1.bin"/><Relationship Id="rId4" Type="http://schemas.microsoft.com/office/2018/10/relationships/comments" Target="../comments/modernComment_689_2478E8EC.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6.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53.jpg"/><Relationship Id="rId4" Type="http://schemas.openxmlformats.org/officeDocument/2006/relationships/image" Target="../media/image52.jpg"/></Relationships>
</file>

<file path=ppt/slides/_rels/slide1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56.png"/><Relationship Id="rId4" Type="http://schemas.openxmlformats.org/officeDocument/2006/relationships/image" Target="../media/image55.emf"/></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1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13.png"/><Relationship Id="rId18" Type="http://schemas.openxmlformats.org/officeDocument/2006/relationships/image" Target="../media/image17.svg"/><Relationship Id="rId3" Type="http://schemas.openxmlformats.org/officeDocument/2006/relationships/notesSlide" Target="../notesSlides/notesSlide2.xml"/><Relationship Id="rId7" Type="http://schemas.openxmlformats.org/officeDocument/2006/relationships/diagramQuickStyle" Target="../diagrams/quickStyle1.xml"/><Relationship Id="rId12" Type="http://schemas.openxmlformats.org/officeDocument/2006/relationships/image" Target="../media/image12.png"/><Relationship Id="rId17" Type="http://schemas.openxmlformats.org/officeDocument/2006/relationships/image" Target="../media/image16.png"/><Relationship Id="rId2" Type="http://schemas.openxmlformats.org/officeDocument/2006/relationships/slideLayout" Target="../slideLayouts/slideLayout4.xml"/><Relationship Id="rId16" Type="http://schemas.openxmlformats.org/officeDocument/2006/relationships/image" Target="../media/image7.png"/><Relationship Id="rId1" Type="http://schemas.openxmlformats.org/officeDocument/2006/relationships/tags" Target="../tags/tag2.xml"/><Relationship Id="rId6" Type="http://schemas.openxmlformats.org/officeDocument/2006/relationships/diagramLayout" Target="../diagrams/layout1.xml"/><Relationship Id="rId11" Type="http://schemas.openxmlformats.org/officeDocument/2006/relationships/image" Target="../media/image11.png"/><Relationship Id="rId5" Type="http://schemas.openxmlformats.org/officeDocument/2006/relationships/diagramData" Target="../diagrams/data1.xml"/><Relationship Id="rId15" Type="http://schemas.openxmlformats.org/officeDocument/2006/relationships/image" Target="../media/image15.jpg"/><Relationship Id="rId10" Type="http://schemas.openxmlformats.org/officeDocument/2006/relationships/image" Target="../media/image10.png"/><Relationship Id="rId4" Type="http://schemas.openxmlformats.org/officeDocument/2006/relationships/image" Target="../media/image9.png"/><Relationship Id="rId9" Type="http://schemas.microsoft.com/office/2007/relationships/diagramDrawing" Target="../diagrams/drawing1.xml"/><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70.png"/><Relationship Id="rId7" Type="http://schemas.openxmlformats.org/officeDocument/2006/relationships/image" Target="../media/image73.jp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15.jpg"/><Relationship Id="rId7"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5.emf"/><Relationship Id="rId5" Type="http://schemas.openxmlformats.org/officeDocument/2006/relationships/image" Target="../media/image8.jpe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22.xml"/><Relationship Id="rId7" Type="http://schemas.openxmlformats.org/officeDocument/2006/relationships/image" Target="../media/image81.svg"/><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svg"/></Relationships>
</file>

<file path=ppt/slides/_rels/slide29.xml.rels><?xml version="1.0" encoding="UTF-8" standalone="yes"?>
<Relationships xmlns="http://schemas.openxmlformats.org/package/2006/relationships"><Relationship Id="rId8" Type="http://schemas.microsoft.com/office/2007/relationships/media" Target="../media/media5.mp3"/><Relationship Id="rId13" Type="http://schemas.openxmlformats.org/officeDocument/2006/relationships/audio" Target="../media/media7.caf"/><Relationship Id="rId18" Type="http://schemas.openxmlformats.org/officeDocument/2006/relationships/image" Target="../media/image85.png"/><Relationship Id="rId3" Type="http://schemas.openxmlformats.org/officeDocument/2006/relationships/audio" Target="../media/media2.mp3"/><Relationship Id="rId21" Type="http://schemas.openxmlformats.org/officeDocument/2006/relationships/image" Target="../media/image87.gif"/><Relationship Id="rId7" Type="http://schemas.openxmlformats.org/officeDocument/2006/relationships/audio" Target="../media/media4.mp3"/><Relationship Id="rId12" Type="http://schemas.microsoft.com/office/2007/relationships/media" Target="../media/media7.caf"/><Relationship Id="rId17" Type="http://schemas.openxmlformats.org/officeDocument/2006/relationships/image" Target="../media/image84.png"/><Relationship Id="rId2" Type="http://schemas.microsoft.com/office/2007/relationships/media" Target="../media/media2.mp3"/><Relationship Id="rId16" Type="http://schemas.openxmlformats.org/officeDocument/2006/relationships/image" Target="../media/image79.png"/><Relationship Id="rId20" Type="http://schemas.openxmlformats.org/officeDocument/2006/relationships/image" Target="../media/image7.png"/><Relationship Id="rId1" Type="http://schemas.openxmlformats.org/officeDocument/2006/relationships/tags" Target="../tags/tag12.xml"/><Relationship Id="rId6" Type="http://schemas.microsoft.com/office/2007/relationships/media" Target="../media/media4.mp3"/><Relationship Id="rId11" Type="http://schemas.openxmlformats.org/officeDocument/2006/relationships/audio" Target="../media/media6.mp3"/><Relationship Id="rId5" Type="http://schemas.openxmlformats.org/officeDocument/2006/relationships/audio" Target="../media/media3.mp3"/><Relationship Id="rId15" Type="http://schemas.openxmlformats.org/officeDocument/2006/relationships/notesSlide" Target="../notesSlides/notesSlide23.xml"/><Relationship Id="rId10" Type="http://schemas.microsoft.com/office/2007/relationships/media" Target="../media/media6.mp3"/><Relationship Id="rId19" Type="http://schemas.openxmlformats.org/officeDocument/2006/relationships/image" Target="../media/image86.svg"/><Relationship Id="rId4" Type="http://schemas.microsoft.com/office/2007/relationships/media" Target="../media/media3.mp3"/><Relationship Id="rId9" Type="http://schemas.openxmlformats.org/officeDocument/2006/relationships/audio" Target="../media/media5.mp3"/><Relationship Id="rId14" Type="http://schemas.openxmlformats.org/officeDocument/2006/relationships/slideLayout" Target="../slideLayouts/slideLayout4.xml"/><Relationship Id="rId22"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notesSlide" Target="../notesSlides/notesSlide24.xml"/><Relationship Id="rId7" Type="http://schemas.openxmlformats.org/officeDocument/2006/relationships/image" Target="../media/image90.png"/><Relationship Id="rId12" Type="http://schemas.openxmlformats.org/officeDocument/2006/relationships/image" Target="../media/image95.svg"/><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svg"/><Relationship Id="rId4" Type="http://schemas.openxmlformats.org/officeDocument/2006/relationships/image" Target="../media/image74.jpg"/><Relationship Id="rId9" Type="http://schemas.openxmlformats.org/officeDocument/2006/relationships/image" Target="../media/image92.png"/></Relationships>
</file>

<file path=ppt/slides/_rels/slide31.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97.png"/><Relationship Id="rId3" Type="http://schemas.openxmlformats.org/officeDocument/2006/relationships/image" Target="../media/image74.jpg"/><Relationship Id="rId7" Type="http://schemas.openxmlformats.org/officeDocument/2006/relationships/image" Target="../media/image90.png"/><Relationship Id="rId12" Type="http://schemas.openxmlformats.org/officeDocument/2006/relationships/image" Target="../media/image95.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96.jpeg"/><Relationship Id="rId10" Type="http://schemas.openxmlformats.org/officeDocument/2006/relationships/image" Target="../media/image93.svg"/><Relationship Id="rId4" Type="http://schemas.openxmlformats.org/officeDocument/2006/relationships/image" Target="../media/image88.png"/><Relationship Id="rId9" Type="http://schemas.openxmlformats.org/officeDocument/2006/relationships/image" Target="../media/image92.png"/><Relationship Id="rId14" Type="http://schemas.openxmlformats.org/officeDocument/2006/relationships/image" Target="../media/image98.svg"/></Relationships>
</file>

<file path=ppt/slides/_rels/slide3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hyperlink" Target="http://www.wolke.schule/" TargetMode="External"/><Relationship Id="rId7" Type="http://schemas.openxmlformats.org/officeDocument/2006/relationships/image" Target="../media/image17.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75.emf"/></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image" Target="../media/image105.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107.png"/><Relationship Id="rId17" Type="http://schemas.openxmlformats.org/officeDocument/2006/relationships/image" Target="../media/image110.svg"/><Relationship Id="rId2" Type="http://schemas.openxmlformats.org/officeDocument/2006/relationships/image" Target="../media/image102.png"/><Relationship Id="rId16" Type="http://schemas.openxmlformats.org/officeDocument/2006/relationships/image" Target="../media/image109.png"/><Relationship Id="rId1" Type="http://schemas.openxmlformats.org/officeDocument/2006/relationships/slideLayout" Target="../slideLayouts/slideLayout4.xml"/><Relationship Id="rId6" Type="http://schemas.openxmlformats.org/officeDocument/2006/relationships/image" Target="../media/image104.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106.png"/><Relationship Id="rId4" Type="http://schemas.openxmlformats.org/officeDocument/2006/relationships/image" Target="../media/image103.png"/><Relationship Id="rId9" Type="http://schemas.microsoft.com/office/2007/relationships/hdphoto" Target="../media/hdphoto4.wdp"/><Relationship Id="rId14" Type="http://schemas.openxmlformats.org/officeDocument/2006/relationships/image" Target="../media/image108.png"/></Relationships>
</file>

<file path=ppt/slides/_rels/slide36.xml.rels><?xml version="1.0" encoding="UTF-8" standalone="yes"?>
<Relationships xmlns="http://schemas.openxmlformats.org/package/2006/relationships"><Relationship Id="rId3" Type="http://schemas.openxmlformats.org/officeDocument/2006/relationships/hyperlink" Target="https://prosodiya.de/" TargetMode="External"/><Relationship Id="rId7" Type="http://schemas.openxmlformats.org/officeDocument/2006/relationships/hyperlink" Target="https://tucantest.org/"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hyperlink" Target="https://wolke.schule/" TargetMode="External"/><Relationship Id="rId5" Type="http://schemas.openxmlformats.org/officeDocument/2006/relationships/hyperlink" Target="https://kansas-suche.de/" TargetMode="External"/><Relationship Id="rId4" Type="http://schemas.openxmlformats.org/officeDocument/2006/relationships/hyperlink" Target="https://sfs.uni-tuebingen.de/coast"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hyperlink" Target="mailto:heiko.holz@ph-ludwigsburg.de"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3.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media1.mp3"/><Relationship Id="rId7" Type="http://schemas.openxmlformats.org/officeDocument/2006/relationships/image" Target="../media/image32.jpeg"/><Relationship Id="rId2" Type="http://schemas.microsoft.com/office/2007/relationships/media" Target="../media/media1.mp3"/><Relationship Id="rId1" Type="http://schemas.openxmlformats.org/officeDocument/2006/relationships/tags" Target="../tags/tag5.xml"/><Relationship Id="rId6" Type="http://schemas.openxmlformats.org/officeDocument/2006/relationships/image" Target="../media/image31.png"/><Relationship Id="rId5" Type="http://schemas.openxmlformats.org/officeDocument/2006/relationships/notesSlide" Target="../notesSlides/notesSlide6.xml"/><Relationship Id="rId4" Type="http://schemas.openxmlformats.org/officeDocument/2006/relationships/slideLayout" Target="../slideLayouts/slideLayout4.xml"/><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9.emf"/><Relationship Id="rId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CE18E4E7-1349-9885-515E-AC90CF0A4B03}"/>
              </a:ext>
            </a:extLst>
          </p:cNvPr>
          <p:cNvSpPr>
            <a:spLocks noGrp="1"/>
          </p:cNvSpPr>
          <p:nvPr>
            <p:ph type="subTitle" idx="1"/>
          </p:nvPr>
        </p:nvSpPr>
        <p:spPr/>
        <p:txBody>
          <a:bodyPr>
            <a:normAutofit/>
          </a:bodyPr>
          <a:lstStyle/>
          <a:p>
            <a:pPr algn="r"/>
            <a:r>
              <a:rPr lang="en-US" sz="1800" b="1" noProof="0" dirty="0" err="1"/>
              <a:t>Juniorprof</a:t>
            </a:r>
            <a:r>
              <a:rPr lang="en-US" sz="1800" b="1" noProof="0" dirty="0"/>
              <a:t>. Dr. Heiko Holz – Bridging Horizons: UCI-Tübingen	</a:t>
            </a:r>
          </a:p>
        </p:txBody>
      </p:sp>
      <p:pic>
        <p:nvPicPr>
          <p:cNvPr id="10" name="Picture Placeholder 9" descr="A logo for a graduate school&#10;&#10;Description automatically generated">
            <a:extLst>
              <a:ext uri="{FF2B5EF4-FFF2-40B4-BE49-F238E27FC236}">
                <a16:creationId xmlns:a16="http://schemas.microsoft.com/office/drawing/2014/main" id="{82647A35-727A-430A-385D-44B1B874EA53}"/>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161" r="1161"/>
          <a:stretch>
            <a:fillRect/>
          </a:stretch>
        </p:blipFill>
        <p:spPr>
          <a:xfrm>
            <a:off x="1968271" y="5235060"/>
            <a:ext cx="2160239" cy="886380"/>
          </a:xfrm>
        </p:spPr>
      </p:pic>
      <p:sp>
        <p:nvSpPr>
          <p:cNvPr id="25" name="Rechteck 5">
            <a:extLst>
              <a:ext uri="{FF2B5EF4-FFF2-40B4-BE49-F238E27FC236}">
                <a16:creationId xmlns:a16="http://schemas.microsoft.com/office/drawing/2014/main" id="{28DC3A49-4DF0-0D24-4FCB-679FF2299B22}"/>
              </a:ext>
            </a:extLst>
          </p:cNvPr>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pic>
        <p:nvPicPr>
          <p:cNvPr id="13" name="Picture 7">
            <a:extLst>
              <a:ext uri="{FF2B5EF4-FFF2-40B4-BE49-F238E27FC236}">
                <a16:creationId xmlns:a16="http://schemas.microsoft.com/office/drawing/2014/main" id="{8B924F19-298F-7BF6-8A5E-A4F247D96D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2286" y="6155756"/>
            <a:ext cx="2016224" cy="517728"/>
          </a:xfrm>
          <a:prstGeom prst="rect">
            <a:avLst/>
          </a:prstGeom>
        </p:spPr>
      </p:pic>
      <p:pic>
        <p:nvPicPr>
          <p:cNvPr id="31" name="Graphic 30">
            <a:extLst>
              <a:ext uri="{FF2B5EF4-FFF2-40B4-BE49-F238E27FC236}">
                <a16:creationId xmlns:a16="http://schemas.microsoft.com/office/drawing/2014/main" id="{A97A1ACC-A893-4726-4008-3987BF2921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35881" y="1628800"/>
            <a:ext cx="2448272" cy="809665"/>
          </a:xfrm>
          <a:prstGeom prst="rect">
            <a:avLst/>
          </a:prstGeom>
        </p:spPr>
      </p:pic>
      <p:sp>
        <p:nvSpPr>
          <p:cNvPr id="8" name="Title 3">
            <a:extLst>
              <a:ext uri="{FF2B5EF4-FFF2-40B4-BE49-F238E27FC236}">
                <a16:creationId xmlns:a16="http://schemas.microsoft.com/office/drawing/2014/main" id="{7D602FFA-F101-3C9F-EF5A-C2D3E9D74B2C}"/>
              </a:ext>
            </a:extLst>
          </p:cNvPr>
          <p:cNvSpPr txBox="1">
            <a:spLocks/>
          </p:cNvSpPr>
          <p:nvPr/>
        </p:nvSpPr>
        <p:spPr bwMode="auto">
          <a:xfrm>
            <a:off x="2135560" y="4711974"/>
            <a:ext cx="10056441" cy="1259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180000" bIns="45720" numCol="1" anchor="ctr" anchorCtr="0" compatLnSpc="1">
            <a:prstTxWarp prst="textNoShape">
              <a:avLst/>
            </a:prstTxWarp>
          </a:bodyPr>
          <a:lstStyle>
            <a:lvl1pPr algn="r" rtl="0" eaLnBrk="1" fontAlgn="base" hangingPunct="1">
              <a:spcBef>
                <a:spcPct val="0"/>
              </a:spcBef>
              <a:spcAft>
                <a:spcPct val="0"/>
              </a:spcAft>
              <a:defRPr sz="3300" kern="1200">
                <a:solidFill>
                  <a:srgbClr val="006633"/>
                </a:solidFill>
                <a:latin typeface="Trebuchet MS" panose="020B0603020202020204" pitchFamily="34" charset="0"/>
                <a:ea typeface="+mj-ea"/>
                <a:cs typeface="+mj-cs"/>
              </a:defRPr>
            </a:lvl1pPr>
            <a:lvl2pPr algn="ctr" rtl="0" eaLnBrk="1" fontAlgn="base" hangingPunct="1">
              <a:spcBef>
                <a:spcPct val="0"/>
              </a:spcBef>
              <a:spcAft>
                <a:spcPct val="0"/>
              </a:spcAft>
              <a:defRPr sz="3300">
                <a:solidFill>
                  <a:schemeClr val="tx1"/>
                </a:solidFill>
                <a:latin typeface="Trebuchet MS" pitchFamily="34" charset="0"/>
              </a:defRPr>
            </a:lvl2pPr>
            <a:lvl3pPr algn="ctr" rtl="0" eaLnBrk="1" fontAlgn="base" hangingPunct="1">
              <a:spcBef>
                <a:spcPct val="0"/>
              </a:spcBef>
              <a:spcAft>
                <a:spcPct val="0"/>
              </a:spcAft>
              <a:defRPr sz="3300">
                <a:solidFill>
                  <a:schemeClr val="tx1"/>
                </a:solidFill>
                <a:latin typeface="Trebuchet MS" pitchFamily="34" charset="0"/>
              </a:defRPr>
            </a:lvl3pPr>
            <a:lvl4pPr algn="ctr" rtl="0" eaLnBrk="1" fontAlgn="base" hangingPunct="1">
              <a:spcBef>
                <a:spcPct val="0"/>
              </a:spcBef>
              <a:spcAft>
                <a:spcPct val="0"/>
              </a:spcAft>
              <a:defRPr sz="3300">
                <a:solidFill>
                  <a:schemeClr val="tx1"/>
                </a:solidFill>
                <a:latin typeface="Trebuchet MS" pitchFamily="34" charset="0"/>
              </a:defRPr>
            </a:lvl4pPr>
            <a:lvl5pPr algn="ctr" rtl="0" eaLnBrk="1" fontAlgn="base" hangingPunct="1">
              <a:spcBef>
                <a:spcPct val="0"/>
              </a:spcBef>
              <a:spcAft>
                <a:spcPct val="0"/>
              </a:spcAft>
              <a:defRPr sz="3300">
                <a:solidFill>
                  <a:schemeClr val="tx1"/>
                </a:solidFill>
                <a:latin typeface="Trebuchet MS" pitchFamily="34" charset="0"/>
              </a:defRPr>
            </a:lvl5pPr>
            <a:lvl6pPr marL="342900" algn="ctr" rtl="0" eaLnBrk="1" fontAlgn="base" hangingPunct="1">
              <a:spcBef>
                <a:spcPct val="0"/>
              </a:spcBef>
              <a:spcAft>
                <a:spcPct val="0"/>
              </a:spcAft>
              <a:defRPr sz="3300">
                <a:solidFill>
                  <a:schemeClr val="tx1"/>
                </a:solidFill>
                <a:latin typeface="Trebuchet MS" pitchFamily="34" charset="0"/>
              </a:defRPr>
            </a:lvl6pPr>
            <a:lvl7pPr marL="685800" algn="ctr" rtl="0" eaLnBrk="1" fontAlgn="base" hangingPunct="1">
              <a:spcBef>
                <a:spcPct val="0"/>
              </a:spcBef>
              <a:spcAft>
                <a:spcPct val="0"/>
              </a:spcAft>
              <a:defRPr sz="3300">
                <a:solidFill>
                  <a:schemeClr val="tx1"/>
                </a:solidFill>
                <a:latin typeface="Trebuchet MS" pitchFamily="34" charset="0"/>
              </a:defRPr>
            </a:lvl7pPr>
            <a:lvl8pPr marL="1028700" algn="ctr" rtl="0" eaLnBrk="1" fontAlgn="base" hangingPunct="1">
              <a:spcBef>
                <a:spcPct val="0"/>
              </a:spcBef>
              <a:spcAft>
                <a:spcPct val="0"/>
              </a:spcAft>
              <a:defRPr sz="3300">
                <a:solidFill>
                  <a:schemeClr val="tx1"/>
                </a:solidFill>
                <a:latin typeface="Trebuchet MS" pitchFamily="34" charset="0"/>
              </a:defRPr>
            </a:lvl8pPr>
            <a:lvl9pPr marL="1371600" algn="ctr" rtl="0" eaLnBrk="1" fontAlgn="base" hangingPunct="1">
              <a:spcBef>
                <a:spcPct val="0"/>
              </a:spcBef>
              <a:spcAft>
                <a:spcPct val="0"/>
              </a:spcAft>
              <a:defRPr sz="3300">
                <a:solidFill>
                  <a:schemeClr val="tx1"/>
                </a:solidFill>
                <a:latin typeface="Trebuchet MS" pitchFamily="34" charset="0"/>
              </a:defRPr>
            </a:lvl9pPr>
          </a:lstStyle>
          <a:p>
            <a:pPr>
              <a:lnSpc>
                <a:spcPct val="114000"/>
              </a:lnSpc>
            </a:pPr>
            <a:r>
              <a:rPr lang="en-US" sz="3200" b="1" noProof="0" dirty="0"/>
              <a:t>AI in Language Learning and Teaching</a:t>
            </a:r>
            <a:br>
              <a:rPr lang="en-US" sz="3200" noProof="0" dirty="0"/>
            </a:br>
            <a:r>
              <a:rPr lang="en-US" sz="2400" noProof="0" dirty="0"/>
              <a:t>Insights Into Tools, Prospects, &amp; Future Directions</a:t>
            </a:r>
            <a:endParaRPr lang="en-US" sz="3200" noProof="0" dirty="0"/>
          </a:p>
        </p:txBody>
      </p:sp>
      <p:pic>
        <p:nvPicPr>
          <p:cNvPr id="4" name="Picture 3">
            <a:extLst>
              <a:ext uri="{FF2B5EF4-FFF2-40B4-BE49-F238E27FC236}">
                <a16:creationId xmlns:a16="http://schemas.microsoft.com/office/drawing/2014/main" id="{D530591A-8452-365B-4CE8-1A1824367277}"/>
              </a:ext>
            </a:extLst>
          </p:cNvPr>
          <p:cNvPicPr>
            <a:picLocks noChangeAspect="1"/>
          </p:cNvPicPr>
          <p:nvPr/>
        </p:nvPicPr>
        <p:blipFill>
          <a:blip r:embed="rId7"/>
          <a:stretch>
            <a:fillRect/>
          </a:stretch>
        </p:blipFill>
        <p:spPr>
          <a:xfrm>
            <a:off x="374162" y="18527"/>
            <a:ext cx="4628963" cy="4543241"/>
          </a:xfrm>
          <a:prstGeom prst="rect">
            <a:avLst/>
          </a:prstGeom>
        </p:spPr>
      </p:pic>
      <p:pic>
        <p:nvPicPr>
          <p:cNvPr id="7" name="Picture 12">
            <a:extLst>
              <a:ext uri="{FF2B5EF4-FFF2-40B4-BE49-F238E27FC236}">
                <a16:creationId xmlns:a16="http://schemas.microsoft.com/office/drawing/2014/main" id="{739EE01A-0815-30D0-EDDF-535A2E10D9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3003" y="0"/>
            <a:ext cx="7330414" cy="407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492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DA37FD-8E6A-17CD-ECD2-19328D35EA94}"/>
              </a:ext>
            </a:extLst>
          </p:cNvPr>
          <p:cNvSpPr>
            <a:spLocks noGrp="1"/>
          </p:cNvSpPr>
          <p:nvPr>
            <p:ph type="title"/>
          </p:nvPr>
        </p:nvSpPr>
        <p:spPr/>
        <p:txBody>
          <a:bodyPr/>
          <a:lstStyle/>
          <a:p>
            <a:r>
              <a:rPr lang="de-DE" dirty="0"/>
              <a:t>Summary </a:t>
            </a:r>
            <a:r>
              <a:rPr lang="de-DE" dirty="0" err="1"/>
              <a:t>of</a:t>
            </a:r>
            <a:r>
              <a:rPr lang="de-DE" dirty="0"/>
              <a:t> </a:t>
            </a:r>
            <a:r>
              <a:rPr lang="de-DE" dirty="0" err="1"/>
              <a:t>the</a:t>
            </a:r>
            <a:r>
              <a:rPr lang="de-DE" dirty="0"/>
              <a:t> </a:t>
            </a:r>
            <a:r>
              <a:rPr lang="de-DE" dirty="0" err="1"/>
              <a:t>Results</a:t>
            </a:r>
            <a:endParaRPr lang="de-DE" dirty="0"/>
          </a:p>
        </p:txBody>
      </p:sp>
      <p:sp>
        <p:nvSpPr>
          <p:cNvPr id="3" name="Text Placeholder 2">
            <a:extLst>
              <a:ext uri="{FF2B5EF4-FFF2-40B4-BE49-F238E27FC236}">
                <a16:creationId xmlns:a16="http://schemas.microsoft.com/office/drawing/2014/main" id="{77481519-61BC-4621-97F1-1BB8EADCB8E8}"/>
              </a:ext>
            </a:extLst>
          </p:cNvPr>
          <p:cNvSpPr>
            <a:spLocks noGrp="1"/>
          </p:cNvSpPr>
          <p:nvPr>
            <p:ph idx="1"/>
          </p:nvPr>
        </p:nvSpPr>
        <p:spPr>
          <a:xfrm>
            <a:off x="609600" y="1600203"/>
            <a:ext cx="8861600" cy="4525963"/>
          </a:xfrm>
        </p:spPr>
        <p:txBody>
          <a:bodyPr/>
          <a:lstStyle/>
          <a:p>
            <a:r>
              <a:rPr lang="de-DE" b="1" noProof="0" dirty="0" err="1"/>
              <a:t>Validity</a:t>
            </a:r>
            <a:r>
              <a:rPr lang="de-DE" b="1" noProof="0" dirty="0"/>
              <a:t>:</a:t>
            </a:r>
          </a:p>
          <a:p>
            <a:pPr marL="1102756" lvl="1" indent="-380990">
              <a:buFont typeface="Wingdings" panose="05000000000000000000" pitchFamily="2" charset="2"/>
              <a:buChar char="ü"/>
            </a:pPr>
            <a:r>
              <a:rPr lang="en-GB" sz="2400" dirty="0"/>
              <a:t>Correlation between stress perception and reading and spelling performance demonstrated/replicated.</a:t>
            </a:r>
          </a:p>
          <a:p>
            <a:pPr marL="1102756" lvl="1" indent="-380990">
              <a:buFont typeface="Wingdings" panose="05000000000000000000" pitchFamily="2" charset="2"/>
              <a:buChar char="ü"/>
            </a:pPr>
            <a:r>
              <a:rPr lang="en-GB" sz="2400" dirty="0"/>
              <a:t>Correlation between training and spelling performance indicates effective implementation.</a:t>
            </a:r>
            <a:endParaRPr lang="de-DE" sz="2133" noProof="0" dirty="0"/>
          </a:p>
          <a:p>
            <a:r>
              <a:rPr lang="de-DE" b="1" noProof="0" dirty="0" err="1"/>
              <a:t>Effectiveness</a:t>
            </a:r>
            <a:r>
              <a:rPr lang="de-DE" b="1" noProof="0" dirty="0"/>
              <a:t>:</a:t>
            </a:r>
          </a:p>
          <a:p>
            <a:pPr marL="1102756" lvl="1" indent="-380990">
              <a:buFont typeface="Wingdings" panose="05000000000000000000" pitchFamily="2" charset="2"/>
              <a:buChar char="ü"/>
            </a:pPr>
            <a:r>
              <a:rPr lang="en-US" sz="2133" dirty="0"/>
              <a:t>Prosodiya improves syllable stress awareness and spelling of primary school children</a:t>
            </a:r>
          </a:p>
          <a:p>
            <a:r>
              <a:rPr lang="de-DE" b="1" noProof="0" dirty="0" err="1"/>
              <a:t>Feasibility</a:t>
            </a:r>
            <a:r>
              <a:rPr lang="de-DE" b="1" noProof="0" dirty="0"/>
              <a:t>:</a:t>
            </a:r>
          </a:p>
          <a:p>
            <a:pPr marL="1102756" lvl="1" indent="-380990">
              <a:buFont typeface="Wingdings" panose="05000000000000000000" pitchFamily="2" charset="2"/>
              <a:buChar char="ü"/>
            </a:pPr>
            <a:r>
              <a:rPr lang="en-US" sz="2133" dirty="0"/>
              <a:t>Prosodiya is feasible for use at home</a:t>
            </a:r>
          </a:p>
          <a:p>
            <a:pPr marL="1102756" lvl="1" indent="-380990">
              <a:buFont typeface="Wingdings" panose="05000000000000000000" pitchFamily="2" charset="2"/>
              <a:buChar char="ü"/>
            </a:pPr>
            <a:r>
              <a:rPr lang="en-US" sz="2133" dirty="0"/>
              <a:t>Prosodiya motivates children over longer period of time and is well received by parents and teachers</a:t>
            </a:r>
          </a:p>
          <a:p>
            <a:pPr marL="0" indent="0">
              <a:buNone/>
            </a:pPr>
            <a:endParaRPr lang="de-DE" sz="2133" noProof="0" dirty="0"/>
          </a:p>
        </p:txBody>
      </p:sp>
      <p:graphicFrame>
        <p:nvGraphicFramePr>
          <p:cNvPr id="9" name="Object 8">
            <a:extLst>
              <a:ext uri="{FF2B5EF4-FFF2-40B4-BE49-F238E27FC236}">
                <a16:creationId xmlns:a16="http://schemas.microsoft.com/office/drawing/2014/main" id="{24EA04A7-ACDD-4D03-AC60-926A71D13CBB}"/>
              </a:ext>
            </a:extLst>
          </p:cNvPr>
          <p:cNvGraphicFramePr>
            <a:graphicFrameLocks noChangeAspect="1"/>
          </p:cNvGraphicFramePr>
          <p:nvPr/>
        </p:nvGraphicFramePr>
        <p:xfrm>
          <a:off x="9674047" y="2021316"/>
          <a:ext cx="1931105" cy="2317327"/>
        </p:xfrm>
        <a:graphic>
          <a:graphicData uri="http://schemas.openxmlformats.org/presentationml/2006/ole">
            <mc:AlternateContent xmlns:mc="http://schemas.openxmlformats.org/markup-compatibility/2006">
              <mc:Choice xmlns:v="urn:schemas-microsoft-com:vml" Requires="v">
                <p:oleObj name="Acrobat Document" r:id="rId4" imgW="3428872" imgH="4114800" progId="Acrobat.Document.DC">
                  <p:embed/>
                </p:oleObj>
              </mc:Choice>
              <mc:Fallback>
                <p:oleObj name="Acrobat Document" r:id="rId4" imgW="3428872" imgH="4114800" progId="Acrobat.Document.DC">
                  <p:embed/>
                  <p:pic>
                    <p:nvPicPr>
                      <p:cNvPr id="9" name="Object 8">
                        <a:extLst>
                          <a:ext uri="{FF2B5EF4-FFF2-40B4-BE49-F238E27FC236}">
                            <a16:creationId xmlns:a16="http://schemas.microsoft.com/office/drawing/2014/main" id="{24EA04A7-ACDD-4D03-AC60-926A71D13CBB}"/>
                          </a:ext>
                        </a:extLst>
                      </p:cNvPr>
                      <p:cNvPicPr/>
                      <p:nvPr/>
                    </p:nvPicPr>
                    <p:blipFill>
                      <a:blip r:embed="rId5"/>
                      <a:stretch>
                        <a:fillRect/>
                      </a:stretch>
                    </p:blipFill>
                    <p:spPr>
                      <a:xfrm>
                        <a:off x="9674047" y="2021316"/>
                        <a:ext cx="1931105" cy="2317327"/>
                      </a:xfrm>
                      <a:prstGeom prst="rect">
                        <a:avLst/>
                      </a:prstGeom>
                    </p:spPr>
                  </p:pic>
                </p:oleObj>
              </mc:Fallback>
            </mc:AlternateContent>
          </a:graphicData>
        </a:graphic>
      </p:graphicFrame>
      <p:pic>
        <p:nvPicPr>
          <p:cNvPr id="11" name="Picture 10" descr="A picture containing text, person&#10;&#10;Description automatically generated">
            <a:extLst>
              <a:ext uri="{FF2B5EF4-FFF2-40B4-BE49-F238E27FC236}">
                <a16:creationId xmlns:a16="http://schemas.microsoft.com/office/drawing/2014/main" id="{063D6866-648F-45ED-B205-686632BB39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71200" y="4488660"/>
            <a:ext cx="2336800" cy="1752600"/>
          </a:xfrm>
          <a:prstGeom prst="rect">
            <a:avLst/>
          </a:prstGeom>
        </p:spPr>
      </p:pic>
      <p:sp>
        <p:nvSpPr>
          <p:cNvPr id="2" name="Date Placeholder 1">
            <a:extLst>
              <a:ext uri="{FF2B5EF4-FFF2-40B4-BE49-F238E27FC236}">
                <a16:creationId xmlns:a16="http://schemas.microsoft.com/office/drawing/2014/main" id="{0CF5A21F-A6C6-035A-A40C-25D4B0589D46}"/>
              </a:ext>
            </a:extLst>
          </p:cNvPr>
          <p:cNvSpPr>
            <a:spLocks noGrp="1"/>
          </p:cNvSpPr>
          <p:nvPr>
            <p:ph type="dt" sz="half" idx="10"/>
          </p:nvPr>
        </p:nvSpPr>
        <p:spPr/>
        <p:txBody>
          <a:bodyPr/>
          <a:lstStyle/>
          <a:p>
            <a:pPr>
              <a:defRPr/>
            </a:pPr>
            <a:r>
              <a:rPr lang="de-DE"/>
              <a:t>13.01.2025 | Bridging Horizons: UCI-Tübingen Global Research Initiative</a:t>
            </a:r>
          </a:p>
        </p:txBody>
      </p:sp>
    </p:spTree>
    <p:custDataLst>
      <p:tags r:id="rId1"/>
    </p:custDataLst>
    <p:extLst>
      <p:ext uri="{BB962C8B-B14F-4D97-AF65-F5344CB8AC3E}">
        <p14:creationId xmlns:p14="http://schemas.microsoft.com/office/powerpoint/2010/main" val="87981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E829A-C7D7-ED18-6FBC-92390A26BE7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B78899-A379-215E-0D45-322463A85208}"/>
              </a:ext>
            </a:extLst>
          </p:cNvPr>
          <p:cNvSpPr>
            <a:spLocks noGrp="1"/>
          </p:cNvSpPr>
          <p:nvPr>
            <p:ph type="title"/>
          </p:nvPr>
        </p:nvSpPr>
        <p:spPr/>
        <p:txBody>
          <a:bodyPr/>
          <a:lstStyle/>
          <a:p>
            <a:r>
              <a:rPr lang="de-DE" dirty="0"/>
              <a:t>Summary </a:t>
            </a:r>
            <a:r>
              <a:rPr lang="de-DE" dirty="0" err="1"/>
              <a:t>of</a:t>
            </a:r>
            <a:r>
              <a:rPr lang="de-DE" dirty="0"/>
              <a:t> </a:t>
            </a:r>
            <a:r>
              <a:rPr lang="de-DE" dirty="0" err="1"/>
              <a:t>the</a:t>
            </a:r>
            <a:r>
              <a:rPr lang="de-DE" dirty="0"/>
              <a:t> </a:t>
            </a:r>
            <a:r>
              <a:rPr lang="de-DE" dirty="0" err="1"/>
              <a:t>Results</a:t>
            </a:r>
            <a:endParaRPr lang="de-DE" dirty="0"/>
          </a:p>
        </p:txBody>
      </p:sp>
      <p:sp>
        <p:nvSpPr>
          <p:cNvPr id="3" name="Text Placeholder 2">
            <a:extLst>
              <a:ext uri="{FF2B5EF4-FFF2-40B4-BE49-F238E27FC236}">
                <a16:creationId xmlns:a16="http://schemas.microsoft.com/office/drawing/2014/main" id="{97D6B20E-E13A-27A3-6DD5-A2BEB24DFF61}"/>
              </a:ext>
            </a:extLst>
          </p:cNvPr>
          <p:cNvSpPr>
            <a:spLocks noGrp="1"/>
          </p:cNvSpPr>
          <p:nvPr>
            <p:ph idx="1"/>
          </p:nvPr>
        </p:nvSpPr>
        <p:spPr>
          <a:xfrm>
            <a:off x="609600" y="1600203"/>
            <a:ext cx="8861600" cy="4525963"/>
          </a:xfrm>
        </p:spPr>
        <p:txBody>
          <a:bodyPr/>
          <a:lstStyle/>
          <a:p>
            <a:r>
              <a:rPr lang="de-DE" b="1" noProof="0" dirty="0" err="1"/>
              <a:t>Validity</a:t>
            </a:r>
            <a:r>
              <a:rPr lang="de-DE" b="1" noProof="0" dirty="0"/>
              <a:t>:</a:t>
            </a:r>
          </a:p>
          <a:p>
            <a:pPr marL="1102756" lvl="1" indent="-380990">
              <a:buFont typeface="Wingdings" panose="05000000000000000000" pitchFamily="2" charset="2"/>
              <a:buChar char="ü"/>
            </a:pPr>
            <a:r>
              <a:rPr lang="en-GB" sz="2400" dirty="0"/>
              <a:t>Correlation between stress perception and reading and spelling performance demonstrated/replicated.</a:t>
            </a:r>
          </a:p>
          <a:p>
            <a:pPr marL="1102756" lvl="1" indent="-380990">
              <a:buFont typeface="Wingdings" panose="05000000000000000000" pitchFamily="2" charset="2"/>
              <a:buChar char="ü"/>
            </a:pPr>
            <a:r>
              <a:rPr lang="en-GB" sz="2400" dirty="0"/>
              <a:t>Correlation between training and spelling performance indicates effective implementation.</a:t>
            </a:r>
            <a:endParaRPr lang="de-DE" sz="2133" noProof="0" dirty="0"/>
          </a:p>
          <a:p>
            <a:r>
              <a:rPr lang="de-DE" b="1" noProof="0" dirty="0" err="1"/>
              <a:t>Effectiveness</a:t>
            </a:r>
            <a:r>
              <a:rPr lang="de-DE" b="1" noProof="0" dirty="0"/>
              <a:t>:</a:t>
            </a:r>
          </a:p>
          <a:p>
            <a:pPr marL="1102756" lvl="1" indent="-380990">
              <a:buFont typeface="Wingdings" panose="05000000000000000000" pitchFamily="2" charset="2"/>
              <a:buChar char="ü"/>
            </a:pPr>
            <a:r>
              <a:rPr lang="en-US" sz="2133" dirty="0"/>
              <a:t>Prosodiya improves syllable stress awareness and spelling of primary school children</a:t>
            </a:r>
          </a:p>
          <a:p>
            <a:r>
              <a:rPr lang="de-DE" b="1" noProof="0" dirty="0" err="1"/>
              <a:t>Feasibility</a:t>
            </a:r>
            <a:r>
              <a:rPr lang="de-DE" b="1" noProof="0" dirty="0"/>
              <a:t>:</a:t>
            </a:r>
          </a:p>
          <a:p>
            <a:pPr marL="1102756" lvl="1" indent="-380990">
              <a:buFont typeface="Wingdings" panose="05000000000000000000" pitchFamily="2" charset="2"/>
              <a:buChar char="ü"/>
            </a:pPr>
            <a:r>
              <a:rPr lang="en-US" sz="2133" dirty="0"/>
              <a:t>Prosodiya is feasible for use at home</a:t>
            </a:r>
          </a:p>
          <a:p>
            <a:pPr marL="1102756" lvl="1" indent="-380990">
              <a:buFont typeface="Wingdings" panose="05000000000000000000" pitchFamily="2" charset="2"/>
              <a:buChar char="ü"/>
            </a:pPr>
            <a:r>
              <a:rPr lang="en-US" sz="2133" dirty="0"/>
              <a:t>Prosodiya motivates children over longer periods and is well received by parents and teachers</a:t>
            </a:r>
          </a:p>
          <a:p>
            <a:pPr marL="0" indent="0">
              <a:buNone/>
            </a:pPr>
            <a:endParaRPr lang="de-DE" sz="2133" noProof="0" dirty="0"/>
          </a:p>
        </p:txBody>
      </p:sp>
      <p:graphicFrame>
        <p:nvGraphicFramePr>
          <p:cNvPr id="9" name="Object 8">
            <a:extLst>
              <a:ext uri="{FF2B5EF4-FFF2-40B4-BE49-F238E27FC236}">
                <a16:creationId xmlns:a16="http://schemas.microsoft.com/office/drawing/2014/main" id="{CFD49806-DA8F-B223-0A6D-D0A02F85A872}"/>
              </a:ext>
            </a:extLst>
          </p:cNvPr>
          <p:cNvGraphicFramePr>
            <a:graphicFrameLocks noChangeAspect="1"/>
          </p:cNvGraphicFramePr>
          <p:nvPr/>
        </p:nvGraphicFramePr>
        <p:xfrm>
          <a:off x="9674047" y="2021316"/>
          <a:ext cx="1931105" cy="2317327"/>
        </p:xfrm>
        <a:graphic>
          <a:graphicData uri="http://schemas.openxmlformats.org/presentationml/2006/ole">
            <mc:AlternateContent xmlns:mc="http://schemas.openxmlformats.org/markup-compatibility/2006">
              <mc:Choice xmlns:v="urn:schemas-microsoft-com:vml" Requires="v">
                <p:oleObj name="Acrobat Document" r:id="rId5" imgW="3428872" imgH="4114800" progId="Acrobat.Document.DC">
                  <p:embed/>
                </p:oleObj>
              </mc:Choice>
              <mc:Fallback>
                <p:oleObj name="Acrobat Document" r:id="rId5" imgW="3428872" imgH="4114800" progId="Acrobat.Document.DC">
                  <p:embed/>
                  <p:pic>
                    <p:nvPicPr>
                      <p:cNvPr id="9" name="Object 8">
                        <a:extLst>
                          <a:ext uri="{FF2B5EF4-FFF2-40B4-BE49-F238E27FC236}">
                            <a16:creationId xmlns:a16="http://schemas.microsoft.com/office/drawing/2014/main" id="{24EA04A7-ACDD-4D03-AC60-926A71D13CBB}"/>
                          </a:ext>
                        </a:extLst>
                      </p:cNvPr>
                      <p:cNvPicPr/>
                      <p:nvPr/>
                    </p:nvPicPr>
                    <p:blipFill>
                      <a:blip r:embed="rId6"/>
                      <a:stretch>
                        <a:fillRect/>
                      </a:stretch>
                    </p:blipFill>
                    <p:spPr>
                      <a:xfrm>
                        <a:off x="9674047" y="2021316"/>
                        <a:ext cx="1931105" cy="2317327"/>
                      </a:xfrm>
                      <a:prstGeom prst="rect">
                        <a:avLst/>
                      </a:prstGeom>
                    </p:spPr>
                  </p:pic>
                </p:oleObj>
              </mc:Fallback>
            </mc:AlternateContent>
          </a:graphicData>
        </a:graphic>
      </p:graphicFrame>
      <p:pic>
        <p:nvPicPr>
          <p:cNvPr id="11" name="Picture 10" descr="A picture containing text, person&#10;&#10;Description automatically generated">
            <a:extLst>
              <a:ext uri="{FF2B5EF4-FFF2-40B4-BE49-F238E27FC236}">
                <a16:creationId xmlns:a16="http://schemas.microsoft.com/office/drawing/2014/main" id="{4C98B7E6-EE13-144E-CF58-E90563A747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71200" y="4488660"/>
            <a:ext cx="2336800" cy="1752600"/>
          </a:xfrm>
          <a:prstGeom prst="rect">
            <a:avLst/>
          </a:prstGeom>
        </p:spPr>
      </p:pic>
      <p:sp>
        <p:nvSpPr>
          <p:cNvPr id="2" name="Date Placeholder 1">
            <a:extLst>
              <a:ext uri="{FF2B5EF4-FFF2-40B4-BE49-F238E27FC236}">
                <a16:creationId xmlns:a16="http://schemas.microsoft.com/office/drawing/2014/main" id="{1673FC9E-A967-A6B3-A029-5FB2E15DACAB}"/>
              </a:ext>
            </a:extLst>
          </p:cNvPr>
          <p:cNvSpPr>
            <a:spLocks noGrp="1"/>
          </p:cNvSpPr>
          <p:nvPr>
            <p:ph type="dt" sz="half" idx="10"/>
          </p:nvPr>
        </p:nvSpPr>
        <p:spPr/>
        <p:txBody>
          <a:bodyPr/>
          <a:lstStyle/>
          <a:p>
            <a:pPr>
              <a:defRPr/>
            </a:pPr>
            <a:r>
              <a:rPr lang="de-DE"/>
              <a:t>13.01.2025 | Bridging Horizons: UCI-Tübingen Global Research Initiative</a:t>
            </a:r>
          </a:p>
        </p:txBody>
      </p:sp>
    </p:spTree>
    <p:custDataLst>
      <p:tags r:id="rId1"/>
    </p:custDataLst>
    <p:extLst>
      <p:ext uri="{BB962C8B-B14F-4D97-AF65-F5344CB8AC3E}">
        <p14:creationId xmlns:p14="http://schemas.microsoft.com/office/powerpoint/2010/main" val="611903724"/>
      </p:ext>
    </p:extLst>
  </p:cSld>
  <p:clrMapOvr>
    <a:masterClrMapping/>
  </p:clrMapOvr>
  <p:extLst>
    <p:ext uri="{6950BFC3-D8DA-4A85-94F7-54DA5524770B}">
      <p188:commentRel xmlns:p188="http://schemas.microsoft.com/office/powerpoint/2018/8/main" r:id="rId4"/>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C6482C7-B844-115D-691F-D5CB22DEE8DF}"/>
              </a:ext>
            </a:extLst>
          </p:cNvPr>
          <p:cNvSpPr>
            <a:spLocks noGrp="1"/>
          </p:cNvSpPr>
          <p:nvPr>
            <p:ph type="title"/>
          </p:nvPr>
        </p:nvSpPr>
        <p:spPr/>
        <p:txBody>
          <a:bodyPr/>
          <a:lstStyle/>
          <a:p>
            <a:r>
              <a:rPr lang="de-DE" dirty="0"/>
              <a:t>Outlook: </a:t>
            </a:r>
            <a:r>
              <a:rPr lang="de-DE" dirty="0" err="1"/>
              <a:t>Scaffolded</a:t>
            </a:r>
            <a:r>
              <a:rPr lang="de-DE" dirty="0"/>
              <a:t> Feedback</a:t>
            </a:r>
          </a:p>
        </p:txBody>
      </p:sp>
      <p:sp>
        <p:nvSpPr>
          <p:cNvPr id="2" name="Content Placeholder 1">
            <a:extLst>
              <a:ext uri="{FF2B5EF4-FFF2-40B4-BE49-F238E27FC236}">
                <a16:creationId xmlns:a16="http://schemas.microsoft.com/office/drawing/2014/main" id="{FAB695A9-CB1C-4A45-B186-949FEECAB082}"/>
              </a:ext>
            </a:extLst>
          </p:cNvPr>
          <p:cNvSpPr>
            <a:spLocks noGrp="1"/>
          </p:cNvSpPr>
          <p:nvPr>
            <p:ph idx="1"/>
          </p:nvPr>
        </p:nvSpPr>
        <p:spPr/>
        <p:txBody>
          <a:bodyPr/>
          <a:lstStyle/>
          <a:p>
            <a:pPr marL="0" indent="0">
              <a:buNone/>
            </a:pPr>
            <a:r>
              <a:rPr lang="en-US" noProof="0" dirty="0"/>
              <a:t>Error rules derived from literature, practice and empirical evidence</a:t>
            </a:r>
          </a:p>
        </p:txBody>
      </p:sp>
      <p:pic>
        <p:nvPicPr>
          <p:cNvPr id="5" name="Picture 4" descr="A picture containing text, sign&#10;&#10;Description automatically generated">
            <a:extLst>
              <a:ext uri="{FF2B5EF4-FFF2-40B4-BE49-F238E27FC236}">
                <a16:creationId xmlns:a16="http://schemas.microsoft.com/office/drawing/2014/main" id="{64F718B4-5045-42EF-85B6-1552D3479A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4032" y="2045199"/>
            <a:ext cx="5672076" cy="4254057"/>
          </a:xfrm>
          <a:prstGeom prst="rect">
            <a:avLst/>
          </a:prstGeom>
        </p:spPr>
      </p:pic>
      <p:pic>
        <p:nvPicPr>
          <p:cNvPr id="8" name="Picture 7" descr="A screenshot of a video game&#10;&#10;Description automatically generated">
            <a:extLst>
              <a:ext uri="{FF2B5EF4-FFF2-40B4-BE49-F238E27FC236}">
                <a16:creationId xmlns:a16="http://schemas.microsoft.com/office/drawing/2014/main" id="{73DFB611-4AD0-4DC6-983B-2FF13D62E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032" y="2045199"/>
            <a:ext cx="5672076" cy="4254057"/>
          </a:xfrm>
          <a:prstGeom prst="rect">
            <a:avLst/>
          </a:prstGeom>
        </p:spPr>
      </p:pic>
      <p:pic>
        <p:nvPicPr>
          <p:cNvPr id="10" name="Inhaltsplatzhalter 4" hidden="1">
            <a:extLst>
              <a:ext uri="{FF2B5EF4-FFF2-40B4-BE49-F238E27FC236}">
                <a16:creationId xmlns:a16="http://schemas.microsoft.com/office/drawing/2014/main" id="{C383F181-0885-5A34-2F70-150B140187A5}"/>
              </a:ext>
            </a:extLst>
          </p:cNvPr>
          <p:cNvPicPr>
            <a:picLocks noChangeAspect="1"/>
          </p:cNvPicPr>
          <p:nvPr/>
        </p:nvPicPr>
        <p:blipFill rotWithShape="1">
          <a:blip r:embed="rId4">
            <a:extLst>
              <a:ext uri="{28A0092B-C50C-407E-A947-70E740481C1C}">
                <a14:useLocalDpi xmlns:a14="http://schemas.microsoft.com/office/drawing/2010/main" val="0"/>
              </a:ext>
            </a:extLst>
          </a:blip>
          <a:srcRect l="19127" t="7377" r="9132" b="17479"/>
          <a:stretch/>
        </p:blipFill>
        <p:spPr>
          <a:xfrm rot="5400000">
            <a:off x="6669334" y="1064181"/>
            <a:ext cx="4141999" cy="6135333"/>
          </a:xfrm>
          <a:prstGeom prst="rect">
            <a:avLst/>
          </a:prstGeom>
        </p:spPr>
      </p:pic>
      <p:graphicFrame>
        <p:nvGraphicFramePr>
          <p:cNvPr id="12" name="Table 8">
            <a:extLst>
              <a:ext uri="{FF2B5EF4-FFF2-40B4-BE49-F238E27FC236}">
                <a16:creationId xmlns:a16="http://schemas.microsoft.com/office/drawing/2014/main" id="{395CDF01-8F2E-D501-258D-09F28DE731EF}"/>
              </a:ext>
            </a:extLst>
          </p:cNvPr>
          <p:cNvGraphicFramePr>
            <a:graphicFrameLocks noGrp="1"/>
          </p:cNvGraphicFramePr>
          <p:nvPr>
            <p:extLst>
              <p:ext uri="{D42A27DB-BD31-4B8C-83A1-F6EECF244321}">
                <p14:modId xmlns:p14="http://schemas.microsoft.com/office/powerpoint/2010/main" val="1593169383"/>
              </p:ext>
            </p:extLst>
          </p:nvPr>
        </p:nvGraphicFramePr>
        <p:xfrm>
          <a:off x="1055440" y="2045199"/>
          <a:ext cx="5268539" cy="4316400"/>
        </p:xfrm>
        <a:graphic>
          <a:graphicData uri="http://schemas.openxmlformats.org/drawingml/2006/table">
            <a:tbl>
              <a:tblPr firstRow="1" bandRow="1"/>
              <a:tblGrid>
                <a:gridCol w="281850">
                  <a:extLst>
                    <a:ext uri="{9D8B030D-6E8A-4147-A177-3AD203B41FA5}">
                      <a16:colId xmlns:a16="http://schemas.microsoft.com/office/drawing/2014/main" val="3198946116"/>
                    </a:ext>
                  </a:extLst>
                </a:gridCol>
                <a:gridCol w="1398720">
                  <a:extLst>
                    <a:ext uri="{9D8B030D-6E8A-4147-A177-3AD203B41FA5}">
                      <a16:colId xmlns:a16="http://schemas.microsoft.com/office/drawing/2014/main" val="3526178568"/>
                    </a:ext>
                  </a:extLst>
                </a:gridCol>
                <a:gridCol w="803327">
                  <a:extLst>
                    <a:ext uri="{9D8B030D-6E8A-4147-A177-3AD203B41FA5}">
                      <a16:colId xmlns:a16="http://schemas.microsoft.com/office/drawing/2014/main" val="192931831"/>
                    </a:ext>
                  </a:extLst>
                </a:gridCol>
                <a:gridCol w="710721">
                  <a:extLst>
                    <a:ext uri="{9D8B030D-6E8A-4147-A177-3AD203B41FA5}">
                      <a16:colId xmlns:a16="http://schemas.microsoft.com/office/drawing/2014/main" val="343263255"/>
                    </a:ext>
                  </a:extLst>
                </a:gridCol>
                <a:gridCol w="697173">
                  <a:extLst>
                    <a:ext uri="{9D8B030D-6E8A-4147-A177-3AD203B41FA5}">
                      <a16:colId xmlns:a16="http://schemas.microsoft.com/office/drawing/2014/main" val="1240333996"/>
                    </a:ext>
                  </a:extLst>
                </a:gridCol>
                <a:gridCol w="688374">
                  <a:extLst>
                    <a:ext uri="{9D8B030D-6E8A-4147-A177-3AD203B41FA5}">
                      <a16:colId xmlns:a16="http://schemas.microsoft.com/office/drawing/2014/main" val="2389555295"/>
                    </a:ext>
                  </a:extLst>
                </a:gridCol>
                <a:gridCol w="688374">
                  <a:extLst>
                    <a:ext uri="{9D8B030D-6E8A-4147-A177-3AD203B41FA5}">
                      <a16:colId xmlns:a16="http://schemas.microsoft.com/office/drawing/2014/main" val="504093982"/>
                    </a:ext>
                  </a:extLst>
                </a:gridCol>
              </a:tblGrid>
              <a:tr h="22678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de-DE" sz="900" b="1">
                          <a:solidFill>
                            <a:schemeClr val="accent6"/>
                          </a:solidFill>
                          <a:latin typeface="Trebuchet MS" panose="020B0703020202090204" pitchFamily="34" charset="0"/>
                        </a:rPr>
                        <a:t>Nr</a:t>
                      </a:r>
                      <a:endParaRPr lang="de-DE" sz="900" b="1" dirty="0">
                        <a:solidFill>
                          <a:schemeClr val="accent6"/>
                        </a:solidFill>
                        <a:latin typeface="Trebuchet MS" panose="020B0703020202090204" pitchFamily="34" charset="0"/>
                      </a:endParaRPr>
                    </a:p>
                  </a:txBody>
                  <a:tcPr marL="59837" marR="59837" marT="29919" marB="29919">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de-DE" sz="900" b="1">
                          <a:solidFill>
                            <a:schemeClr val="accent6"/>
                          </a:solidFill>
                          <a:latin typeface="Trebuchet MS" panose="020B0703020202090204" pitchFamily="34" charset="0"/>
                        </a:rPr>
                        <a:t>Regel und </a:t>
                      </a:r>
                      <a:r>
                        <a:rPr lang="de-DE" sz="900" b="1" noProof="0">
                          <a:solidFill>
                            <a:schemeClr val="accent6"/>
                          </a:solidFill>
                          <a:latin typeface="Trebuchet MS" panose="020B0703020202090204" pitchFamily="34" charset="0"/>
                        </a:rPr>
                        <a:t>Bedingung</a:t>
                      </a:r>
                      <a:endParaRPr lang="de-DE" sz="900" b="1" noProof="0" dirty="0">
                        <a:solidFill>
                          <a:schemeClr val="accent6"/>
                        </a:solidFill>
                        <a:latin typeface="Trebuchet MS" panose="020B0703020202090204" pitchFamily="34" charset="0"/>
                      </a:endParaRPr>
                    </a:p>
                  </a:txBody>
                  <a:tcPr marL="59837" marR="59837" marT="29919" marB="29919">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de-DE" sz="900" b="1">
                          <a:solidFill>
                            <a:schemeClr val="accent6"/>
                          </a:solidFill>
                          <a:latin typeface="Trebuchet MS" panose="020B0703020202090204" pitchFamily="34" charset="0"/>
                        </a:rPr>
                        <a:t>Auswirkung</a:t>
                      </a:r>
                      <a:endParaRPr lang="de-DE" sz="900" b="1" dirty="0">
                        <a:solidFill>
                          <a:schemeClr val="accent6"/>
                        </a:solidFill>
                        <a:latin typeface="Trebuchet MS" panose="020B0703020202090204" pitchFamily="34" charset="0"/>
                      </a:endParaRPr>
                    </a:p>
                  </a:txBody>
                  <a:tcPr marL="59837" marR="59837" marT="29919" marB="29919">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de-DE" sz="900" b="1">
                          <a:solidFill>
                            <a:schemeClr val="accent6"/>
                          </a:solidFill>
                          <a:latin typeface="Trebuchet MS" panose="020B0703020202090204" pitchFamily="34" charset="0"/>
                        </a:rPr>
                        <a:t>Kriterium</a:t>
                      </a:r>
                      <a:endParaRPr lang="de-DE" sz="900" b="1" dirty="0">
                        <a:solidFill>
                          <a:schemeClr val="accent6"/>
                        </a:solidFill>
                        <a:latin typeface="Trebuchet MS" panose="020B0703020202090204" pitchFamily="34" charset="0"/>
                      </a:endParaRPr>
                    </a:p>
                  </a:txBody>
                  <a:tcPr marL="59837" marR="59837" marT="29919" marB="29919">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de-DE" sz="900" b="1">
                          <a:solidFill>
                            <a:schemeClr val="accent6"/>
                          </a:solidFill>
                          <a:latin typeface="Trebuchet MS" panose="020B0703020202090204" pitchFamily="34" charset="0"/>
                        </a:rPr>
                        <a:t>Distraktor</a:t>
                      </a:r>
                      <a:endParaRPr lang="de-DE" sz="900" b="1" dirty="0">
                        <a:solidFill>
                          <a:schemeClr val="accent6"/>
                        </a:solidFill>
                        <a:latin typeface="Trebuchet MS" panose="020B0703020202090204" pitchFamily="34" charset="0"/>
                      </a:endParaRPr>
                    </a:p>
                  </a:txBody>
                  <a:tcPr marL="59837" marR="59837" marT="29919" marB="29919">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de-DE" sz="900" b="1">
                          <a:solidFill>
                            <a:schemeClr val="accent6"/>
                          </a:solidFill>
                          <a:latin typeface="Trebuchet MS" panose="020B0703020202090204" pitchFamily="34" charset="0"/>
                        </a:rPr>
                        <a:t>Beispiele</a:t>
                      </a:r>
                      <a:endParaRPr lang="de-DE" sz="900" b="1" dirty="0">
                        <a:solidFill>
                          <a:schemeClr val="accent6"/>
                        </a:solidFill>
                        <a:latin typeface="Trebuchet MS" panose="020B0703020202090204" pitchFamily="34" charset="0"/>
                      </a:endParaRPr>
                    </a:p>
                  </a:txBody>
                  <a:tcPr marL="89565" marR="89565" marT="44783" marB="44783">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88856140"/>
                  </a:ext>
                </a:extLst>
              </a:tr>
              <a:tr h="10354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de-DE" sz="800">
                          <a:solidFill>
                            <a:schemeClr val="accent6"/>
                          </a:solidFill>
                          <a:latin typeface="Trebuchet MS" panose="020B0703020202090204" pitchFamily="34" charset="0"/>
                        </a:rPr>
                        <a:t>1</a:t>
                      </a:r>
                      <a:endParaRPr lang="de-DE" sz="800" dirty="0">
                        <a:solidFill>
                          <a:schemeClr val="accent6"/>
                        </a:solidFill>
                        <a:latin typeface="Trebuchet MS" panose="020B0703020202090204" pitchFamily="34" charset="0"/>
                      </a:endParaRPr>
                    </a:p>
                  </a:txBody>
                  <a:tcPr marL="59837" marR="59837" marT="29919" marB="29919">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de-DE" sz="800" dirty="0">
                          <a:solidFill>
                            <a:schemeClr val="accent6"/>
                          </a:solidFill>
                          <a:latin typeface="Trebuchet MS" panose="020B0703020202090204" pitchFamily="34" charset="0"/>
                        </a:rPr>
                        <a:t>Stummes h hinzufügen. Gilt bei allen Wörtern (auch bei geschlossenen)</a:t>
                      </a:r>
                    </a:p>
                    <a:p>
                      <a:endParaRPr lang="de-DE" sz="800" dirty="0">
                        <a:solidFill>
                          <a:schemeClr val="accent6"/>
                        </a:solidFill>
                        <a:latin typeface="Trebuchet MS" panose="020B0703020202090204" pitchFamily="34" charset="0"/>
                      </a:endParaRPr>
                    </a:p>
                  </a:txBody>
                  <a:tcPr marL="59837" marR="59837" marT="29919" marB="29919">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de-DE" sz="800" dirty="0">
                          <a:solidFill>
                            <a:schemeClr val="accent6"/>
                          </a:solidFill>
                          <a:latin typeface="Trebuchet MS" panose="020B0703020202090204" pitchFamily="34" charset="0"/>
                        </a:rPr>
                        <a:t>Falsche Schreibweise</a:t>
                      </a:r>
                    </a:p>
                    <a:p>
                      <a:r>
                        <a:rPr lang="de-DE" sz="800" dirty="0">
                          <a:solidFill>
                            <a:schemeClr val="accent6"/>
                          </a:solidFill>
                          <a:latin typeface="Trebuchet MS" panose="020B0703020202090204" pitchFamily="34" charset="0"/>
                        </a:rPr>
                        <a:t>Langvokal.</a:t>
                      </a:r>
                    </a:p>
                    <a:p>
                      <a:endParaRPr lang="de-DE" sz="800" dirty="0">
                        <a:solidFill>
                          <a:schemeClr val="accent6"/>
                        </a:solidFill>
                        <a:latin typeface="Trebuchet MS" panose="020B0703020202090204" pitchFamily="34" charset="0"/>
                      </a:endParaRPr>
                    </a:p>
                    <a:p>
                      <a:r>
                        <a:rPr lang="de-DE" sz="800" dirty="0">
                          <a:solidFill>
                            <a:schemeClr val="accent6"/>
                          </a:solidFill>
                          <a:latin typeface="Trebuchet MS" panose="020B0703020202090204" pitchFamily="34" charset="0"/>
                        </a:rPr>
                        <a:t>Aus Kurzvokal Langvokal machen</a:t>
                      </a:r>
                    </a:p>
                    <a:p>
                      <a:endParaRPr lang="de-DE" sz="800" dirty="0">
                        <a:solidFill>
                          <a:schemeClr val="accent6"/>
                        </a:solidFill>
                        <a:latin typeface="Trebuchet MS" panose="020B0703020202090204" pitchFamily="34" charset="0"/>
                      </a:endParaRPr>
                    </a:p>
                  </a:txBody>
                  <a:tcPr marL="59837" marR="59837" marT="29919" marB="29919">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de-DE" sz="800">
                          <a:solidFill>
                            <a:schemeClr val="accent6"/>
                          </a:solidFill>
                          <a:latin typeface="Trebuchet MS" panose="020B0703020202090204" pitchFamily="34" charset="0"/>
                        </a:rPr>
                        <a:t>Regel 1-4</a:t>
                      </a:r>
                      <a:endParaRPr lang="de-DE" sz="800" dirty="0">
                        <a:solidFill>
                          <a:schemeClr val="accent6"/>
                        </a:solidFill>
                        <a:latin typeface="Trebuchet MS" panose="020B0703020202090204" pitchFamily="34" charset="0"/>
                      </a:endParaRPr>
                    </a:p>
                  </a:txBody>
                  <a:tcPr marL="59837" marR="59837" marT="29919" marB="29919">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de-DE" sz="800">
                          <a:solidFill>
                            <a:schemeClr val="accent6"/>
                          </a:solidFill>
                          <a:latin typeface="Trebuchet MS" panose="020B0703020202090204" pitchFamily="34" charset="0"/>
                        </a:rPr>
                        <a:t>H</a:t>
                      </a:r>
                      <a:endParaRPr lang="de-DE" sz="800" dirty="0">
                        <a:solidFill>
                          <a:schemeClr val="accent6"/>
                        </a:solidFill>
                        <a:latin typeface="Trebuchet MS" panose="020B0703020202090204" pitchFamily="34" charset="0"/>
                      </a:endParaRPr>
                    </a:p>
                  </a:txBody>
                  <a:tcPr marL="59837" marR="59837" marT="29919" marB="29919">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de-DE" sz="800">
                          <a:solidFill>
                            <a:schemeClr val="accent6"/>
                          </a:solidFill>
                          <a:latin typeface="Trebuchet MS" panose="020B0703020202090204" pitchFamily="34" charset="0"/>
                        </a:rPr>
                        <a:t>malen, Felsen,</a:t>
                      </a:r>
                      <a:endParaRPr lang="de-DE" sz="800" dirty="0">
                        <a:solidFill>
                          <a:schemeClr val="accent6"/>
                        </a:solidFill>
                        <a:latin typeface="Trebuchet MS" panose="020B0703020202090204" pitchFamily="34" charset="0"/>
                      </a:endParaRPr>
                    </a:p>
                  </a:txBody>
                  <a:tcPr marL="59837" marR="59837" marT="29919" marB="29919">
                    <a:lnL w="12700" cmpd="sng">
                      <a:solidFill>
                        <a:srgbClr val="000000"/>
                      </a:solidFill>
                    </a:lnL>
                    <a:lnR w="12700" cap="flat" cmpd="sng" algn="ctr">
                      <a:no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de-DE" sz="800">
                          <a:solidFill>
                            <a:schemeClr val="accent6"/>
                          </a:solidFill>
                          <a:latin typeface="Trebuchet MS" panose="020B0703020202090204" pitchFamily="34" charset="0"/>
                        </a:rPr>
                        <a:t>ma</a:t>
                      </a:r>
                      <a:r>
                        <a:rPr lang="de-DE" sz="800" b="1" u="sng">
                          <a:solidFill>
                            <a:schemeClr val="accent6"/>
                          </a:solidFill>
                          <a:latin typeface="Trebuchet MS" panose="020B0703020202090204" pitchFamily="34" charset="0"/>
                        </a:rPr>
                        <a:t>h</a:t>
                      </a:r>
                      <a:r>
                        <a:rPr lang="de-DE" sz="800">
                          <a:solidFill>
                            <a:schemeClr val="accent6"/>
                          </a:solidFill>
                          <a:latin typeface="Trebuchet MS" panose="020B0703020202090204" pitchFamily="34" charset="0"/>
                        </a:rPr>
                        <a:t>len,</a:t>
                      </a:r>
                    </a:p>
                    <a:p>
                      <a:r>
                        <a:rPr lang="de-DE" sz="800">
                          <a:solidFill>
                            <a:schemeClr val="accent6"/>
                          </a:solidFill>
                          <a:latin typeface="Trebuchet MS" panose="020B0703020202090204" pitchFamily="34" charset="0"/>
                        </a:rPr>
                        <a:t>Fe</a:t>
                      </a:r>
                      <a:r>
                        <a:rPr lang="de-DE" sz="800" b="1" u="sng">
                          <a:solidFill>
                            <a:schemeClr val="accent6"/>
                          </a:solidFill>
                          <a:latin typeface="Trebuchet MS" panose="020B0703020202090204" pitchFamily="34" charset="0"/>
                        </a:rPr>
                        <a:t>h</a:t>
                      </a:r>
                      <a:r>
                        <a:rPr lang="de-DE" sz="800">
                          <a:solidFill>
                            <a:schemeClr val="accent6"/>
                          </a:solidFill>
                          <a:latin typeface="Trebuchet MS" panose="020B0703020202090204" pitchFamily="34" charset="0"/>
                        </a:rPr>
                        <a:t>lsen</a:t>
                      </a:r>
                      <a:endParaRPr lang="de-DE" sz="800" dirty="0">
                        <a:solidFill>
                          <a:schemeClr val="accent6"/>
                        </a:solidFill>
                        <a:latin typeface="Trebuchet MS" panose="020B0703020202090204" pitchFamily="34" charset="0"/>
                      </a:endParaRPr>
                    </a:p>
                  </a:txBody>
                  <a:tcPr marL="59837" marR="59837" marT="29919" marB="29919">
                    <a:lnL w="12700" cap="flat" cmpd="sng" algn="ctr">
                      <a:noFill/>
                      <a:prstDash val="solid"/>
                      <a:round/>
                      <a:headEnd type="none" w="med" len="med"/>
                      <a:tailEnd type="none" w="med" len="med"/>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494839451"/>
                  </a:ext>
                </a:extLst>
              </a:tr>
              <a:tr h="103545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de-DE" sz="800">
                          <a:solidFill>
                            <a:schemeClr val="accent6"/>
                          </a:solidFill>
                          <a:latin typeface="Trebuchet MS" panose="020B0703020202090204" pitchFamily="34" charset="0"/>
                        </a:rPr>
                        <a:t>2</a:t>
                      </a:r>
                      <a:endParaRPr lang="de-DE" sz="800" dirty="0">
                        <a:solidFill>
                          <a:schemeClr val="accent6"/>
                        </a:solidFill>
                        <a:latin typeface="Trebuchet MS" panose="020B0703020202090204" pitchFamily="34" charset="0"/>
                      </a:endParaRPr>
                    </a:p>
                  </a:txBody>
                  <a:tcPr marL="59837" marR="59837" marT="29919" marB="29919">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de-DE" sz="800" dirty="0">
                          <a:solidFill>
                            <a:schemeClr val="accent6"/>
                          </a:solidFill>
                          <a:latin typeface="Trebuchet MS" panose="020B0703020202090204" pitchFamily="34" charset="0"/>
                        </a:rPr>
                        <a:t>Verdoppeln des Vokals der betonten Silbe.</a:t>
                      </a:r>
                    </a:p>
                    <a:p>
                      <a:r>
                        <a:rPr lang="de-DE" sz="800" dirty="0">
                          <a:solidFill>
                            <a:schemeClr val="accent6"/>
                          </a:solidFill>
                          <a:latin typeface="Trebuchet MS" panose="020B0703020202090204" pitchFamily="34" charset="0"/>
                        </a:rPr>
                        <a:t>Gilt bei allen Wörtern. Außer bei </a:t>
                      </a:r>
                      <a:r>
                        <a:rPr lang="de-DE" sz="800" dirty="0" err="1">
                          <a:solidFill>
                            <a:schemeClr val="accent6"/>
                          </a:solidFill>
                          <a:latin typeface="Trebuchet MS" panose="020B0703020202090204" pitchFamily="34" charset="0"/>
                        </a:rPr>
                        <a:t>ie</a:t>
                      </a:r>
                      <a:r>
                        <a:rPr lang="de-DE" sz="800" dirty="0">
                          <a:solidFill>
                            <a:schemeClr val="accent6"/>
                          </a:solidFill>
                          <a:latin typeface="Trebuchet MS" panose="020B0703020202090204" pitchFamily="34" charset="0"/>
                        </a:rPr>
                        <a:t> und Diphthong</a:t>
                      </a:r>
                    </a:p>
                    <a:p>
                      <a:endParaRPr lang="de-DE" sz="800" dirty="0">
                        <a:solidFill>
                          <a:schemeClr val="accent6"/>
                        </a:solidFill>
                        <a:latin typeface="Trebuchet MS" panose="020B0703020202090204" pitchFamily="34" charset="0"/>
                      </a:endParaRPr>
                    </a:p>
                  </a:txBody>
                  <a:tcPr marL="59837" marR="59837" marT="29919" marB="29919">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de-DE" sz="800" dirty="0">
                          <a:solidFill>
                            <a:schemeClr val="accent6"/>
                          </a:solidFill>
                          <a:latin typeface="Trebuchet MS" panose="020B0703020202090204" pitchFamily="34" charset="0"/>
                        </a:rPr>
                        <a:t>Falsche Schreibweise</a:t>
                      </a:r>
                    </a:p>
                    <a:p>
                      <a:r>
                        <a:rPr lang="de-DE" sz="800" dirty="0">
                          <a:solidFill>
                            <a:schemeClr val="accent6"/>
                          </a:solidFill>
                          <a:latin typeface="Trebuchet MS" panose="020B0703020202090204" pitchFamily="34" charset="0"/>
                        </a:rPr>
                        <a:t>Langvokal.</a:t>
                      </a:r>
                    </a:p>
                    <a:p>
                      <a:endParaRPr lang="de-DE" sz="800" dirty="0">
                        <a:solidFill>
                          <a:schemeClr val="accent6"/>
                        </a:solidFill>
                        <a:latin typeface="Trebuchet MS" panose="020B0703020202090204" pitchFamily="34" charset="0"/>
                      </a:endParaRPr>
                    </a:p>
                    <a:p>
                      <a:r>
                        <a:rPr lang="de-DE" sz="800" dirty="0">
                          <a:solidFill>
                            <a:schemeClr val="accent6"/>
                          </a:solidFill>
                          <a:latin typeface="Trebuchet MS" panose="020B0703020202090204" pitchFamily="34" charset="0"/>
                        </a:rPr>
                        <a:t>Aus Kurzvokal Langvokal machen</a:t>
                      </a:r>
                    </a:p>
                    <a:p>
                      <a:endParaRPr lang="de-DE" sz="800" dirty="0">
                        <a:solidFill>
                          <a:schemeClr val="accent6"/>
                        </a:solidFill>
                        <a:latin typeface="Trebuchet MS" panose="020B0703020202090204" pitchFamily="34" charset="0"/>
                      </a:endParaRPr>
                    </a:p>
                  </a:txBody>
                  <a:tcPr marL="59837" marR="59837" marT="29919" marB="29919">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de-DE" sz="800">
                          <a:solidFill>
                            <a:schemeClr val="accent6"/>
                          </a:solidFill>
                          <a:latin typeface="Trebuchet MS" panose="020B0703020202090204" pitchFamily="34" charset="0"/>
                        </a:rPr>
                        <a:t>Vokal der betonten Silbe</a:t>
                      </a:r>
                    </a:p>
                    <a:p>
                      <a:endParaRPr lang="de-DE" sz="800" dirty="0">
                        <a:solidFill>
                          <a:schemeClr val="accent6"/>
                        </a:solidFill>
                        <a:latin typeface="Trebuchet MS" panose="020B0703020202090204" pitchFamily="34" charset="0"/>
                      </a:endParaRPr>
                    </a:p>
                  </a:txBody>
                  <a:tcPr marL="59837" marR="59837" marT="29919" marB="29919">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de-DE" sz="800">
                          <a:solidFill>
                            <a:schemeClr val="accent6"/>
                          </a:solidFill>
                          <a:latin typeface="Trebuchet MS" panose="020B0703020202090204" pitchFamily="34" charset="0"/>
                        </a:rPr>
                        <a:t>Vokal der betonen Silbe</a:t>
                      </a:r>
                      <a:endParaRPr lang="de-DE" sz="800" dirty="0">
                        <a:solidFill>
                          <a:schemeClr val="accent6"/>
                        </a:solidFill>
                        <a:latin typeface="Trebuchet MS" panose="020B0703020202090204" pitchFamily="34" charset="0"/>
                      </a:endParaRPr>
                    </a:p>
                  </a:txBody>
                  <a:tcPr marL="59837" marR="59837" marT="29919" marB="29919">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de-DE" sz="800">
                          <a:solidFill>
                            <a:schemeClr val="accent6"/>
                          </a:solidFill>
                          <a:latin typeface="Trebuchet MS" panose="020B0703020202090204" pitchFamily="34" charset="0"/>
                        </a:rPr>
                        <a:t>malen, Felsen,</a:t>
                      </a:r>
                      <a:endParaRPr lang="de-DE" sz="800" dirty="0">
                        <a:solidFill>
                          <a:schemeClr val="accent6"/>
                        </a:solidFill>
                        <a:latin typeface="Trebuchet MS" panose="020B0703020202090204" pitchFamily="34" charset="0"/>
                      </a:endParaRPr>
                    </a:p>
                  </a:txBody>
                  <a:tcPr marL="59837" marR="59837" marT="29919" marB="29919">
                    <a:lnL w="12700" cmpd="sng">
                      <a:solidFill>
                        <a:srgbClr val="000000"/>
                      </a:solidFill>
                    </a:lnL>
                    <a:lnR w="12700" cap="flat" cmpd="sng" algn="ctr">
                      <a:no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de-DE" sz="800">
                          <a:solidFill>
                            <a:schemeClr val="accent6"/>
                          </a:solidFill>
                          <a:latin typeface="Trebuchet MS" panose="020B0703020202090204" pitchFamily="34" charset="0"/>
                        </a:rPr>
                        <a:t>m</a:t>
                      </a:r>
                      <a:r>
                        <a:rPr lang="de-DE" sz="800" b="1" u="sng">
                          <a:solidFill>
                            <a:schemeClr val="accent6"/>
                          </a:solidFill>
                          <a:latin typeface="Trebuchet MS" panose="020B0703020202090204" pitchFamily="34" charset="0"/>
                        </a:rPr>
                        <a:t>aa</a:t>
                      </a:r>
                      <a:r>
                        <a:rPr lang="de-DE" sz="800">
                          <a:solidFill>
                            <a:schemeClr val="accent6"/>
                          </a:solidFill>
                          <a:latin typeface="Trebuchet MS" panose="020B0703020202090204" pitchFamily="34" charset="0"/>
                        </a:rPr>
                        <a:t>len,</a:t>
                      </a:r>
                      <a:br>
                        <a:rPr lang="de-DE" sz="800">
                          <a:solidFill>
                            <a:schemeClr val="accent6"/>
                          </a:solidFill>
                          <a:latin typeface="Trebuchet MS" panose="020B0703020202090204" pitchFamily="34" charset="0"/>
                        </a:rPr>
                      </a:br>
                      <a:r>
                        <a:rPr lang="de-DE" sz="800">
                          <a:solidFill>
                            <a:schemeClr val="accent6"/>
                          </a:solidFill>
                          <a:latin typeface="Trebuchet MS" panose="020B0703020202090204" pitchFamily="34" charset="0"/>
                        </a:rPr>
                        <a:t>F</a:t>
                      </a:r>
                      <a:r>
                        <a:rPr lang="de-DE" sz="800" b="1" u="sng">
                          <a:solidFill>
                            <a:schemeClr val="accent6"/>
                          </a:solidFill>
                          <a:latin typeface="Trebuchet MS" panose="020B0703020202090204" pitchFamily="34" charset="0"/>
                        </a:rPr>
                        <a:t>ee</a:t>
                      </a:r>
                      <a:r>
                        <a:rPr lang="de-DE" sz="800">
                          <a:solidFill>
                            <a:schemeClr val="accent6"/>
                          </a:solidFill>
                          <a:latin typeface="Trebuchet MS" panose="020B0703020202090204" pitchFamily="34" charset="0"/>
                        </a:rPr>
                        <a:t>lsen</a:t>
                      </a:r>
                      <a:endParaRPr lang="de-DE" sz="800" dirty="0">
                        <a:solidFill>
                          <a:schemeClr val="accent6"/>
                        </a:solidFill>
                        <a:latin typeface="Trebuchet MS" panose="020B0703020202090204" pitchFamily="34" charset="0"/>
                      </a:endParaRPr>
                    </a:p>
                  </a:txBody>
                  <a:tcPr marL="59837" marR="59837" marT="29919" marB="29919">
                    <a:lnL w="12700" cap="flat" cmpd="sng" algn="ctr">
                      <a:noFill/>
                      <a:prstDash val="solid"/>
                      <a:round/>
                      <a:headEnd type="none" w="med" len="med"/>
                      <a:tailEnd type="none" w="med" len="med"/>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610731885"/>
                  </a:ext>
                </a:extLst>
              </a:tr>
              <a:tr h="176716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de-DE" sz="800">
                          <a:solidFill>
                            <a:schemeClr val="accent6"/>
                          </a:solidFill>
                          <a:latin typeface="Trebuchet MS" panose="020B0703020202090204" pitchFamily="34" charset="0"/>
                        </a:rPr>
                        <a:t>3</a:t>
                      </a:r>
                      <a:endParaRPr lang="de-DE" sz="800" dirty="0">
                        <a:solidFill>
                          <a:schemeClr val="accent6"/>
                        </a:solidFill>
                        <a:latin typeface="Trebuchet MS" panose="020B0703020202090204" pitchFamily="34" charset="0"/>
                      </a:endParaRPr>
                    </a:p>
                  </a:txBody>
                  <a:tcPr marL="59837" marR="59837" marT="29919" marB="29919">
                    <a:lnL w="12700" cmpd="sng">
                      <a:solidFill>
                        <a:srgbClr val="000000"/>
                      </a:solidFill>
                    </a:lnL>
                    <a:lnR w="12700" cmpd="sng">
                      <a:solidFill>
                        <a:srgbClr val="000000"/>
                      </a:solid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de-DE" sz="800" dirty="0">
                          <a:solidFill>
                            <a:schemeClr val="accent6"/>
                          </a:solidFill>
                          <a:latin typeface="Trebuchet MS" panose="020B0703020202090204" pitchFamily="34" charset="0"/>
                        </a:rPr>
                        <a:t>Verdoppeln der Konsonanten am Anfang aller unbetonten Silben nach der betonten  Silbe  bei allen Wörtern. Aber nie derselbe Konsonant doppelt. Regel gilt auch bei Langvokalen mit Vokallängenmarkierung. Bei Konsonantenverdoppelung wird diese Regel wird für die Silbe direkt nach der betonten Silbe aus- gelassen</a:t>
                      </a:r>
                    </a:p>
                  </a:txBody>
                  <a:tcPr marL="59837" marR="59837" marT="29919" marB="29919">
                    <a:lnL w="12700" cmpd="sng">
                      <a:solidFill>
                        <a:srgbClr val="000000"/>
                      </a:solidFill>
                    </a:lnL>
                    <a:lnR w="12700" cmpd="sng">
                      <a:solidFill>
                        <a:srgbClr val="000000"/>
                      </a:solid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de-DE" sz="800" dirty="0">
                          <a:solidFill>
                            <a:schemeClr val="accent6"/>
                          </a:solidFill>
                          <a:latin typeface="Trebuchet MS" panose="020B0703020202090204" pitchFamily="34" charset="0"/>
                        </a:rPr>
                        <a:t>Falsche Schreibweise</a:t>
                      </a:r>
                    </a:p>
                    <a:p>
                      <a:r>
                        <a:rPr lang="de-DE" sz="800" dirty="0">
                          <a:solidFill>
                            <a:schemeClr val="accent6"/>
                          </a:solidFill>
                          <a:latin typeface="Trebuchet MS" panose="020B0703020202090204" pitchFamily="34" charset="0"/>
                        </a:rPr>
                        <a:t>Kurzvokal. </a:t>
                      </a:r>
                    </a:p>
                    <a:p>
                      <a:endParaRPr lang="de-DE" sz="800" dirty="0">
                        <a:solidFill>
                          <a:schemeClr val="accent6"/>
                        </a:solidFill>
                        <a:latin typeface="Trebuchet MS" panose="020B0703020202090204" pitchFamily="34" charset="0"/>
                      </a:endParaRPr>
                    </a:p>
                    <a:p>
                      <a:r>
                        <a:rPr lang="de-DE" sz="800" dirty="0">
                          <a:solidFill>
                            <a:schemeClr val="accent6"/>
                          </a:solidFill>
                          <a:latin typeface="Trebuchet MS" panose="020B0703020202090204" pitchFamily="34" charset="0"/>
                        </a:rPr>
                        <a:t>Aus Langvokal </a:t>
                      </a:r>
                      <a:r>
                        <a:rPr lang="de-DE" sz="800">
                          <a:solidFill>
                            <a:schemeClr val="accent6"/>
                          </a:solidFill>
                          <a:latin typeface="Trebuchet MS" panose="020B0703020202090204" pitchFamily="34" charset="0"/>
                        </a:rPr>
                        <a:t>Kurzvokal machen</a:t>
                      </a:r>
                      <a:endParaRPr lang="de-DE" sz="800" dirty="0">
                        <a:solidFill>
                          <a:schemeClr val="accent6"/>
                        </a:solidFill>
                        <a:latin typeface="Trebuchet MS" panose="020B0703020202090204" pitchFamily="34" charset="0"/>
                      </a:endParaRPr>
                    </a:p>
                  </a:txBody>
                  <a:tcPr marL="59837" marR="59837" marT="29919" marB="29919">
                    <a:lnL w="12700" cmpd="sng">
                      <a:solidFill>
                        <a:srgbClr val="000000"/>
                      </a:solidFill>
                    </a:lnL>
                    <a:lnR w="12700" cmpd="sng">
                      <a:solidFill>
                        <a:srgbClr val="000000"/>
                      </a:solid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de-DE" sz="800" dirty="0">
                          <a:solidFill>
                            <a:schemeClr val="accent6"/>
                          </a:solidFill>
                          <a:latin typeface="Trebuchet MS" panose="020B0703020202090204" pitchFamily="34" charset="0"/>
                        </a:rPr>
                        <a:t>Konsonanten am Anfang der </a:t>
                      </a:r>
                      <a:r>
                        <a:rPr lang="de-DE" sz="800">
                          <a:solidFill>
                            <a:schemeClr val="accent6"/>
                          </a:solidFill>
                          <a:latin typeface="Trebuchet MS" panose="020B0703020202090204" pitchFamily="34" charset="0"/>
                        </a:rPr>
                        <a:t>unbetonten Silben</a:t>
                      </a:r>
                      <a:endParaRPr lang="de-DE" sz="800" dirty="0">
                        <a:solidFill>
                          <a:schemeClr val="accent6"/>
                        </a:solidFill>
                        <a:latin typeface="Trebuchet MS" panose="020B0703020202090204" pitchFamily="34" charset="0"/>
                      </a:endParaRPr>
                    </a:p>
                  </a:txBody>
                  <a:tcPr marL="59837" marR="59837" marT="29919" marB="29919">
                    <a:lnL w="12700" cmpd="sng">
                      <a:solidFill>
                        <a:srgbClr val="000000"/>
                      </a:solidFill>
                    </a:lnL>
                    <a:lnR w="12700" cmpd="sng">
                      <a:solidFill>
                        <a:srgbClr val="000000"/>
                      </a:solid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de-DE" sz="800" dirty="0">
                          <a:solidFill>
                            <a:schemeClr val="accent6"/>
                          </a:solidFill>
                          <a:latin typeface="Trebuchet MS" panose="020B0703020202090204" pitchFamily="34" charset="0"/>
                        </a:rPr>
                        <a:t>Konsonanten am Anfang der </a:t>
                      </a:r>
                      <a:r>
                        <a:rPr lang="de-DE" sz="800">
                          <a:solidFill>
                            <a:schemeClr val="accent6"/>
                          </a:solidFill>
                          <a:latin typeface="Trebuchet MS" panose="020B0703020202090204" pitchFamily="34" charset="0"/>
                        </a:rPr>
                        <a:t>unbetonten Silben</a:t>
                      </a:r>
                      <a:endParaRPr lang="de-DE" sz="800" dirty="0">
                        <a:solidFill>
                          <a:schemeClr val="accent6"/>
                        </a:solidFill>
                        <a:latin typeface="Trebuchet MS" panose="020B0703020202090204" pitchFamily="34" charset="0"/>
                      </a:endParaRPr>
                    </a:p>
                  </a:txBody>
                  <a:tcPr marL="59837" marR="59837" marT="29919" marB="29919">
                    <a:lnL w="12700" cmpd="sng">
                      <a:solidFill>
                        <a:srgbClr val="000000"/>
                      </a:solidFill>
                    </a:lnL>
                    <a:lnR w="12700" cmpd="sng">
                      <a:solidFill>
                        <a:srgbClr val="000000"/>
                      </a:solid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de-DE" sz="800">
                          <a:solidFill>
                            <a:schemeClr val="accent6"/>
                          </a:solidFill>
                          <a:latin typeface="Trebuchet MS" panose="020B0703020202090204" pitchFamily="34" charset="0"/>
                        </a:rPr>
                        <a:t>verbinden,</a:t>
                      </a:r>
                      <a:br>
                        <a:rPr lang="de-DE" sz="800">
                          <a:solidFill>
                            <a:schemeClr val="accent6"/>
                          </a:solidFill>
                          <a:latin typeface="Trebuchet MS" panose="020B0703020202090204" pitchFamily="34" charset="0"/>
                        </a:rPr>
                      </a:br>
                      <a:r>
                        <a:rPr lang="de-DE" sz="800">
                          <a:solidFill>
                            <a:schemeClr val="accent6"/>
                          </a:solidFill>
                          <a:latin typeface="Trebuchet MS" panose="020B0703020202090204" pitchFamily="34" charset="0"/>
                        </a:rPr>
                        <a:t>malen</a:t>
                      </a:r>
                      <a:endParaRPr lang="de-DE" sz="800" dirty="0">
                        <a:solidFill>
                          <a:schemeClr val="accent6"/>
                        </a:solidFill>
                        <a:latin typeface="Trebuchet MS" panose="020B0703020202090204" pitchFamily="34" charset="0"/>
                      </a:endParaRPr>
                    </a:p>
                  </a:txBody>
                  <a:tcPr marL="59837" marR="59837" marT="29919" marB="29919">
                    <a:lnL w="12700" cmpd="sng">
                      <a:solidFill>
                        <a:srgbClr val="000000"/>
                      </a:solidFill>
                    </a:lnL>
                    <a:lnR w="12700" cap="flat" cmpd="sng" algn="ctr">
                      <a:no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de-DE" sz="800">
                          <a:solidFill>
                            <a:schemeClr val="accent6"/>
                          </a:solidFill>
                          <a:latin typeface="Trebuchet MS" panose="020B0703020202090204" pitchFamily="34" charset="0"/>
                        </a:rPr>
                        <a:t>verbin</a:t>
                      </a:r>
                      <a:r>
                        <a:rPr lang="de-DE" sz="800" b="1" u="sng">
                          <a:solidFill>
                            <a:schemeClr val="accent6"/>
                          </a:solidFill>
                          <a:latin typeface="Trebuchet MS" panose="020B0703020202090204" pitchFamily="34" charset="0"/>
                        </a:rPr>
                        <a:t>dd</a:t>
                      </a:r>
                      <a:r>
                        <a:rPr lang="de-DE" sz="800" b="0">
                          <a:solidFill>
                            <a:schemeClr val="accent6"/>
                          </a:solidFill>
                          <a:latin typeface="Trebuchet MS" panose="020B0703020202090204" pitchFamily="34" charset="0"/>
                        </a:rPr>
                        <a:t>en,</a:t>
                      </a:r>
                      <a:br>
                        <a:rPr lang="de-DE" sz="800" b="0">
                          <a:solidFill>
                            <a:schemeClr val="accent6"/>
                          </a:solidFill>
                          <a:latin typeface="Trebuchet MS" panose="020B0703020202090204" pitchFamily="34" charset="0"/>
                        </a:rPr>
                      </a:br>
                      <a:r>
                        <a:rPr lang="de-DE" sz="800" b="0">
                          <a:solidFill>
                            <a:schemeClr val="accent6"/>
                          </a:solidFill>
                          <a:latin typeface="Trebuchet MS" panose="020B0703020202090204" pitchFamily="34" charset="0"/>
                        </a:rPr>
                        <a:t>ma</a:t>
                      </a:r>
                      <a:r>
                        <a:rPr lang="de-DE" sz="800" b="1" u="sng">
                          <a:solidFill>
                            <a:schemeClr val="accent6"/>
                          </a:solidFill>
                          <a:latin typeface="Trebuchet MS" panose="020B0703020202090204" pitchFamily="34" charset="0"/>
                        </a:rPr>
                        <a:t>ll</a:t>
                      </a:r>
                      <a:r>
                        <a:rPr lang="de-DE" sz="800" b="0">
                          <a:solidFill>
                            <a:schemeClr val="accent6"/>
                          </a:solidFill>
                          <a:latin typeface="Trebuchet MS" panose="020B0703020202090204" pitchFamily="34" charset="0"/>
                        </a:rPr>
                        <a:t>en</a:t>
                      </a:r>
                      <a:endParaRPr lang="de-DE" sz="800" dirty="0">
                        <a:solidFill>
                          <a:schemeClr val="accent6"/>
                        </a:solidFill>
                        <a:latin typeface="Trebuchet MS" panose="020B0703020202090204" pitchFamily="34" charset="0"/>
                      </a:endParaRPr>
                    </a:p>
                  </a:txBody>
                  <a:tcPr marL="59837" marR="59837" marT="29919" marB="29919">
                    <a:lnL w="12700" cap="flat" cmpd="sng" algn="ctr">
                      <a:noFill/>
                      <a:prstDash val="solid"/>
                      <a:round/>
                      <a:headEnd type="none" w="med" len="med"/>
                      <a:tailEnd type="none" w="med" len="med"/>
                    </a:lnL>
                    <a:lnR w="12700" cmpd="sng">
                      <a:solidFill>
                        <a:srgbClr val="000000"/>
                      </a:solid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4634178"/>
                  </a:ext>
                </a:extLst>
              </a:tr>
              <a:tr h="251536">
                <a:tc>
                  <a:txBody>
                    <a:bodyPr/>
                    <a:lstStyle/>
                    <a:p>
                      <a:endParaRPr lang="de-DE" sz="800" dirty="0">
                        <a:solidFill>
                          <a:schemeClr val="accent6"/>
                        </a:solidFill>
                        <a:latin typeface="Trebuchet MS" panose="020B0703020202090204" pitchFamily="34" charset="0"/>
                      </a:endParaRPr>
                    </a:p>
                  </a:txBody>
                  <a:tcPr marL="59837" marR="59837" marT="29919" marB="29919">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p>
                      <a:r>
                        <a:rPr lang="de-DE" sz="800" dirty="0">
                          <a:solidFill>
                            <a:schemeClr val="accent6"/>
                          </a:solidFill>
                          <a:latin typeface="Trebuchet MS" panose="020B0703020202090204" pitchFamily="34" charset="0"/>
                        </a:rPr>
                        <a:t>…</a:t>
                      </a:r>
                    </a:p>
                  </a:txBody>
                  <a:tcPr marL="59837" marR="59837" marT="29919" marB="299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p>
                      <a:r>
                        <a:rPr lang="de-DE" sz="800">
                          <a:solidFill>
                            <a:schemeClr val="accent6"/>
                          </a:solidFill>
                          <a:latin typeface="Trebuchet MS" panose="020B0703020202090204" pitchFamily="34" charset="0"/>
                        </a:rPr>
                        <a:t>…</a:t>
                      </a:r>
                      <a:endParaRPr lang="de-DE" sz="800" dirty="0">
                        <a:solidFill>
                          <a:schemeClr val="accent6"/>
                        </a:solidFill>
                        <a:latin typeface="Trebuchet MS" panose="020B0703020202090204" pitchFamily="34" charset="0"/>
                      </a:endParaRPr>
                    </a:p>
                  </a:txBody>
                  <a:tcPr marL="59837" marR="59837" marT="29919" marB="299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p>
                      <a:r>
                        <a:rPr lang="de-DE" sz="800">
                          <a:solidFill>
                            <a:schemeClr val="accent6"/>
                          </a:solidFill>
                          <a:latin typeface="Trebuchet MS" panose="020B0703020202090204" pitchFamily="34" charset="0"/>
                        </a:rPr>
                        <a:t>…</a:t>
                      </a:r>
                      <a:endParaRPr lang="de-DE" sz="800" dirty="0">
                        <a:solidFill>
                          <a:schemeClr val="accent6"/>
                        </a:solidFill>
                        <a:latin typeface="Trebuchet MS" panose="020B0703020202090204" pitchFamily="34" charset="0"/>
                      </a:endParaRPr>
                    </a:p>
                  </a:txBody>
                  <a:tcPr marL="59837" marR="59837" marT="29919" marB="299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p>
                      <a:r>
                        <a:rPr lang="de-DE" sz="800">
                          <a:solidFill>
                            <a:schemeClr val="accent6"/>
                          </a:solidFill>
                          <a:latin typeface="Trebuchet MS" panose="020B0703020202090204" pitchFamily="34" charset="0"/>
                        </a:rPr>
                        <a:t>…</a:t>
                      </a:r>
                      <a:endParaRPr lang="de-DE" sz="800" dirty="0">
                        <a:solidFill>
                          <a:schemeClr val="accent6"/>
                        </a:solidFill>
                        <a:latin typeface="Trebuchet MS" panose="020B0703020202090204" pitchFamily="34" charset="0"/>
                      </a:endParaRPr>
                    </a:p>
                  </a:txBody>
                  <a:tcPr marL="59837" marR="59837" marT="29919" marB="299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p>
                      <a:r>
                        <a:rPr lang="de-DE" sz="800">
                          <a:solidFill>
                            <a:schemeClr val="accent6"/>
                          </a:solidFill>
                          <a:latin typeface="Trebuchet MS" panose="020B0703020202090204" pitchFamily="34" charset="0"/>
                        </a:rPr>
                        <a:t>…</a:t>
                      </a:r>
                      <a:endParaRPr lang="de-DE" sz="800" dirty="0">
                        <a:solidFill>
                          <a:schemeClr val="accent6"/>
                        </a:solidFill>
                        <a:latin typeface="Trebuchet MS" panose="020B0703020202090204" pitchFamily="34" charset="0"/>
                      </a:endParaRPr>
                    </a:p>
                  </a:txBody>
                  <a:tcPr marL="59837" marR="59837" marT="29919" marB="29919">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p>
                      <a:endParaRPr lang="de-DE" sz="800" dirty="0">
                        <a:solidFill>
                          <a:schemeClr val="accent6"/>
                        </a:solidFill>
                        <a:latin typeface="Trebuchet MS" panose="020B0703020202090204" pitchFamily="34" charset="0"/>
                      </a:endParaRPr>
                    </a:p>
                  </a:txBody>
                  <a:tcPr marL="59837" marR="59837" marT="29919" marB="29919">
                    <a:lnL w="12700" cap="flat" cmpd="sng" algn="ctr">
                      <a:noFill/>
                      <a:prstDash val="solid"/>
                      <a:round/>
                      <a:headEnd type="none" w="med" len="med"/>
                      <a:tailEnd type="none" w="med" len="med"/>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32513481"/>
                  </a:ext>
                </a:extLst>
              </a:tr>
            </a:tbl>
          </a:graphicData>
        </a:graphic>
      </p:graphicFrame>
      <p:sp>
        <p:nvSpPr>
          <p:cNvPr id="4" name="Date Placeholder 3">
            <a:extLst>
              <a:ext uri="{FF2B5EF4-FFF2-40B4-BE49-F238E27FC236}">
                <a16:creationId xmlns:a16="http://schemas.microsoft.com/office/drawing/2014/main" id="{FB2F2D79-3106-F019-09AE-3DDFDF0F40E0}"/>
              </a:ext>
            </a:extLst>
          </p:cNvPr>
          <p:cNvSpPr>
            <a:spLocks noGrp="1"/>
          </p:cNvSpPr>
          <p:nvPr>
            <p:ph type="dt" sz="half" idx="10"/>
          </p:nvPr>
        </p:nvSpPr>
        <p:spPr/>
        <p:txBody>
          <a:bodyPr/>
          <a:lstStyle/>
          <a:p>
            <a:pPr>
              <a:defRPr/>
            </a:pPr>
            <a:r>
              <a:rPr lang="de-DE"/>
              <a:t>13.01.2025 | Bridging Horizons: UCI-Tübingen Global Research Initiative</a:t>
            </a:r>
          </a:p>
        </p:txBody>
      </p:sp>
    </p:spTree>
    <p:extLst>
      <p:ext uri="{BB962C8B-B14F-4D97-AF65-F5344CB8AC3E}">
        <p14:creationId xmlns:p14="http://schemas.microsoft.com/office/powerpoint/2010/main" val="52290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A3EFF4-62B1-051D-0C01-D15BC32B6352}"/>
              </a:ext>
            </a:extLst>
          </p:cNvPr>
          <p:cNvSpPr>
            <a:spLocks noGrp="1"/>
          </p:cNvSpPr>
          <p:nvPr>
            <p:ph type="title"/>
          </p:nvPr>
        </p:nvSpPr>
        <p:spPr/>
        <p:txBody>
          <a:bodyPr/>
          <a:lstStyle/>
          <a:p>
            <a:r>
              <a:rPr lang="en-US" noProof="0" dirty="0"/>
              <a:t>Prosodiya Pre-Screening</a:t>
            </a:r>
          </a:p>
        </p:txBody>
      </p:sp>
      <p:sp>
        <p:nvSpPr>
          <p:cNvPr id="2" name="Text Placeholder 1">
            <a:extLst>
              <a:ext uri="{FF2B5EF4-FFF2-40B4-BE49-F238E27FC236}">
                <a16:creationId xmlns:a16="http://schemas.microsoft.com/office/drawing/2014/main" id="{0313B001-0EF1-5999-93C7-7EB94C4CDDF6}"/>
              </a:ext>
            </a:extLst>
          </p:cNvPr>
          <p:cNvSpPr>
            <a:spLocks noGrp="1"/>
          </p:cNvSpPr>
          <p:nvPr>
            <p:ph type="body" idx="1"/>
          </p:nvPr>
        </p:nvSpPr>
        <p:spPr/>
        <p:txBody>
          <a:bodyPr/>
          <a:lstStyle/>
          <a:p>
            <a:r>
              <a:rPr lang="en-US" noProof="0" dirty="0"/>
              <a:t>﻿A Digital, Game- and Group-Based Screening for Pre-Readers at Risk for Dyslexia</a:t>
            </a:r>
          </a:p>
        </p:txBody>
      </p:sp>
      <p:pic>
        <p:nvPicPr>
          <p:cNvPr id="10" name="Picture 9" descr="A screenshot of a video game&#10;&#10;Description automatically generated">
            <a:extLst>
              <a:ext uri="{FF2B5EF4-FFF2-40B4-BE49-F238E27FC236}">
                <a16:creationId xmlns:a16="http://schemas.microsoft.com/office/drawing/2014/main" id="{F7C86D28-29E0-82E3-052B-B4B4CF1A6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719" y="1234747"/>
            <a:ext cx="3672408" cy="2754306"/>
          </a:xfrm>
          <a:prstGeom prst="rect">
            <a:avLst/>
          </a:prstGeom>
        </p:spPr>
      </p:pic>
      <p:pic>
        <p:nvPicPr>
          <p:cNvPr id="12" name="Picture 11" descr="Shape, background pattern&#10;&#10;Description automatically generated">
            <a:extLst>
              <a:ext uri="{FF2B5EF4-FFF2-40B4-BE49-F238E27FC236}">
                <a16:creationId xmlns:a16="http://schemas.microsoft.com/office/drawing/2014/main" id="{ECC03310-56F3-7695-684D-AB94A70F4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719" y="168397"/>
            <a:ext cx="1265456" cy="924756"/>
          </a:xfrm>
          <a:prstGeom prst="rect">
            <a:avLst/>
          </a:prstGeom>
        </p:spPr>
      </p:pic>
      <p:pic>
        <p:nvPicPr>
          <p:cNvPr id="13" name="Picture 12" descr="Text&#10;&#10;Description automatically generated">
            <a:extLst>
              <a:ext uri="{FF2B5EF4-FFF2-40B4-BE49-F238E27FC236}">
                <a16:creationId xmlns:a16="http://schemas.microsoft.com/office/drawing/2014/main" id="{B9FC1F4F-258F-9423-8391-EA623D32A2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2359" y="168396"/>
            <a:ext cx="2349693" cy="603365"/>
          </a:xfrm>
          <a:prstGeom prst="rect">
            <a:avLst/>
          </a:prstGeom>
        </p:spPr>
      </p:pic>
      <p:pic>
        <p:nvPicPr>
          <p:cNvPr id="4" name="Grafik 7" hidden="1">
            <a:extLst>
              <a:ext uri="{FF2B5EF4-FFF2-40B4-BE49-F238E27FC236}">
                <a16:creationId xmlns:a16="http://schemas.microsoft.com/office/drawing/2014/main" id="{2B7D0AF6-3B76-D6AE-4782-0FBF698172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719" y="1163950"/>
            <a:ext cx="5029738" cy="2829227"/>
          </a:xfrm>
          <a:prstGeom prst="rect">
            <a:avLst/>
          </a:prstGeom>
        </p:spPr>
      </p:pic>
      <p:pic>
        <p:nvPicPr>
          <p:cNvPr id="6" name="Picture 5" descr="A screen shot of a video game&#10;&#10;Description automatically generated">
            <a:extLst>
              <a:ext uri="{FF2B5EF4-FFF2-40B4-BE49-F238E27FC236}">
                <a16:creationId xmlns:a16="http://schemas.microsoft.com/office/drawing/2014/main" id="{DA43A14E-6135-892F-8354-A735766D4E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521" y="1108750"/>
            <a:ext cx="3936573" cy="2952430"/>
          </a:xfrm>
          <a:prstGeom prst="rect">
            <a:avLst/>
          </a:prstGeom>
        </p:spPr>
      </p:pic>
    </p:spTree>
    <p:extLst>
      <p:ext uri="{BB962C8B-B14F-4D97-AF65-F5344CB8AC3E}">
        <p14:creationId xmlns:p14="http://schemas.microsoft.com/office/powerpoint/2010/main" val="156002349"/>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309EE6-298E-4D05-AA44-9BD02469427E}"/>
              </a:ext>
            </a:extLst>
          </p:cNvPr>
          <p:cNvSpPr>
            <a:spLocks noGrp="1"/>
          </p:cNvSpPr>
          <p:nvPr>
            <p:ph type="title"/>
          </p:nvPr>
        </p:nvSpPr>
        <p:spPr/>
        <p:txBody>
          <a:bodyPr/>
          <a:lstStyle/>
          <a:p>
            <a:r>
              <a:rPr lang="de-DE" dirty="0"/>
              <a:t>Tutorials + Tasks</a:t>
            </a:r>
          </a:p>
        </p:txBody>
      </p:sp>
      <p:sp>
        <p:nvSpPr>
          <p:cNvPr id="3" name="Inhaltsplatzhalter 2">
            <a:extLst>
              <a:ext uri="{FF2B5EF4-FFF2-40B4-BE49-F238E27FC236}">
                <a16:creationId xmlns:a16="http://schemas.microsoft.com/office/drawing/2014/main" id="{147E7232-AB80-468A-931F-C024A0E040E5}"/>
              </a:ext>
            </a:extLst>
          </p:cNvPr>
          <p:cNvSpPr>
            <a:spLocks noGrp="1"/>
          </p:cNvSpPr>
          <p:nvPr>
            <p:ph idx="1"/>
          </p:nvPr>
        </p:nvSpPr>
        <p:spPr/>
        <p:txBody>
          <a:bodyPr>
            <a:normAutofit/>
          </a:bodyPr>
          <a:lstStyle/>
          <a:p>
            <a:r>
              <a:rPr lang="en-US" noProof="0" dirty="0"/>
              <a:t>Group testing</a:t>
            </a:r>
          </a:p>
          <a:p>
            <a:pPr marL="0" indent="0">
              <a:buNone/>
            </a:pPr>
            <a:endParaRPr lang="en-US" noProof="0" dirty="0"/>
          </a:p>
          <a:p>
            <a:r>
              <a:rPr lang="en-US" noProof="0" dirty="0"/>
              <a:t>Tutorials for each task</a:t>
            </a:r>
          </a:p>
          <a:p>
            <a:pPr lvl="1"/>
            <a:r>
              <a:rPr lang="en-US" noProof="0" dirty="0" err="1"/>
              <a:t>Kugellichter</a:t>
            </a:r>
            <a:r>
              <a:rPr lang="en-US" noProof="0" dirty="0"/>
              <a:t> as companions</a:t>
            </a:r>
          </a:p>
          <a:p>
            <a:pPr>
              <a:buFont typeface="Arial" panose="020B0604020202020204" pitchFamily="34" charset="0"/>
              <a:buChar char="•"/>
            </a:pPr>
            <a:endParaRPr lang="en-US" sz="2300" noProof="0" dirty="0"/>
          </a:p>
          <a:p>
            <a:pPr>
              <a:buFont typeface="Arial" panose="020B0604020202020204" pitchFamily="34" charset="0"/>
              <a:buChar char="•"/>
            </a:pPr>
            <a:r>
              <a:rPr lang="en-US" sz="2300" noProof="0" dirty="0"/>
              <a:t>Requirements</a:t>
            </a:r>
          </a:p>
          <a:p>
            <a:pPr lvl="1">
              <a:buFont typeface="Symbol" panose="05050102010706020507" pitchFamily="18" charset="2"/>
              <a:buChar char="-"/>
            </a:pPr>
            <a:r>
              <a:rPr lang="en-US" sz="2000" noProof="0" dirty="0"/>
              <a:t>self-explanatory</a:t>
            </a:r>
          </a:p>
          <a:p>
            <a:pPr lvl="1">
              <a:buFont typeface="Symbol" panose="05050102010706020507" pitchFamily="18" charset="2"/>
              <a:buChar char="-"/>
            </a:pPr>
            <a:r>
              <a:rPr lang="en-US" sz="2000" noProof="0" dirty="0"/>
              <a:t>interactive</a:t>
            </a:r>
          </a:p>
          <a:p>
            <a:pPr lvl="1">
              <a:buFont typeface="Symbol" panose="05050102010706020507" pitchFamily="18" charset="2"/>
              <a:buChar char="-"/>
            </a:pPr>
            <a:r>
              <a:rPr lang="en-US" sz="2000" noProof="0" dirty="0"/>
              <a:t>motivating</a:t>
            </a:r>
          </a:p>
          <a:p>
            <a:pPr lvl="1">
              <a:buFont typeface="Symbol" panose="05050102010706020507" pitchFamily="18" charset="2"/>
              <a:buChar char="-"/>
            </a:pPr>
            <a:r>
              <a:rPr lang="en-US" sz="2000" noProof="0" dirty="0"/>
              <a:t>easy to use</a:t>
            </a:r>
          </a:p>
          <a:p>
            <a:pPr lvl="1">
              <a:buFont typeface="Symbol" panose="05050102010706020507" pitchFamily="18" charset="2"/>
              <a:buChar char="-"/>
            </a:pPr>
            <a:r>
              <a:rPr lang="en-US" sz="2000" dirty="0"/>
              <a:t>valid and reliable</a:t>
            </a:r>
            <a:endParaRPr lang="en-US" sz="2000" noProof="0" dirty="0"/>
          </a:p>
        </p:txBody>
      </p:sp>
      <p:pic>
        <p:nvPicPr>
          <p:cNvPr id="8" name="Grafik 4">
            <a:extLst>
              <a:ext uri="{FF2B5EF4-FFF2-40B4-BE49-F238E27FC236}">
                <a16:creationId xmlns:a16="http://schemas.microsoft.com/office/drawing/2014/main" id="{A96666BE-CA45-4658-246E-64A5932C1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3832" y="1356135"/>
            <a:ext cx="3810140" cy="2143204"/>
          </a:xfrm>
          <a:prstGeom prst="rect">
            <a:avLst/>
          </a:prstGeom>
        </p:spPr>
      </p:pic>
      <p:pic>
        <p:nvPicPr>
          <p:cNvPr id="9" name="Grafik 7">
            <a:extLst>
              <a:ext uri="{FF2B5EF4-FFF2-40B4-BE49-F238E27FC236}">
                <a16:creationId xmlns:a16="http://schemas.microsoft.com/office/drawing/2014/main" id="{D5F7EF5F-E6AA-DE4F-43EB-1FAB3DF1A1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0943" y="4163826"/>
            <a:ext cx="3810139" cy="2143203"/>
          </a:xfrm>
          <a:prstGeom prst="rect">
            <a:avLst/>
          </a:prstGeom>
        </p:spPr>
      </p:pic>
      <p:pic>
        <p:nvPicPr>
          <p:cNvPr id="15" name="Picture 14" descr="A screenshot of a video game&#10;&#10;Description automatically generated">
            <a:extLst>
              <a:ext uri="{FF2B5EF4-FFF2-40B4-BE49-F238E27FC236}">
                <a16:creationId xmlns:a16="http://schemas.microsoft.com/office/drawing/2014/main" id="{B3551F11-9E2F-ED8A-10F7-86AA351508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750" y="3641957"/>
            <a:ext cx="3129763" cy="2354968"/>
          </a:xfrm>
          <a:prstGeom prst="rect">
            <a:avLst/>
          </a:prstGeom>
        </p:spPr>
      </p:pic>
      <p:pic>
        <p:nvPicPr>
          <p:cNvPr id="16" name="Picture 15" descr="A screenshot of a video game&#10;&#10;Description automatically generated">
            <a:extLst>
              <a:ext uri="{FF2B5EF4-FFF2-40B4-BE49-F238E27FC236}">
                <a16:creationId xmlns:a16="http://schemas.microsoft.com/office/drawing/2014/main" id="{9326C9F8-E6E5-DB76-AE1E-4E66679E0A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9828" y="1538280"/>
            <a:ext cx="3096344" cy="2329822"/>
          </a:xfrm>
          <a:prstGeom prst="rect">
            <a:avLst/>
          </a:prstGeom>
        </p:spPr>
      </p:pic>
      <p:sp>
        <p:nvSpPr>
          <p:cNvPr id="5" name="Date Placeholder 4">
            <a:extLst>
              <a:ext uri="{FF2B5EF4-FFF2-40B4-BE49-F238E27FC236}">
                <a16:creationId xmlns:a16="http://schemas.microsoft.com/office/drawing/2014/main" id="{4E2E45FE-ED5B-33CC-191F-AFF0C924E691}"/>
              </a:ext>
            </a:extLst>
          </p:cNvPr>
          <p:cNvSpPr>
            <a:spLocks noGrp="1"/>
          </p:cNvSpPr>
          <p:nvPr>
            <p:ph type="dt" sz="half" idx="10"/>
          </p:nvPr>
        </p:nvSpPr>
        <p:spPr/>
        <p:txBody>
          <a:bodyPr/>
          <a:lstStyle/>
          <a:p>
            <a:pPr>
              <a:defRPr/>
            </a:pPr>
            <a:r>
              <a:rPr lang="de-DE"/>
              <a:t>13.01.2025 | Bridging Horizons: UCI-Tübingen Global Research Initiative</a:t>
            </a:r>
          </a:p>
        </p:txBody>
      </p:sp>
    </p:spTree>
    <p:extLst>
      <p:ext uri="{BB962C8B-B14F-4D97-AF65-F5344CB8AC3E}">
        <p14:creationId xmlns:p14="http://schemas.microsoft.com/office/powerpoint/2010/main" val="1707904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9182FB-3B2C-9EB6-6983-E734ACF14582}"/>
              </a:ext>
            </a:extLst>
          </p:cNvPr>
          <p:cNvSpPr>
            <a:spLocks noGrp="1"/>
          </p:cNvSpPr>
          <p:nvPr>
            <p:ph type="title"/>
          </p:nvPr>
        </p:nvSpPr>
        <p:spPr/>
        <p:txBody>
          <a:bodyPr/>
          <a:lstStyle/>
          <a:p>
            <a:r>
              <a:rPr lang="en-DE" dirty="0"/>
              <a:t>Exemplary Procedure of a Task</a:t>
            </a:r>
          </a:p>
        </p:txBody>
      </p:sp>
      <p:pic>
        <p:nvPicPr>
          <p:cNvPr id="3" name="Inhaltsplatzhalter 2" descr="Ein Bild, das Screenshot enthält.&#10;&#10;Automatisch generierte Beschreibung">
            <a:extLst>
              <a:ext uri="{FF2B5EF4-FFF2-40B4-BE49-F238E27FC236}">
                <a16:creationId xmlns:a16="http://schemas.microsoft.com/office/drawing/2014/main" id="{CC1C530C-47E1-35F9-E626-F2E5B90ACB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0888" y="2002190"/>
            <a:ext cx="9010224" cy="3825095"/>
          </a:xfrm>
        </p:spPr>
      </p:pic>
      <p:sp>
        <p:nvSpPr>
          <p:cNvPr id="2" name="Rechteck 1">
            <a:extLst>
              <a:ext uri="{FF2B5EF4-FFF2-40B4-BE49-F238E27FC236}">
                <a16:creationId xmlns:a16="http://schemas.microsoft.com/office/drawing/2014/main" id="{BD81E9D9-3414-721A-50BB-6B8F4275FE57}"/>
              </a:ext>
            </a:extLst>
          </p:cNvPr>
          <p:cNvSpPr/>
          <p:nvPr/>
        </p:nvSpPr>
        <p:spPr>
          <a:xfrm>
            <a:off x="6096000" y="1786166"/>
            <a:ext cx="4320480" cy="18002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Date Placeholder 5">
            <a:extLst>
              <a:ext uri="{FF2B5EF4-FFF2-40B4-BE49-F238E27FC236}">
                <a16:creationId xmlns:a16="http://schemas.microsoft.com/office/drawing/2014/main" id="{04340A8D-7191-0FC1-7121-F0E043424150}"/>
              </a:ext>
            </a:extLst>
          </p:cNvPr>
          <p:cNvSpPr>
            <a:spLocks noGrp="1"/>
          </p:cNvSpPr>
          <p:nvPr>
            <p:ph type="dt" sz="half" idx="10"/>
          </p:nvPr>
        </p:nvSpPr>
        <p:spPr/>
        <p:txBody>
          <a:bodyPr/>
          <a:lstStyle/>
          <a:p>
            <a:pPr>
              <a:defRPr/>
            </a:pPr>
            <a:r>
              <a:rPr lang="de-DE"/>
              <a:t>13.01.2025 | Bridging Horizons: UCI-Tübingen Global Research Initiative</a:t>
            </a:r>
          </a:p>
        </p:txBody>
      </p:sp>
    </p:spTree>
    <p:extLst>
      <p:ext uri="{BB962C8B-B14F-4D97-AF65-F5344CB8AC3E}">
        <p14:creationId xmlns:p14="http://schemas.microsoft.com/office/powerpoint/2010/main" val="229065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DD5E1D-2604-4978-8DCF-D2E9AB307B3E}"/>
              </a:ext>
            </a:extLst>
          </p:cNvPr>
          <p:cNvSpPr>
            <a:spLocks noGrp="1"/>
          </p:cNvSpPr>
          <p:nvPr>
            <p:ph type="title"/>
          </p:nvPr>
        </p:nvSpPr>
        <p:spPr/>
        <p:txBody>
          <a:bodyPr/>
          <a:lstStyle/>
          <a:p>
            <a:r>
              <a:rPr lang="de-DE" dirty="0"/>
              <a:t>Screening Task „Tell Me“</a:t>
            </a:r>
          </a:p>
        </p:txBody>
      </p:sp>
      <p:sp>
        <p:nvSpPr>
          <p:cNvPr id="3" name="Inhaltsplatzhalter 2">
            <a:extLst>
              <a:ext uri="{FF2B5EF4-FFF2-40B4-BE49-F238E27FC236}">
                <a16:creationId xmlns:a16="http://schemas.microsoft.com/office/drawing/2014/main" id="{7B5E1E5C-83EF-4A9F-B0BC-10B21779115E}"/>
              </a:ext>
            </a:extLst>
          </p:cNvPr>
          <p:cNvSpPr>
            <a:spLocks noGrp="1"/>
          </p:cNvSpPr>
          <p:nvPr>
            <p:ph idx="1"/>
          </p:nvPr>
        </p:nvSpPr>
        <p:spPr/>
        <p:txBody>
          <a:bodyPr/>
          <a:lstStyle/>
          <a:p>
            <a:r>
              <a:rPr lang="en-US" noProof="0" dirty="0"/>
              <a:t>Background: Rapid Automatized Naming (RAN) </a:t>
            </a:r>
            <a:br>
              <a:rPr lang="en-US" noProof="0" dirty="0"/>
            </a:br>
            <a:r>
              <a:rPr lang="en-US" sz="1200" noProof="0" dirty="0"/>
              <a:t>(Catts, Fey, Zhang, &amp; Tomblin, 2001)</a:t>
            </a:r>
          </a:p>
          <a:p>
            <a:pPr lvl="1"/>
            <a:r>
              <a:rPr lang="en-US" noProof="0" dirty="0"/>
              <a:t>Loud naming of monosyllabic symbols (naming speed)</a:t>
            </a:r>
          </a:p>
          <a:p>
            <a:pPr lvl="1"/>
            <a:r>
              <a:rPr lang="en-US" noProof="0" dirty="0"/>
              <a:t>Group differences between dyslexic</a:t>
            </a:r>
            <a:r>
              <a:rPr lang="en-US" dirty="0"/>
              <a:t> and </a:t>
            </a:r>
            <a:r>
              <a:rPr lang="en-US" noProof="0" dirty="0"/>
              <a:t>non-dyslexic in time per item</a:t>
            </a:r>
          </a:p>
          <a:p>
            <a:pPr marL="0" indent="0">
              <a:buNone/>
            </a:pPr>
            <a:endParaRPr lang="en-US" i="1" noProof="0" dirty="0"/>
          </a:p>
        </p:txBody>
      </p:sp>
      <p:pic>
        <p:nvPicPr>
          <p:cNvPr id="10" name="Inhaltsplatzhalter 4" descr="Ein Bild, das Clipart, Grafiken, Grafikdesign, Cartoon enthält.&#10;&#10;Automatisch generierte Beschreibung">
            <a:extLst>
              <a:ext uri="{FF2B5EF4-FFF2-40B4-BE49-F238E27FC236}">
                <a16:creationId xmlns:a16="http://schemas.microsoft.com/office/drawing/2014/main" id="{2C65396B-DFF9-1B8C-127A-8931E636F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150" y="3096414"/>
            <a:ext cx="3516171" cy="2641417"/>
          </a:xfrm>
          <a:prstGeom prst="rect">
            <a:avLst/>
          </a:prstGeom>
        </p:spPr>
      </p:pic>
      <p:pic>
        <p:nvPicPr>
          <p:cNvPr id="11" name="Grafik 12" descr="Ein Bild, das Cartoon, Clipart enthält.&#10;&#10;Automatisch generierte Beschreibung">
            <a:extLst>
              <a:ext uri="{FF2B5EF4-FFF2-40B4-BE49-F238E27FC236}">
                <a16:creationId xmlns:a16="http://schemas.microsoft.com/office/drawing/2014/main" id="{E947DAB8-D6D7-BCA5-ADD4-F995492F2E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2264" y="3097240"/>
            <a:ext cx="3516171" cy="2641417"/>
          </a:xfrm>
          <a:prstGeom prst="rect">
            <a:avLst/>
          </a:prstGeom>
        </p:spPr>
      </p:pic>
      <p:pic>
        <p:nvPicPr>
          <p:cNvPr id="12" name="Grafik 13" descr="Ein Bild, das Screenshot, Text, Schrift, Zahl enthält.&#10;&#10;Automatisch generierte Beschreibung">
            <a:extLst>
              <a:ext uri="{FF2B5EF4-FFF2-40B4-BE49-F238E27FC236}">
                <a16:creationId xmlns:a16="http://schemas.microsoft.com/office/drawing/2014/main" id="{48F39289-F002-2EA4-05CF-5CD61B2664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2608" y="3096414"/>
            <a:ext cx="3516171" cy="2641417"/>
          </a:xfrm>
          <a:prstGeom prst="rect">
            <a:avLst/>
          </a:prstGeom>
        </p:spPr>
      </p:pic>
      <p:sp>
        <p:nvSpPr>
          <p:cNvPr id="9" name="TextBox 8">
            <a:extLst>
              <a:ext uri="{FF2B5EF4-FFF2-40B4-BE49-F238E27FC236}">
                <a16:creationId xmlns:a16="http://schemas.microsoft.com/office/drawing/2014/main" id="{8FD5471F-F168-F1E3-08E7-7346EEF289B6}"/>
              </a:ext>
            </a:extLst>
          </p:cNvPr>
          <p:cNvSpPr txBox="1"/>
          <p:nvPr/>
        </p:nvSpPr>
        <p:spPr>
          <a:xfrm>
            <a:off x="454979" y="5702849"/>
            <a:ext cx="3563342" cy="369332"/>
          </a:xfrm>
          <a:prstGeom prst="rect">
            <a:avLst/>
          </a:prstGeom>
          <a:noFill/>
        </p:spPr>
        <p:txBody>
          <a:bodyPr wrap="square">
            <a:spAutoFit/>
          </a:bodyPr>
          <a:lstStyle/>
          <a:p>
            <a:pPr algn="ctr"/>
            <a:r>
              <a:rPr lang="en-US" noProof="0" dirty="0">
                <a:solidFill>
                  <a:schemeClr val="accent6"/>
                </a:solidFill>
                <a:latin typeface="Trebuchet MS" panose="020B0703020202090204" pitchFamily="34" charset="0"/>
              </a:rPr>
              <a:t>Interactive tutorial</a:t>
            </a:r>
            <a:endParaRPr lang="en-US" noProof="0" dirty="0">
              <a:latin typeface="Trebuchet MS" panose="020B0703020202090204" pitchFamily="34" charset="0"/>
            </a:endParaRPr>
          </a:p>
        </p:txBody>
      </p:sp>
      <p:sp>
        <p:nvSpPr>
          <p:cNvPr id="14" name="TextBox 13">
            <a:extLst>
              <a:ext uri="{FF2B5EF4-FFF2-40B4-BE49-F238E27FC236}">
                <a16:creationId xmlns:a16="http://schemas.microsoft.com/office/drawing/2014/main" id="{B461A9AF-77EE-4181-FF82-221ED0C39025}"/>
              </a:ext>
            </a:extLst>
          </p:cNvPr>
          <p:cNvSpPr txBox="1"/>
          <p:nvPr/>
        </p:nvSpPr>
        <p:spPr>
          <a:xfrm>
            <a:off x="4442607" y="5702849"/>
            <a:ext cx="3516171" cy="369332"/>
          </a:xfrm>
          <a:prstGeom prst="rect">
            <a:avLst/>
          </a:prstGeom>
          <a:noFill/>
        </p:spPr>
        <p:txBody>
          <a:bodyPr wrap="square">
            <a:spAutoFit/>
          </a:bodyPr>
          <a:lstStyle/>
          <a:p>
            <a:pPr algn="ctr"/>
            <a:r>
              <a:rPr lang="en-US" noProof="0" dirty="0">
                <a:solidFill>
                  <a:schemeClr val="accent6"/>
                </a:solidFill>
                <a:latin typeface="Trebuchet MS" panose="020B0703020202090204" pitchFamily="34" charset="0"/>
              </a:rPr>
              <a:t>Before the task starts</a:t>
            </a:r>
            <a:endParaRPr lang="en-US" noProof="0" dirty="0">
              <a:latin typeface="Trebuchet MS" panose="020B0703020202090204" pitchFamily="34" charset="0"/>
            </a:endParaRPr>
          </a:p>
        </p:txBody>
      </p:sp>
      <p:sp>
        <p:nvSpPr>
          <p:cNvPr id="15" name="TextBox 14">
            <a:extLst>
              <a:ext uri="{FF2B5EF4-FFF2-40B4-BE49-F238E27FC236}">
                <a16:creationId xmlns:a16="http://schemas.microsoft.com/office/drawing/2014/main" id="{6FD5737E-89F5-6CBA-27F2-8435A7546A7F}"/>
              </a:ext>
            </a:extLst>
          </p:cNvPr>
          <p:cNvSpPr txBox="1"/>
          <p:nvPr/>
        </p:nvSpPr>
        <p:spPr>
          <a:xfrm>
            <a:off x="8472262" y="5740810"/>
            <a:ext cx="3516171" cy="369332"/>
          </a:xfrm>
          <a:prstGeom prst="rect">
            <a:avLst/>
          </a:prstGeom>
          <a:noFill/>
        </p:spPr>
        <p:txBody>
          <a:bodyPr wrap="square">
            <a:spAutoFit/>
          </a:bodyPr>
          <a:lstStyle/>
          <a:p>
            <a:pPr algn="ctr"/>
            <a:r>
              <a:rPr lang="en-US" noProof="0" dirty="0">
                <a:solidFill>
                  <a:schemeClr val="accent6"/>
                </a:solidFill>
                <a:latin typeface="Trebuchet MS" panose="020B0703020202090204" pitchFamily="34" charset="0"/>
              </a:rPr>
              <a:t>Task, page 1/2</a:t>
            </a:r>
            <a:endParaRPr lang="en-US" noProof="0" dirty="0">
              <a:latin typeface="Trebuchet MS" panose="020B0703020202090204" pitchFamily="34" charset="0"/>
            </a:endParaRPr>
          </a:p>
        </p:txBody>
      </p:sp>
      <p:sp>
        <p:nvSpPr>
          <p:cNvPr id="5" name="Date Placeholder 4">
            <a:extLst>
              <a:ext uri="{FF2B5EF4-FFF2-40B4-BE49-F238E27FC236}">
                <a16:creationId xmlns:a16="http://schemas.microsoft.com/office/drawing/2014/main" id="{FC2DCE0E-7623-FF04-AB6B-30EE4B799A2A}"/>
              </a:ext>
            </a:extLst>
          </p:cNvPr>
          <p:cNvSpPr>
            <a:spLocks noGrp="1"/>
          </p:cNvSpPr>
          <p:nvPr>
            <p:ph type="dt" sz="half" idx="10"/>
          </p:nvPr>
        </p:nvSpPr>
        <p:spPr/>
        <p:txBody>
          <a:bodyPr/>
          <a:lstStyle/>
          <a:p>
            <a:pPr>
              <a:defRPr/>
            </a:pPr>
            <a:r>
              <a:rPr lang="de-DE"/>
              <a:t>13.01.2025 | Bridging Horizons: UCI-Tübingen Global Research Initiative</a:t>
            </a:r>
          </a:p>
        </p:txBody>
      </p:sp>
    </p:spTree>
    <p:extLst>
      <p:ext uri="{BB962C8B-B14F-4D97-AF65-F5344CB8AC3E}">
        <p14:creationId xmlns:p14="http://schemas.microsoft.com/office/powerpoint/2010/main" val="3059872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3E7BB-7073-75C7-7753-00B0FBDE281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B5559AA-3775-D21B-2BC6-ED5BD69F12BA}"/>
              </a:ext>
            </a:extLst>
          </p:cNvPr>
          <p:cNvSpPr>
            <a:spLocks noGrp="1"/>
          </p:cNvSpPr>
          <p:nvPr>
            <p:ph type="title"/>
          </p:nvPr>
        </p:nvSpPr>
        <p:spPr/>
        <p:txBody>
          <a:bodyPr/>
          <a:lstStyle/>
          <a:p>
            <a:r>
              <a:rPr lang="en-DE" dirty="0"/>
              <a:t>Screening as “P</a:t>
            </a:r>
            <a:r>
              <a:rPr lang="en-GB" dirty="0"/>
              <a:t>l</a:t>
            </a:r>
            <a:r>
              <a:rPr lang="en-DE" dirty="0"/>
              <a:t>ayful Assessment”</a:t>
            </a:r>
            <a:br>
              <a:rPr lang="en-DE" dirty="0"/>
            </a:br>
            <a:r>
              <a:rPr lang="en-DE" dirty="0"/>
              <a:t>Results of a Feasibility Study</a:t>
            </a:r>
            <a:r>
              <a:rPr lang="en-DE" sz="1200" dirty="0"/>
              <a:t>(Holz et al., 2024; N = 34)</a:t>
            </a:r>
          </a:p>
        </p:txBody>
      </p:sp>
      <p:sp>
        <p:nvSpPr>
          <p:cNvPr id="2" name="Content Placeholder 1">
            <a:extLst>
              <a:ext uri="{FF2B5EF4-FFF2-40B4-BE49-F238E27FC236}">
                <a16:creationId xmlns:a16="http://schemas.microsoft.com/office/drawing/2014/main" id="{F2F41AA7-49B3-CBE6-8420-C3BCEBBD3BAA}"/>
              </a:ext>
            </a:extLst>
          </p:cNvPr>
          <p:cNvSpPr>
            <a:spLocks noGrp="1"/>
          </p:cNvSpPr>
          <p:nvPr>
            <p:ph sz="half" idx="1"/>
          </p:nvPr>
        </p:nvSpPr>
        <p:spPr>
          <a:xfrm>
            <a:off x="609600" y="1600203"/>
            <a:ext cx="5774432" cy="2908917"/>
          </a:xfrm>
        </p:spPr>
        <p:txBody>
          <a:bodyPr/>
          <a:lstStyle/>
          <a:p>
            <a:pPr marL="380990" indent="-380990">
              <a:spcBef>
                <a:spcPts val="300"/>
              </a:spcBef>
              <a:buFont typeface="Arial" panose="020B0604020202020204" pitchFamily="34" charset="0"/>
              <a:buChar char="•"/>
            </a:pPr>
            <a:r>
              <a:rPr lang="en-US" b="1" noProof="0" dirty="0"/>
              <a:t>Group testing works</a:t>
            </a:r>
            <a:r>
              <a:rPr lang="en-US" noProof="0" dirty="0"/>
              <a:t>: children use the app independently without distracting others</a:t>
            </a:r>
          </a:p>
          <a:p>
            <a:pPr marL="380990" indent="-380990">
              <a:spcBef>
                <a:spcPts val="300"/>
              </a:spcBef>
              <a:buFont typeface="Arial" panose="020B0604020202020204" pitchFamily="34" charset="0"/>
              <a:buChar char="•"/>
            </a:pPr>
            <a:r>
              <a:rPr lang="en-US" b="1" noProof="0" dirty="0"/>
              <a:t>Positive gaming and user experience</a:t>
            </a:r>
            <a:r>
              <a:rPr lang="en-US" noProof="0" dirty="0"/>
              <a:t>: tasks are fun and playful (considered more as a game than exercise/test), improving concentration and motivation</a:t>
            </a:r>
          </a:p>
          <a:p>
            <a:pPr marL="0" indent="0">
              <a:spcBef>
                <a:spcPts val="300"/>
              </a:spcBef>
              <a:buNone/>
            </a:pPr>
            <a:endParaRPr lang="en-US" noProof="0" dirty="0"/>
          </a:p>
        </p:txBody>
      </p:sp>
      <p:pic>
        <p:nvPicPr>
          <p:cNvPr id="9" name="Picture 8">
            <a:extLst>
              <a:ext uri="{FF2B5EF4-FFF2-40B4-BE49-F238E27FC236}">
                <a16:creationId xmlns:a16="http://schemas.microsoft.com/office/drawing/2014/main" id="{AD6D6EB9-B6A6-17BC-98D5-DDF5C2C4018C}"/>
              </a:ext>
            </a:extLst>
          </p:cNvPr>
          <p:cNvPicPr>
            <a:picLocks noChangeAspect="1"/>
          </p:cNvPicPr>
          <p:nvPr/>
        </p:nvPicPr>
        <p:blipFill>
          <a:blip r:embed="rId3"/>
          <a:stretch>
            <a:fillRect/>
          </a:stretch>
        </p:blipFill>
        <p:spPr>
          <a:xfrm>
            <a:off x="6634213" y="1571215"/>
            <a:ext cx="5420037" cy="3252022"/>
          </a:xfrm>
          <a:prstGeom prst="rect">
            <a:avLst/>
          </a:prstGeom>
        </p:spPr>
      </p:pic>
      <p:pic>
        <p:nvPicPr>
          <p:cNvPr id="14" name="Picture 13">
            <a:extLst>
              <a:ext uri="{FF2B5EF4-FFF2-40B4-BE49-F238E27FC236}">
                <a16:creationId xmlns:a16="http://schemas.microsoft.com/office/drawing/2014/main" id="{65F44224-234B-EA6F-44FC-010B4E4DBB1D}"/>
              </a:ext>
            </a:extLst>
          </p:cNvPr>
          <p:cNvPicPr>
            <a:picLocks noChangeAspect="1"/>
          </p:cNvPicPr>
          <p:nvPr/>
        </p:nvPicPr>
        <p:blipFill>
          <a:blip r:embed="rId4"/>
          <a:stretch>
            <a:fillRect/>
          </a:stretch>
        </p:blipFill>
        <p:spPr>
          <a:xfrm>
            <a:off x="795626" y="3661412"/>
            <a:ext cx="5567331" cy="2783666"/>
          </a:xfrm>
          <a:prstGeom prst="rect">
            <a:avLst/>
          </a:prstGeom>
        </p:spPr>
      </p:pic>
      <p:sp>
        <p:nvSpPr>
          <p:cNvPr id="16" name="TextBox 15">
            <a:extLst>
              <a:ext uri="{FF2B5EF4-FFF2-40B4-BE49-F238E27FC236}">
                <a16:creationId xmlns:a16="http://schemas.microsoft.com/office/drawing/2014/main" id="{8F9378E1-BA0F-7150-9975-E60C1358DC99}"/>
              </a:ext>
            </a:extLst>
          </p:cNvPr>
          <p:cNvSpPr txBox="1"/>
          <p:nvPr/>
        </p:nvSpPr>
        <p:spPr>
          <a:xfrm>
            <a:off x="6634213" y="4799910"/>
            <a:ext cx="5420037" cy="323165"/>
          </a:xfrm>
          <a:prstGeom prst="rect">
            <a:avLst/>
          </a:prstGeom>
          <a:noFill/>
        </p:spPr>
        <p:txBody>
          <a:bodyPr wrap="square">
            <a:spAutoFit/>
          </a:bodyPr>
          <a:lstStyle/>
          <a:p>
            <a:pPr algn="ctr"/>
            <a:r>
              <a:rPr lang="de-DE" sz="1500" dirty="0" err="1">
                <a:solidFill>
                  <a:schemeClr val="accent6"/>
                </a:solidFill>
                <a:latin typeface="Trebuchet MS" panose="020B0703020202090204" pitchFamily="34" charset="0"/>
              </a:rPr>
              <a:t>Results</a:t>
            </a:r>
            <a:r>
              <a:rPr lang="de-DE" sz="1500" dirty="0">
                <a:solidFill>
                  <a:schemeClr val="accent6"/>
                </a:solidFill>
                <a:latin typeface="Trebuchet MS" panose="020B0703020202090204" pitchFamily="34" charset="0"/>
              </a:rPr>
              <a:t> </a:t>
            </a:r>
            <a:r>
              <a:rPr lang="de-DE" sz="1500" dirty="0" err="1">
                <a:solidFill>
                  <a:schemeClr val="accent6"/>
                </a:solidFill>
                <a:latin typeface="Trebuchet MS" panose="020B0703020202090204" pitchFamily="34" charset="0"/>
              </a:rPr>
              <a:t>of</a:t>
            </a:r>
            <a:r>
              <a:rPr lang="de-DE" sz="1500" dirty="0">
                <a:solidFill>
                  <a:schemeClr val="accent6"/>
                </a:solidFill>
                <a:latin typeface="Trebuchet MS" panose="020B0703020202090204" pitchFamily="34" charset="0"/>
              </a:rPr>
              <a:t> </a:t>
            </a:r>
            <a:r>
              <a:rPr lang="de-DE" sz="1500" dirty="0" err="1">
                <a:solidFill>
                  <a:schemeClr val="accent6"/>
                </a:solidFill>
                <a:latin typeface="Trebuchet MS" panose="020B0703020202090204" pitchFamily="34" charset="0"/>
              </a:rPr>
              <a:t>of</a:t>
            </a:r>
            <a:r>
              <a:rPr lang="de-DE" sz="1500" dirty="0">
                <a:solidFill>
                  <a:schemeClr val="accent6"/>
                </a:solidFill>
                <a:latin typeface="Trebuchet MS" panose="020B0703020202090204" pitchFamily="34" charset="0"/>
              </a:rPr>
              <a:t> </a:t>
            </a:r>
            <a:r>
              <a:rPr lang="de-DE" sz="1500" dirty="0" err="1">
                <a:solidFill>
                  <a:schemeClr val="accent6"/>
                </a:solidFill>
                <a:latin typeface="Trebuchet MS" panose="020B0703020202090204" pitchFamily="34" charset="0"/>
              </a:rPr>
              <a:t>the</a:t>
            </a:r>
            <a:r>
              <a:rPr lang="de-DE" sz="1500" dirty="0">
                <a:solidFill>
                  <a:schemeClr val="accent6"/>
                </a:solidFill>
                <a:latin typeface="Trebuchet MS" panose="020B0703020202090204" pitchFamily="34" charset="0"/>
              </a:rPr>
              <a:t> Game Experience </a:t>
            </a:r>
            <a:r>
              <a:rPr lang="de-DE" sz="1500" dirty="0" err="1">
                <a:solidFill>
                  <a:schemeClr val="accent6"/>
                </a:solidFill>
                <a:latin typeface="Trebuchet MS" panose="020B0703020202090204" pitchFamily="34" charset="0"/>
              </a:rPr>
              <a:t>Questionnaire</a:t>
            </a:r>
            <a:r>
              <a:rPr lang="de-DE" sz="1500" dirty="0">
                <a:solidFill>
                  <a:schemeClr val="accent6"/>
                </a:solidFill>
                <a:latin typeface="Trebuchet MS" panose="020B0703020202090204" pitchFamily="34" charset="0"/>
              </a:rPr>
              <a:t> (GEQ) </a:t>
            </a:r>
          </a:p>
        </p:txBody>
      </p:sp>
      <p:sp>
        <p:nvSpPr>
          <p:cNvPr id="4" name="Date Placeholder 3">
            <a:extLst>
              <a:ext uri="{FF2B5EF4-FFF2-40B4-BE49-F238E27FC236}">
                <a16:creationId xmlns:a16="http://schemas.microsoft.com/office/drawing/2014/main" id="{FFC95FA3-BF2D-E21C-4307-1541E9688920}"/>
              </a:ext>
            </a:extLst>
          </p:cNvPr>
          <p:cNvSpPr>
            <a:spLocks noGrp="1"/>
          </p:cNvSpPr>
          <p:nvPr>
            <p:ph type="dt" sz="half" idx="10"/>
          </p:nvPr>
        </p:nvSpPr>
        <p:spPr/>
        <p:txBody>
          <a:bodyPr/>
          <a:lstStyle/>
          <a:p>
            <a:pPr>
              <a:defRPr/>
            </a:pPr>
            <a:r>
              <a:rPr lang="de-DE"/>
              <a:t>13.01.2025 | Bridging Horizons: UCI-Tübingen Global Research Initiative</a:t>
            </a:r>
          </a:p>
        </p:txBody>
      </p:sp>
      <p:sp>
        <p:nvSpPr>
          <p:cNvPr id="17" name="TextBox 16">
            <a:extLst>
              <a:ext uri="{FF2B5EF4-FFF2-40B4-BE49-F238E27FC236}">
                <a16:creationId xmlns:a16="http://schemas.microsoft.com/office/drawing/2014/main" id="{A3652E60-86CD-5B58-1573-334A63DD9F86}"/>
              </a:ext>
            </a:extLst>
          </p:cNvPr>
          <p:cNvSpPr txBox="1"/>
          <p:nvPr/>
        </p:nvSpPr>
        <p:spPr>
          <a:xfrm>
            <a:off x="612523" y="6415758"/>
            <a:ext cx="4719607" cy="323165"/>
          </a:xfrm>
          <a:prstGeom prst="rect">
            <a:avLst/>
          </a:prstGeom>
          <a:solidFill>
            <a:schemeClr val="bg1"/>
          </a:solidFill>
        </p:spPr>
        <p:txBody>
          <a:bodyPr wrap="square">
            <a:spAutoFit/>
          </a:bodyPr>
          <a:lstStyle/>
          <a:p>
            <a:pPr algn="ctr"/>
            <a:r>
              <a:rPr lang="de-DE" sz="1500" dirty="0" err="1">
                <a:solidFill>
                  <a:schemeClr val="accent6"/>
                </a:solidFill>
                <a:latin typeface="Trebuchet MS" panose="020B0703020202090204" pitchFamily="34" charset="0"/>
              </a:rPr>
              <a:t>Results</a:t>
            </a:r>
            <a:r>
              <a:rPr lang="de-DE" sz="1500" dirty="0">
                <a:solidFill>
                  <a:schemeClr val="accent6"/>
                </a:solidFill>
                <a:latin typeface="Trebuchet MS" panose="020B0703020202090204" pitchFamily="34" charset="0"/>
              </a:rPr>
              <a:t> </a:t>
            </a:r>
            <a:r>
              <a:rPr lang="de-DE" sz="1500" dirty="0" err="1">
                <a:solidFill>
                  <a:schemeClr val="accent6"/>
                </a:solidFill>
                <a:latin typeface="Trebuchet MS" panose="020B0703020202090204" pitchFamily="34" charset="0"/>
              </a:rPr>
              <a:t>of</a:t>
            </a:r>
            <a:r>
              <a:rPr lang="de-DE" sz="1500" dirty="0">
                <a:solidFill>
                  <a:schemeClr val="accent6"/>
                </a:solidFill>
                <a:latin typeface="Trebuchet MS" panose="020B0703020202090204" pitchFamily="34" charset="0"/>
              </a:rPr>
              <a:t> </a:t>
            </a:r>
            <a:r>
              <a:rPr lang="de-DE" sz="1500" dirty="0" err="1">
                <a:solidFill>
                  <a:schemeClr val="accent6"/>
                </a:solidFill>
                <a:latin typeface="Trebuchet MS" panose="020B0703020202090204" pitchFamily="34" charset="0"/>
              </a:rPr>
              <a:t>the</a:t>
            </a:r>
            <a:r>
              <a:rPr lang="de-DE" sz="1500" dirty="0">
                <a:solidFill>
                  <a:schemeClr val="accent6"/>
                </a:solidFill>
                <a:latin typeface="Trebuchet MS" panose="020B0703020202090204" pitchFamily="34" charset="0"/>
              </a:rPr>
              <a:t> User Experience </a:t>
            </a:r>
            <a:r>
              <a:rPr lang="de-DE" sz="1500" dirty="0" err="1">
                <a:solidFill>
                  <a:schemeClr val="accent6"/>
                </a:solidFill>
                <a:latin typeface="Trebuchet MS" panose="020B0703020202090204" pitchFamily="34" charset="0"/>
              </a:rPr>
              <a:t>Questionnaire</a:t>
            </a:r>
            <a:r>
              <a:rPr lang="de-DE" sz="1500" dirty="0">
                <a:solidFill>
                  <a:schemeClr val="accent6"/>
                </a:solidFill>
                <a:latin typeface="Trebuchet MS" panose="020B0703020202090204" pitchFamily="34" charset="0"/>
              </a:rPr>
              <a:t> (UEQ)</a:t>
            </a:r>
          </a:p>
        </p:txBody>
      </p:sp>
      <p:grpSp>
        <p:nvGrpSpPr>
          <p:cNvPr id="3" name="Gruppieren 32">
            <a:extLst>
              <a:ext uri="{FF2B5EF4-FFF2-40B4-BE49-F238E27FC236}">
                <a16:creationId xmlns:a16="http://schemas.microsoft.com/office/drawing/2014/main" id="{65017C8C-19B2-0A9C-8404-B6096BA0B2D4}"/>
              </a:ext>
            </a:extLst>
          </p:cNvPr>
          <p:cNvGrpSpPr/>
          <p:nvPr/>
        </p:nvGrpSpPr>
        <p:grpSpPr>
          <a:xfrm>
            <a:off x="13080776" y="2305747"/>
            <a:ext cx="3712258" cy="2246505"/>
            <a:chOff x="4020897" y="2211713"/>
            <a:chExt cx="3712258" cy="2246505"/>
          </a:xfrm>
        </p:grpSpPr>
        <p:pic>
          <p:nvPicPr>
            <p:cNvPr id="6" name="Grafik 30">
              <a:extLst>
                <a:ext uri="{FF2B5EF4-FFF2-40B4-BE49-F238E27FC236}">
                  <a16:creationId xmlns:a16="http://schemas.microsoft.com/office/drawing/2014/main" id="{8394E498-B112-9BD3-4849-9090AC4667E4}"/>
                </a:ext>
              </a:extLst>
            </p:cNvPr>
            <p:cNvPicPr>
              <a:picLocks noChangeAspect="1"/>
            </p:cNvPicPr>
            <p:nvPr/>
          </p:nvPicPr>
          <p:blipFill>
            <a:blip r:embed="rId5"/>
            <a:stretch>
              <a:fillRect/>
            </a:stretch>
          </p:blipFill>
          <p:spPr>
            <a:xfrm>
              <a:off x="4020897" y="2211713"/>
              <a:ext cx="3712258" cy="2246505"/>
            </a:xfrm>
            <a:prstGeom prst="rect">
              <a:avLst/>
            </a:prstGeom>
          </p:spPr>
        </p:pic>
        <p:sp>
          <p:nvSpPr>
            <p:cNvPr id="7" name="Rechteck 31">
              <a:extLst>
                <a:ext uri="{FF2B5EF4-FFF2-40B4-BE49-F238E27FC236}">
                  <a16:creationId xmlns:a16="http://schemas.microsoft.com/office/drawing/2014/main" id="{39540CAA-0251-AC3A-36AF-452698F6E362}"/>
                </a:ext>
              </a:extLst>
            </p:cNvPr>
            <p:cNvSpPr/>
            <p:nvPr/>
          </p:nvSpPr>
          <p:spPr>
            <a:xfrm>
              <a:off x="6280139" y="2409040"/>
              <a:ext cx="1088727" cy="2049178"/>
            </a:xfrm>
            <a:prstGeom prst="rect">
              <a:avLst/>
            </a:prstGeom>
            <a:noFill/>
            <a:ln w="38100">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253110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B80CC4-48E7-3E1C-72D6-DB1961FE0BFD}"/>
              </a:ext>
            </a:extLst>
          </p:cNvPr>
          <p:cNvSpPr>
            <a:spLocks noGrp="1"/>
          </p:cNvSpPr>
          <p:nvPr>
            <p:ph type="title"/>
          </p:nvPr>
        </p:nvSpPr>
        <p:spPr/>
        <p:txBody>
          <a:bodyPr/>
          <a:lstStyle/>
          <a:p>
            <a:r>
              <a:rPr lang="en-US" noProof="0" dirty="0"/>
              <a:t>Prediction Models</a:t>
            </a:r>
          </a:p>
        </p:txBody>
      </p:sp>
      <p:sp>
        <p:nvSpPr>
          <p:cNvPr id="41" name="Content Placeholder 40">
            <a:extLst>
              <a:ext uri="{FF2B5EF4-FFF2-40B4-BE49-F238E27FC236}">
                <a16:creationId xmlns:a16="http://schemas.microsoft.com/office/drawing/2014/main" id="{48D09513-E3CA-66E6-C37D-6F7C0E6D8FDC}"/>
              </a:ext>
            </a:extLst>
          </p:cNvPr>
          <p:cNvSpPr>
            <a:spLocks noGrp="1"/>
          </p:cNvSpPr>
          <p:nvPr>
            <p:ph idx="1"/>
          </p:nvPr>
        </p:nvSpPr>
        <p:spPr/>
        <p:txBody>
          <a:bodyPr/>
          <a:lstStyle/>
          <a:p>
            <a:r>
              <a:rPr lang="en-US" b="1" noProof="0" dirty="0"/>
              <a:t>Regression</a:t>
            </a:r>
            <a:r>
              <a:rPr lang="en-US" noProof="0" dirty="0"/>
              <a:t> and Classification</a:t>
            </a:r>
          </a:p>
          <a:p>
            <a:endParaRPr lang="en-US" noProof="0" dirty="0"/>
          </a:p>
        </p:txBody>
      </p:sp>
      <p:grpSp>
        <p:nvGrpSpPr>
          <p:cNvPr id="42" name="Group 41">
            <a:extLst>
              <a:ext uri="{FF2B5EF4-FFF2-40B4-BE49-F238E27FC236}">
                <a16:creationId xmlns:a16="http://schemas.microsoft.com/office/drawing/2014/main" id="{43A791EC-CB9B-C25C-9647-60DF8D9E429F}"/>
              </a:ext>
            </a:extLst>
          </p:cNvPr>
          <p:cNvGrpSpPr/>
          <p:nvPr/>
        </p:nvGrpSpPr>
        <p:grpSpPr>
          <a:xfrm>
            <a:off x="2289606" y="2212144"/>
            <a:ext cx="7606800" cy="4161880"/>
            <a:chOff x="2289606" y="1801474"/>
            <a:chExt cx="7606800" cy="4161880"/>
          </a:xfrm>
        </p:grpSpPr>
        <p:sp>
          <p:nvSpPr>
            <p:cNvPr id="5" name="Rechteck 4">
              <a:extLst>
                <a:ext uri="{FF2B5EF4-FFF2-40B4-BE49-F238E27FC236}">
                  <a16:creationId xmlns:a16="http://schemas.microsoft.com/office/drawing/2014/main" id="{3EC2A72B-957B-6998-07E7-AC2090DAC4D5}"/>
                </a:ext>
              </a:extLst>
            </p:cNvPr>
            <p:cNvSpPr/>
            <p:nvPr/>
          </p:nvSpPr>
          <p:spPr>
            <a:xfrm>
              <a:off x="4810074" y="2120471"/>
              <a:ext cx="1340069" cy="1127234"/>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noProof="0" dirty="0">
                  <a:ea typeface="CMU Serif" panose="02000603000000000000" pitchFamily="2" charset="0"/>
                  <a:cs typeface="CMU Serif" panose="02000603000000000000" pitchFamily="2" charset="0"/>
                </a:rPr>
                <a:t>final model</a:t>
              </a:r>
            </a:p>
          </p:txBody>
        </p:sp>
        <p:sp>
          <p:nvSpPr>
            <p:cNvPr id="6" name="Rechteck 5">
              <a:extLst>
                <a:ext uri="{FF2B5EF4-FFF2-40B4-BE49-F238E27FC236}">
                  <a16:creationId xmlns:a16="http://schemas.microsoft.com/office/drawing/2014/main" id="{B66B5AF4-E1DA-54C8-2357-D45D8192D4AC}"/>
                </a:ext>
              </a:extLst>
            </p:cNvPr>
            <p:cNvSpPr/>
            <p:nvPr/>
          </p:nvSpPr>
          <p:spPr>
            <a:xfrm>
              <a:off x="2840841" y="1829759"/>
              <a:ext cx="1069428" cy="255524"/>
            </a:xfrm>
            <a:prstGeom prst="rect">
              <a:avLst/>
            </a:prstGeom>
            <a:solidFill>
              <a:srgbClr val="CE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dirty="0" err="1">
                  <a:ea typeface="CMU Serif" panose="02000603000000000000" pitchFamily="2" charset="0"/>
                  <a:cs typeface="CMU Serif" panose="02000603000000000000" pitchFamily="2" charset="0"/>
                </a:rPr>
                <a:t>Prädiktor</a:t>
              </a:r>
              <a:endParaRPr lang="en-US" sz="1200" noProof="0" dirty="0">
                <a:ea typeface="CMU Serif" panose="02000603000000000000" pitchFamily="2" charset="0"/>
                <a:cs typeface="CMU Serif" panose="02000603000000000000" pitchFamily="2" charset="0"/>
              </a:endParaRPr>
            </a:p>
          </p:txBody>
        </p:sp>
        <p:sp>
          <p:nvSpPr>
            <p:cNvPr id="7" name="Rechteck 6">
              <a:extLst>
                <a:ext uri="{FF2B5EF4-FFF2-40B4-BE49-F238E27FC236}">
                  <a16:creationId xmlns:a16="http://schemas.microsoft.com/office/drawing/2014/main" id="{01EEEDC9-6723-8E48-3CC2-7ADB8F3761A2}"/>
                </a:ext>
              </a:extLst>
            </p:cNvPr>
            <p:cNvSpPr/>
            <p:nvPr/>
          </p:nvSpPr>
          <p:spPr>
            <a:xfrm>
              <a:off x="3236152" y="2515490"/>
              <a:ext cx="1069428" cy="255524"/>
            </a:xfrm>
            <a:prstGeom prst="rect">
              <a:avLst/>
            </a:prstGeom>
            <a:solidFill>
              <a:srgbClr val="CE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dirty="0" err="1">
                  <a:ea typeface="CMU Serif" panose="02000603000000000000" pitchFamily="2" charset="0"/>
                  <a:cs typeface="CMU Serif" panose="02000603000000000000" pitchFamily="2" charset="0"/>
                </a:rPr>
                <a:t>Prädiktor</a:t>
              </a:r>
              <a:endParaRPr lang="en-US" sz="1200" noProof="0" dirty="0">
                <a:ea typeface="CMU Serif" panose="02000603000000000000" pitchFamily="2" charset="0"/>
                <a:cs typeface="CMU Serif" panose="02000603000000000000" pitchFamily="2" charset="0"/>
              </a:endParaRPr>
            </a:p>
          </p:txBody>
        </p:sp>
        <p:sp>
          <p:nvSpPr>
            <p:cNvPr id="8" name="Rechteck 7">
              <a:extLst>
                <a:ext uri="{FF2B5EF4-FFF2-40B4-BE49-F238E27FC236}">
                  <a16:creationId xmlns:a16="http://schemas.microsoft.com/office/drawing/2014/main" id="{5E543876-E3E9-A2F3-1B58-DA0CD46AD281}"/>
                </a:ext>
              </a:extLst>
            </p:cNvPr>
            <p:cNvSpPr/>
            <p:nvPr/>
          </p:nvSpPr>
          <p:spPr>
            <a:xfrm>
              <a:off x="2868372" y="2868999"/>
              <a:ext cx="1069428" cy="255524"/>
            </a:xfrm>
            <a:prstGeom prst="rect">
              <a:avLst/>
            </a:prstGeom>
            <a:solidFill>
              <a:srgbClr val="CE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dirty="0" err="1">
                  <a:ea typeface="CMU Serif" panose="02000603000000000000" pitchFamily="2" charset="0"/>
                  <a:cs typeface="CMU Serif" panose="02000603000000000000" pitchFamily="2" charset="0"/>
                </a:rPr>
                <a:t>Prädiktor</a:t>
              </a:r>
              <a:endParaRPr lang="en-US" sz="1200" noProof="0" dirty="0">
                <a:ea typeface="CMU Serif" panose="02000603000000000000" pitchFamily="2" charset="0"/>
                <a:cs typeface="CMU Serif" panose="02000603000000000000" pitchFamily="2" charset="0"/>
              </a:endParaRPr>
            </a:p>
          </p:txBody>
        </p:sp>
        <p:sp>
          <p:nvSpPr>
            <p:cNvPr id="9" name="Rechteck 8">
              <a:extLst>
                <a:ext uri="{FF2B5EF4-FFF2-40B4-BE49-F238E27FC236}">
                  <a16:creationId xmlns:a16="http://schemas.microsoft.com/office/drawing/2014/main" id="{D8304E73-1119-8C36-E7B2-2ECF8B4E695C}"/>
                </a:ext>
              </a:extLst>
            </p:cNvPr>
            <p:cNvSpPr/>
            <p:nvPr/>
          </p:nvSpPr>
          <p:spPr>
            <a:xfrm>
              <a:off x="3132425" y="3167159"/>
              <a:ext cx="1069428" cy="255524"/>
            </a:xfrm>
            <a:prstGeom prst="rect">
              <a:avLst/>
            </a:prstGeom>
            <a:solidFill>
              <a:srgbClr val="CE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dirty="0" err="1">
                  <a:ea typeface="CMU Serif" panose="02000603000000000000" pitchFamily="2" charset="0"/>
                  <a:cs typeface="CMU Serif" panose="02000603000000000000" pitchFamily="2" charset="0"/>
                </a:rPr>
                <a:t>Prädiktor</a:t>
              </a:r>
              <a:endParaRPr lang="en-US" sz="1200" noProof="0" dirty="0">
                <a:ea typeface="CMU Serif" panose="02000603000000000000" pitchFamily="2" charset="0"/>
                <a:cs typeface="CMU Serif" panose="02000603000000000000" pitchFamily="2" charset="0"/>
              </a:endParaRPr>
            </a:p>
          </p:txBody>
        </p:sp>
        <p:cxnSp>
          <p:nvCxnSpPr>
            <p:cNvPr id="10" name="Gerade Verbindung mit Pfeil 9">
              <a:extLst>
                <a:ext uri="{FF2B5EF4-FFF2-40B4-BE49-F238E27FC236}">
                  <a16:creationId xmlns:a16="http://schemas.microsoft.com/office/drawing/2014/main" id="{FA65A47E-D31C-6465-D5A2-BCF3E400CDD0}"/>
                </a:ext>
              </a:extLst>
            </p:cNvPr>
            <p:cNvCxnSpPr>
              <a:cxnSpLocks/>
            </p:cNvCxnSpPr>
            <p:nvPr/>
          </p:nvCxnSpPr>
          <p:spPr>
            <a:xfrm>
              <a:off x="3914067" y="1957521"/>
              <a:ext cx="896006" cy="336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FD92B73A-20EF-7BE9-3AFF-1AAC1E2C5A45}"/>
                </a:ext>
              </a:extLst>
            </p:cNvPr>
            <p:cNvCxnSpPr>
              <a:cxnSpLocks/>
              <a:endCxn id="5" idx="1"/>
            </p:cNvCxnSpPr>
            <p:nvPr/>
          </p:nvCxnSpPr>
          <p:spPr>
            <a:xfrm flipV="1">
              <a:off x="4305581" y="2684088"/>
              <a:ext cx="504493" cy="1318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72480A4B-998F-CBB8-E631-0B4EEE5200E0}"/>
                </a:ext>
              </a:extLst>
            </p:cNvPr>
            <p:cNvCxnSpPr>
              <a:cxnSpLocks/>
            </p:cNvCxnSpPr>
            <p:nvPr/>
          </p:nvCxnSpPr>
          <p:spPr>
            <a:xfrm flipV="1">
              <a:off x="3937801" y="2836307"/>
              <a:ext cx="872273" cy="333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id="{569E6409-A964-EC01-EDB3-422389A1C05F}"/>
                </a:ext>
              </a:extLst>
            </p:cNvPr>
            <p:cNvCxnSpPr>
              <a:cxnSpLocks/>
            </p:cNvCxnSpPr>
            <p:nvPr/>
          </p:nvCxnSpPr>
          <p:spPr>
            <a:xfrm flipV="1">
              <a:off x="4201854" y="2935315"/>
              <a:ext cx="615415" cy="5322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hteck 13">
              <a:extLst>
                <a:ext uri="{FF2B5EF4-FFF2-40B4-BE49-F238E27FC236}">
                  <a16:creationId xmlns:a16="http://schemas.microsoft.com/office/drawing/2014/main" id="{04AB4BEA-BCD7-C1FF-AF15-1F4558F8B778}"/>
                </a:ext>
              </a:extLst>
            </p:cNvPr>
            <p:cNvSpPr/>
            <p:nvPr/>
          </p:nvSpPr>
          <p:spPr>
            <a:xfrm>
              <a:off x="3010176" y="2092758"/>
              <a:ext cx="1069428" cy="255524"/>
            </a:xfrm>
            <a:prstGeom prst="rect">
              <a:avLst/>
            </a:prstGeom>
            <a:solidFill>
              <a:srgbClr val="CE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dirty="0" err="1">
                  <a:ea typeface="CMU Serif" panose="02000603000000000000" pitchFamily="2" charset="0"/>
                  <a:cs typeface="CMU Serif" panose="02000603000000000000" pitchFamily="2" charset="0"/>
                </a:rPr>
                <a:t>Prädiktor</a:t>
              </a:r>
              <a:endParaRPr lang="en-US" sz="1200" noProof="0" dirty="0">
                <a:ea typeface="CMU Serif" panose="02000603000000000000" pitchFamily="2" charset="0"/>
                <a:cs typeface="CMU Serif" panose="02000603000000000000" pitchFamily="2" charset="0"/>
              </a:endParaRPr>
            </a:p>
          </p:txBody>
        </p:sp>
        <p:cxnSp>
          <p:nvCxnSpPr>
            <p:cNvPr id="15" name="Gerade Verbindung mit Pfeil 14">
              <a:extLst>
                <a:ext uri="{FF2B5EF4-FFF2-40B4-BE49-F238E27FC236}">
                  <a16:creationId xmlns:a16="http://schemas.microsoft.com/office/drawing/2014/main" id="{1A4BE8D5-FA4A-A065-6D7D-9AB7E5726FBA}"/>
                </a:ext>
              </a:extLst>
            </p:cNvPr>
            <p:cNvCxnSpPr>
              <a:cxnSpLocks/>
            </p:cNvCxnSpPr>
            <p:nvPr/>
          </p:nvCxnSpPr>
          <p:spPr>
            <a:xfrm>
              <a:off x="4079605" y="2393195"/>
              <a:ext cx="730469" cy="980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Pfeil: nach links gekrümmt 15">
              <a:extLst>
                <a:ext uri="{FF2B5EF4-FFF2-40B4-BE49-F238E27FC236}">
                  <a16:creationId xmlns:a16="http://schemas.microsoft.com/office/drawing/2014/main" id="{7C95AC9A-E792-738C-A44E-C061BD4F6BA1}"/>
                </a:ext>
              </a:extLst>
            </p:cNvPr>
            <p:cNvSpPr/>
            <p:nvPr/>
          </p:nvSpPr>
          <p:spPr>
            <a:xfrm>
              <a:off x="6150142" y="2120471"/>
              <a:ext cx="630621" cy="637200"/>
            </a:xfrm>
            <a:prstGeom prst="curvedLeftArrow">
              <a:avLst/>
            </a:prstGeom>
            <a:solidFill>
              <a:srgbClr val="599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a typeface="CMU Serif" panose="02000603000000000000" pitchFamily="2" charset="0"/>
                <a:cs typeface="CMU Serif" panose="02000603000000000000" pitchFamily="2" charset="0"/>
              </a:endParaRPr>
            </a:p>
          </p:txBody>
        </p:sp>
        <p:sp>
          <p:nvSpPr>
            <p:cNvPr id="17" name="Rechteck 16">
              <a:extLst>
                <a:ext uri="{FF2B5EF4-FFF2-40B4-BE49-F238E27FC236}">
                  <a16:creationId xmlns:a16="http://schemas.microsoft.com/office/drawing/2014/main" id="{A185981B-AAAA-A323-79C7-326A6DCB1BD8}"/>
                </a:ext>
              </a:extLst>
            </p:cNvPr>
            <p:cNvSpPr/>
            <p:nvPr/>
          </p:nvSpPr>
          <p:spPr>
            <a:xfrm rot="1950289">
              <a:off x="6360771" y="2030949"/>
              <a:ext cx="921359" cy="230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dirty="0">
                  <a:solidFill>
                    <a:schemeClr val="tx1"/>
                  </a:solidFill>
                  <a:ea typeface="CMU Serif" panose="02000603000000000000" pitchFamily="2" charset="0"/>
                  <a:cs typeface="CMU Serif" panose="02000603000000000000" pitchFamily="2" charset="0"/>
                </a:rPr>
                <a:t>optimize</a:t>
              </a:r>
            </a:p>
          </p:txBody>
        </p:sp>
        <p:pic>
          <p:nvPicPr>
            <p:cNvPr id="18" name="Picture 2">
              <a:extLst>
                <a:ext uri="{FF2B5EF4-FFF2-40B4-BE49-F238E27FC236}">
                  <a16:creationId xmlns:a16="http://schemas.microsoft.com/office/drawing/2014/main" id="{607E0C98-3C4D-E4F1-5956-C8FA17F59D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1237" y="2028487"/>
              <a:ext cx="925010" cy="1311202"/>
            </a:xfrm>
            <a:prstGeom prst="rect">
              <a:avLst/>
            </a:prstGeom>
            <a:noFill/>
            <a:ln w="19050">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31B74EA6-F07D-1D76-5CC1-DB02C0A76D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2302" y="4368054"/>
              <a:ext cx="926643" cy="1311201"/>
            </a:xfrm>
            <a:prstGeom prst="rect">
              <a:avLst/>
            </a:prstGeom>
            <a:noFill/>
            <a:ln w="19050">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20" name="Pfeil: nach rechts 19">
              <a:extLst>
                <a:ext uri="{FF2B5EF4-FFF2-40B4-BE49-F238E27FC236}">
                  <a16:creationId xmlns:a16="http://schemas.microsoft.com/office/drawing/2014/main" id="{31E27362-6534-EB71-4A9F-40684643D976}"/>
                </a:ext>
              </a:extLst>
            </p:cNvPr>
            <p:cNvSpPr/>
            <p:nvPr/>
          </p:nvSpPr>
          <p:spPr>
            <a:xfrm>
              <a:off x="6259379" y="2848074"/>
              <a:ext cx="1852448" cy="525644"/>
            </a:xfrm>
            <a:prstGeom prst="rightArrow">
              <a:avLst/>
            </a:prstGeom>
            <a:solidFill>
              <a:srgbClr val="599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noProof="0" dirty="0">
                  <a:ea typeface="CMU Serif" panose="02000603000000000000" pitchFamily="2" charset="0"/>
                  <a:cs typeface="CMU Serif" panose="02000603000000000000" pitchFamily="2" charset="0"/>
                </a:rPr>
                <a:t>prediction</a:t>
              </a:r>
            </a:p>
          </p:txBody>
        </p:sp>
        <p:sp>
          <p:nvSpPr>
            <p:cNvPr id="21" name="Rechteck 20">
              <a:extLst>
                <a:ext uri="{FF2B5EF4-FFF2-40B4-BE49-F238E27FC236}">
                  <a16:creationId xmlns:a16="http://schemas.microsoft.com/office/drawing/2014/main" id="{943E201E-C473-61E8-73AD-58BC51E6F32E}"/>
                </a:ext>
              </a:extLst>
            </p:cNvPr>
            <p:cNvSpPr/>
            <p:nvPr/>
          </p:nvSpPr>
          <p:spPr>
            <a:xfrm>
              <a:off x="4786340" y="4394118"/>
              <a:ext cx="1340069" cy="1127234"/>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noProof="0" dirty="0">
                  <a:ea typeface="CMU Serif" panose="02000603000000000000" pitchFamily="2" charset="0"/>
                  <a:cs typeface="CMU Serif" panose="02000603000000000000" pitchFamily="2" charset="0"/>
                </a:rPr>
                <a:t>final model</a:t>
              </a:r>
            </a:p>
          </p:txBody>
        </p:sp>
        <p:sp>
          <p:nvSpPr>
            <p:cNvPr id="22" name="Rechteck 21">
              <a:extLst>
                <a:ext uri="{FF2B5EF4-FFF2-40B4-BE49-F238E27FC236}">
                  <a16:creationId xmlns:a16="http://schemas.microsoft.com/office/drawing/2014/main" id="{F4E4F96A-AE14-26F1-2657-961545B4488B}"/>
                </a:ext>
              </a:extLst>
            </p:cNvPr>
            <p:cNvSpPr/>
            <p:nvPr/>
          </p:nvSpPr>
          <p:spPr>
            <a:xfrm>
              <a:off x="2820905" y="4103406"/>
              <a:ext cx="1069428" cy="255524"/>
            </a:xfrm>
            <a:prstGeom prst="rect">
              <a:avLst/>
            </a:prstGeom>
            <a:solidFill>
              <a:srgbClr val="CE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dirty="0" err="1">
                  <a:ea typeface="CMU Serif" panose="02000603000000000000" pitchFamily="2" charset="0"/>
                  <a:cs typeface="CMU Serif" panose="02000603000000000000" pitchFamily="2" charset="0"/>
                </a:rPr>
                <a:t>Prädiktor</a:t>
              </a:r>
              <a:endParaRPr lang="en-US" sz="1200" noProof="0" dirty="0">
                <a:ea typeface="CMU Serif" panose="02000603000000000000" pitchFamily="2" charset="0"/>
                <a:cs typeface="CMU Serif" panose="02000603000000000000" pitchFamily="2" charset="0"/>
              </a:endParaRPr>
            </a:p>
          </p:txBody>
        </p:sp>
        <p:sp>
          <p:nvSpPr>
            <p:cNvPr id="23" name="Rechteck 22">
              <a:extLst>
                <a:ext uri="{FF2B5EF4-FFF2-40B4-BE49-F238E27FC236}">
                  <a16:creationId xmlns:a16="http://schemas.microsoft.com/office/drawing/2014/main" id="{9E866FB2-3003-F5EA-38BA-746EAB8BC582}"/>
                </a:ext>
              </a:extLst>
            </p:cNvPr>
            <p:cNvSpPr/>
            <p:nvPr/>
          </p:nvSpPr>
          <p:spPr>
            <a:xfrm>
              <a:off x="3212418" y="4961811"/>
              <a:ext cx="1069428" cy="255524"/>
            </a:xfrm>
            <a:prstGeom prst="rect">
              <a:avLst/>
            </a:prstGeom>
            <a:solidFill>
              <a:srgbClr val="CE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dirty="0" err="1">
                  <a:ea typeface="CMU Serif" panose="02000603000000000000" pitchFamily="2" charset="0"/>
                  <a:cs typeface="CMU Serif" panose="02000603000000000000" pitchFamily="2" charset="0"/>
                </a:rPr>
                <a:t>Prädiktor</a:t>
              </a:r>
              <a:endParaRPr lang="en-US" sz="1200" noProof="0" dirty="0">
                <a:ea typeface="CMU Serif" panose="02000603000000000000" pitchFamily="2" charset="0"/>
                <a:cs typeface="CMU Serif" panose="02000603000000000000" pitchFamily="2" charset="0"/>
              </a:endParaRPr>
            </a:p>
          </p:txBody>
        </p:sp>
        <p:sp>
          <p:nvSpPr>
            <p:cNvPr id="24" name="Rechteck 23">
              <a:extLst>
                <a:ext uri="{FF2B5EF4-FFF2-40B4-BE49-F238E27FC236}">
                  <a16:creationId xmlns:a16="http://schemas.microsoft.com/office/drawing/2014/main" id="{58F523F3-C497-2432-5EAA-4A72A15D9034}"/>
                </a:ext>
              </a:extLst>
            </p:cNvPr>
            <p:cNvSpPr/>
            <p:nvPr/>
          </p:nvSpPr>
          <p:spPr>
            <a:xfrm>
              <a:off x="2701438" y="5306485"/>
              <a:ext cx="1069428" cy="255524"/>
            </a:xfrm>
            <a:prstGeom prst="rect">
              <a:avLst/>
            </a:prstGeom>
            <a:solidFill>
              <a:srgbClr val="CE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dirty="0" err="1">
                  <a:ea typeface="CMU Serif" panose="02000603000000000000" pitchFamily="2" charset="0"/>
                  <a:cs typeface="CMU Serif" panose="02000603000000000000" pitchFamily="2" charset="0"/>
                </a:rPr>
                <a:t>Prädiktor</a:t>
              </a:r>
              <a:endParaRPr lang="en-US" sz="1200" noProof="0" dirty="0">
                <a:ea typeface="CMU Serif" panose="02000603000000000000" pitchFamily="2" charset="0"/>
                <a:cs typeface="CMU Serif" panose="02000603000000000000" pitchFamily="2" charset="0"/>
              </a:endParaRPr>
            </a:p>
          </p:txBody>
        </p:sp>
        <p:sp>
          <p:nvSpPr>
            <p:cNvPr id="25" name="Rechteck 24">
              <a:extLst>
                <a:ext uri="{FF2B5EF4-FFF2-40B4-BE49-F238E27FC236}">
                  <a16:creationId xmlns:a16="http://schemas.microsoft.com/office/drawing/2014/main" id="{2B59F3AF-E7B6-B093-1B08-6FB2166EAF7A}"/>
                </a:ext>
              </a:extLst>
            </p:cNvPr>
            <p:cNvSpPr/>
            <p:nvPr/>
          </p:nvSpPr>
          <p:spPr>
            <a:xfrm>
              <a:off x="3097950" y="5620359"/>
              <a:ext cx="1069428" cy="255524"/>
            </a:xfrm>
            <a:prstGeom prst="rect">
              <a:avLst/>
            </a:prstGeom>
            <a:solidFill>
              <a:srgbClr val="CE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dirty="0" err="1">
                  <a:ea typeface="CMU Serif" panose="02000603000000000000" pitchFamily="2" charset="0"/>
                  <a:cs typeface="CMU Serif" panose="02000603000000000000" pitchFamily="2" charset="0"/>
                </a:rPr>
                <a:t>Prädiktor</a:t>
              </a:r>
              <a:endParaRPr lang="en-US" sz="1200" noProof="0" dirty="0">
                <a:ea typeface="CMU Serif" panose="02000603000000000000" pitchFamily="2" charset="0"/>
                <a:cs typeface="CMU Serif" panose="02000603000000000000" pitchFamily="2" charset="0"/>
              </a:endParaRPr>
            </a:p>
          </p:txBody>
        </p:sp>
        <p:cxnSp>
          <p:nvCxnSpPr>
            <p:cNvPr id="26" name="Gerade Verbindung mit Pfeil 25">
              <a:extLst>
                <a:ext uri="{FF2B5EF4-FFF2-40B4-BE49-F238E27FC236}">
                  <a16:creationId xmlns:a16="http://schemas.microsoft.com/office/drawing/2014/main" id="{6ABB96AF-CC8A-EF36-3447-0230C0F1876F}"/>
                </a:ext>
              </a:extLst>
            </p:cNvPr>
            <p:cNvCxnSpPr>
              <a:cxnSpLocks/>
              <a:stCxn id="22" idx="3"/>
            </p:cNvCxnSpPr>
            <p:nvPr/>
          </p:nvCxnSpPr>
          <p:spPr>
            <a:xfrm>
              <a:off x="3890333" y="4231168"/>
              <a:ext cx="896006" cy="336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00E5F9F2-B2B6-308D-9EA9-A419B1F44C22}"/>
                </a:ext>
              </a:extLst>
            </p:cNvPr>
            <p:cNvCxnSpPr>
              <a:stCxn id="23" idx="3"/>
              <a:endCxn id="21" idx="1"/>
            </p:cNvCxnSpPr>
            <p:nvPr/>
          </p:nvCxnSpPr>
          <p:spPr>
            <a:xfrm flipV="1">
              <a:off x="4281847" y="4957735"/>
              <a:ext cx="504493" cy="1318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CFFD8AD4-8CAC-4564-1898-0AC457E532C4}"/>
                </a:ext>
              </a:extLst>
            </p:cNvPr>
            <p:cNvCxnSpPr>
              <a:cxnSpLocks/>
              <a:stCxn id="24" idx="3"/>
            </p:cNvCxnSpPr>
            <p:nvPr/>
          </p:nvCxnSpPr>
          <p:spPr>
            <a:xfrm flipV="1">
              <a:off x="3770867" y="5093649"/>
              <a:ext cx="1015473" cy="3405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5507CA1D-C329-4051-4FE2-FCF096C04CE4}"/>
                </a:ext>
              </a:extLst>
            </p:cNvPr>
            <p:cNvCxnSpPr>
              <a:cxnSpLocks/>
              <a:stCxn id="25" idx="3"/>
            </p:cNvCxnSpPr>
            <p:nvPr/>
          </p:nvCxnSpPr>
          <p:spPr>
            <a:xfrm flipV="1">
              <a:off x="4167379" y="5282405"/>
              <a:ext cx="618961" cy="4657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chteck 29">
              <a:extLst>
                <a:ext uri="{FF2B5EF4-FFF2-40B4-BE49-F238E27FC236}">
                  <a16:creationId xmlns:a16="http://schemas.microsoft.com/office/drawing/2014/main" id="{E4371A08-2D4D-27D0-1891-9E9D188C5E54}"/>
                </a:ext>
              </a:extLst>
            </p:cNvPr>
            <p:cNvSpPr/>
            <p:nvPr/>
          </p:nvSpPr>
          <p:spPr>
            <a:xfrm>
              <a:off x="2986442" y="4539079"/>
              <a:ext cx="1069428" cy="255524"/>
            </a:xfrm>
            <a:prstGeom prst="rect">
              <a:avLst/>
            </a:prstGeom>
            <a:solidFill>
              <a:srgbClr val="CE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dirty="0" err="1">
                  <a:ea typeface="CMU Serif" panose="02000603000000000000" pitchFamily="2" charset="0"/>
                  <a:cs typeface="CMU Serif" panose="02000603000000000000" pitchFamily="2" charset="0"/>
                </a:rPr>
                <a:t>Prädiktor</a:t>
              </a:r>
              <a:endParaRPr lang="en-US" sz="1200" noProof="0" dirty="0">
                <a:ea typeface="CMU Serif" panose="02000603000000000000" pitchFamily="2" charset="0"/>
                <a:cs typeface="CMU Serif" panose="02000603000000000000" pitchFamily="2" charset="0"/>
              </a:endParaRPr>
            </a:p>
          </p:txBody>
        </p:sp>
        <p:cxnSp>
          <p:nvCxnSpPr>
            <p:cNvPr id="31" name="Gerade Verbindung mit Pfeil 30">
              <a:extLst>
                <a:ext uri="{FF2B5EF4-FFF2-40B4-BE49-F238E27FC236}">
                  <a16:creationId xmlns:a16="http://schemas.microsoft.com/office/drawing/2014/main" id="{2760F965-83D6-6BCB-E8B9-6ACB4B0CD3A4}"/>
                </a:ext>
              </a:extLst>
            </p:cNvPr>
            <p:cNvCxnSpPr>
              <a:cxnSpLocks/>
              <a:stCxn id="30" idx="3"/>
            </p:cNvCxnSpPr>
            <p:nvPr/>
          </p:nvCxnSpPr>
          <p:spPr>
            <a:xfrm>
              <a:off x="4055871" y="4666842"/>
              <a:ext cx="730469" cy="980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Pfeil: nach links gekrümmt 31">
              <a:extLst>
                <a:ext uri="{FF2B5EF4-FFF2-40B4-BE49-F238E27FC236}">
                  <a16:creationId xmlns:a16="http://schemas.microsoft.com/office/drawing/2014/main" id="{5C08DDD2-12E1-6825-F479-77EACC8EB659}"/>
                </a:ext>
              </a:extLst>
            </p:cNvPr>
            <p:cNvSpPr/>
            <p:nvPr/>
          </p:nvSpPr>
          <p:spPr>
            <a:xfrm>
              <a:off x="6126408" y="4394118"/>
              <a:ext cx="630621" cy="637200"/>
            </a:xfrm>
            <a:prstGeom prst="curvedLeftArrow">
              <a:avLst/>
            </a:prstGeom>
            <a:solidFill>
              <a:srgbClr val="599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a typeface="CMU Serif" panose="02000603000000000000" pitchFamily="2" charset="0"/>
                <a:cs typeface="CMU Serif" panose="02000603000000000000" pitchFamily="2" charset="0"/>
              </a:endParaRPr>
            </a:p>
          </p:txBody>
        </p:sp>
        <p:sp>
          <p:nvSpPr>
            <p:cNvPr id="33" name="Pfeil: nach rechts 32">
              <a:extLst>
                <a:ext uri="{FF2B5EF4-FFF2-40B4-BE49-F238E27FC236}">
                  <a16:creationId xmlns:a16="http://schemas.microsoft.com/office/drawing/2014/main" id="{035D2409-6373-AD0C-7498-A07866DDAE7E}"/>
                </a:ext>
              </a:extLst>
            </p:cNvPr>
            <p:cNvSpPr/>
            <p:nvPr/>
          </p:nvSpPr>
          <p:spPr>
            <a:xfrm>
              <a:off x="6235645" y="5121721"/>
              <a:ext cx="1852448" cy="525644"/>
            </a:xfrm>
            <a:prstGeom prst="rightArrow">
              <a:avLst/>
            </a:prstGeom>
            <a:solidFill>
              <a:srgbClr val="599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noProof="0" dirty="0">
                  <a:ea typeface="CMU Serif" panose="02000603000000000000" pitchFamily="2" charset="0"/>
                  <a:cs typeface="CMU Serif" panose="02000603000000000000" pitchFamily="2" charset="0"/>
                </a:rPr>
                <a:t>predictions</a:t>
              </a:r>
            </a:p>
          </p:txBody>
        </p:sp>
        <p:sp>
          <p:nvSpPr>
            <p:cNvPr id="34" name="Rechteck 33">
              <a:extLst>
                <a:ext uri="{FF2B5EF4-FFF2-40B4-BE49-F238E27FC236}">
                  <a16:creationId xmlns:a16="http://schemas.microsoft.com/office/drawing/2014/main" id="{CDBBC6EB-1224-7E33-222D-F0CF285F2FF5}"/>
                </a:ext>
              </a:extLst>
            </p:cNvPr>
            <p:cNvSpPr/>
            <p:nvPr/>
          </p:nvSpPr>
          <p:spPr>
            <a:xfrm rot="1950289">
              <a:off x="6360771" y="4332593"/>
              <a:ext cx="921359" cy="230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noProof="0" dirty="0">
                  <a:solidFill>
                    <a:schemeClr val="tx1"/>
                  </a:solidFill>
                  <a:ea typeface="CMU Serif" panose="02000603000000000000" pitchFamily="2" charset="0"/>
                  <a:cs typeface="CMU Serif" panose="02000603000000000000" pitchFamily="2" charset="0"/>
                </a:rPr>
                <a:t>optimize</a:t>
              </a:r>
            </a:p>
          </p:txBody>
        </p:sp>
        <p:sp>
          <p:nvSpPr>
            <p:cNvPr id="35" name="Rechteck 34">
              <a:extLst>
                <a:ext uri="{FF2B5EF4-FFF2-40B4-BE49-F238E27FC236}">
                  <a16:creationId xmlns:a16="http://schemas.microsoft.com/office/drawing/2014/main" id="{47C3843D-DF4E-3B1B-27ED-CB45293929E0}"/>
                </a:ext>
              </a:extLst>
            </p:cNvPr>
            <p:cNvSpPr/>
            <p:nvPr/>
          </p:nvSpPr>
          <p:spPr>
            <a:xfrm>
              <a:off x="2289606" y="1801474"/>
              <a:ext cx="2105414" cy="1916925"/>
            </a:xfrm>
            <a:prstGeom prst="rect">
              <a:avLst/>
            </a:prstGeom>
            <a:solidFill>
              <a:srgbClr val="599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noProof="0" dirty="0">
                  <a:ea typeface="CMU Serif" panose="02000603000000000000" pitchFamily="2" charset="0"/>
                  <a:cs typeface="CMU Serif" panose="02000603000000000000" pitchFamily="2" charset="0"/>
                </a:rPr>
                <a:t>Predictors of reading, extracted from the tasks</a:t>
              </a:r>
            </a:p>
          </p:txBody>
        </p:sp>
        <p:sp>
          <p:nvSpPr>
            <p:cNvPr id="36" name="Rechteck 35">
              <a:extLst>
                <a:ext uri="{FF2B5EF4-FFF2-40B4-BE49-F238E27FC236}">
                  <a16:creationId xmlns:a16="http://schemas.microsoft.com/office/drawing/2014/main" id="{CC35CB31-5DA5-77D4-6DAD-CB10D327D367}"/>
                </a:ext>
              </a:extLst>
            </p:cNvPr>
            <p:cNvSpPr/>
            <p:nvPr/>
          </p:nvSpPr>
          <p:spPr>
            <a:xfrm>
              <a:off x="2295594" y="4045057"/>
              <a:ext cx="2105414" cy="1918297"/>
            </a:xfrm>
            <a:prstGeom prst="rect">
              <a:avLst/>
            </a:prstGeom>
            <a:solidFill>
              <a:srgbClr val="599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noProof="0" dirty="0">
                  <a:ea typeface="CMU Serif" panose="02000603000000000000" pitchFamily="2" charset="0"/>
                  <a:cs typeface="CMU Serif" panose="02000603000000000000" pitchFamily="2" charset="0"/>
                </a:rPr>
                <a:t>Predictors of spelling, extracted from the tasks</a:t>
              </a:r>
            </a:p>
          </p:txBody>
        </p:sp>
        <p:sp>
          <p:nvSpPr>
            <p:cNvPr id="37" name="Rechteck 36">
              <a:extLst>
                <a:ext uri="{FF2B5EF4-FFF2-40B4-BE49-F238E27FC236}">
                  <a16:creationId xmlns:a16="http://schemas.microsoft.com/office/drawing/2014/main" id="{D88C4823-4810-21A4-DB5C-35DA96C1EDEA}"/>
                </a:ext>
              </a:extLst>
            </p:cNvPr>
            <p:cNvSpPr/>
            <p:nvPr/>
          </p:nvSpPr>
          <p:spPr>
            <a:xfrm>
              <a:off x="8221063" y="1957521"/>
              <a:ext cx="1675343" cy="1510075"/>
            </a:xfrm>
            <a:prstGeom prst="rect">
              <a:avLst/>
            </a:prstGeom>
            <a:solidFill>
              <a:schemeClr val="bg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dirty="0">
                  <a:solidFill>
                    <a:schemeClr val="accent4"/>
                  </a:solidFill>
                </a:rPr>
                <a:t>Reading skill</a:t>
              </a:r>
            </a:p>
          </p:txBody>
        </p:sp>
        <p:sp>
          <p:nvSpPr>
            <p:cNvPr id="38" name="Rechteck 37">
              <a:extLst>
                <a:ext uri="{FF2B5EF4-FFF2-40B4-BE49-F238E27FC236}">
                  <a16:creationId xmlns:a16="http://schemas.microsoft.com/office/drawing/2014/main" id="{8906C3F8-BD42-63B4-93B8-06015C41C529}"/>
                </a:ext>
              </a:extLst>
            </p:cNvPr>
            <p:cNvSpPr/>
            <p:nvPr/>
          </p:nvSpPr>
          <p:spPr>
            <a:xfrm>
              <a:off x="8226314" y="4202697"/>
              <a:ext cx="1670092" cy="1510075"/>
            </a:xfrm>
            <a:prstGeom prst="rect">
              <a:avLst/>
            </a:prstGeom>
            <a:solidFill>
              <a:schemeClr val="bg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dirty="0">
                  <a:solidFill>
                    <a:schemeClr val="accent4"/>
                  </a:solidFill>
                </a:rPr>
                <a:t>Spelling skill</a:t>
              </a:r>
            </a:p>
          </p:txBody>
        </p:sp>
      </p:grpSp>
      <p:sp>
        <p:nvSpPr>
          <p:cNvPr id="3" name="Date Placeholder 2">
            <a:extLst>
              <a:ext uri="{FF2B5EF4-FFF2-40B4-BE49-F238E27FC236}">
                <a16:creationId xmlns:a16="http://schemas.microsoft.com/office/drawing/2014/main" id="{AB1F8A3A-5A7D-E815-C17F-12217C74D2C0}"/>
              </a:ext>
            </a:extLst>
          </p:cNvPr>
          <p:cNvSpPr>
            <a:spLocks noGrp="1"/>
          </p:cNvSpPr>
          <p:nvPr>
            <p:ph type="dt" sz="half" idx="10"/>
          </p:nvPr>
        </p:nvSpPr>
        <p:spPr/>
        <p:txBody>
          <a:bodyPr/>
          <a:lstStyle/>
          <a:p>
            <a:pPr>
              <a:defRPr/>
            </a:pPr>
            <a:r>
              <a:rPr lang="de-DE" noProof="0"/>
              <a:t>13.01.2025 | Bridging Horizons: UCI-Tübingen Global Research Initiative</a:t>
            </a:r>
            <a:endParaRPr lang="en-US" noProof="0" dirty="0"/>
          </a:p>
        </p:txBody>
      </p:sp>
      <p:sp>
        <p:nvSpPr>
          <p:cNvPr id="4" name="TextBox 3">
            <a:extLst>
              <a:ext uri="{FF2B5EF4-FFF2-40B4-BE49-F238E27FC236}">
                <a16:creationId xmlns:a16="http://schemas.microsoft.com/office/drawing/2014/main" id="{E16055A8-84A2-8ED0-66D2-6C476C011A99}"/>
              </a:ext>
            </a:extLst>
          </p:cNvPr>
          <p:cNvSpPr txBox="1"/>
          <p:nvPr/>
        </p:nvSpPr>
        <p:spPr>
          <a:xfrm>
            <a:off x="4488873" y="-374073"/>
            <a:ext cx="184731" cy="369332"/>
          </a:xfrm>
          <a:prstGeom prst="rect">
            <a:avLst/>
          </a:prstGeom>
          <a:noFill/>
        </p:spPr>
        <p:txBody>
          <a:bodyPr wrap="none" rtlCol="0">
            <a:spAutoFit/>
          </a:bodyPr>
          <a:lstStyle/>
          <a:p>
            <a:endParaRPr lang="de-DE" dirty="0"/>
          </a:p>
        </p:txBody>
      </p:sp>
    </p:spTree>
    <p:extLst>
      <p:ext uri="{BB962C8B-B14F-4D97-AF65-F5344CB8AC3E}">
        <p14:creationId xmlns:p14="http://schemas.microsoft.com/office/powerpoint/2010/main" val="803600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9D4FE9-C440-E310-819F-3F2BA75E0EB1}"/>
              </a:ext>
            </a:extLst>
          </p:cNvPr>
          <p:cNvSpPr>
            <a:spLocks noGrp="1"/>
          </p:cNvSpPr>
          <p:nvPr>
            <p:ph type="title"/>
          </p:nvPr>
        </p:nvSpPr>
        <p:spPr/>
        <p:txBody>
          <a:bodyPr/>
          <a:lstStyle/>
          <a:p>
            <a:r>
              <a:rPr lang="de-DE" dirty="0"/>
              <a:t>Evaluation </a:t>
            </a:r>
            <a:r>
              <a:rPr lang="de-DE" dirty="0" err="1"/>
              <a:t>of</a:t>
            </a:r>
            <a:r>
              <a:rPr lang="de-DE" dirty="0"/>
              <a:t> </a:t>
            </a:r>
            <a:r>
              <a:rPr lang="de-DE" dirty="0" err="1"/>
              <a:t>the</a:t>
            </a:r>
            <a:r>
              <a:rPr lang="de-DE" dirty="0"/>
              <a:t> Final Random Forest Model</a:t>
            </a:r>
            <a:br>
              <a:rPr lang="de-DE" dirty="0"/>
            </a:br>
            <a:r>
              <a:rPr lang="de-DE" dirty="0" err="1"/>
              <a:t>n</a:t>
            </a:r>
            <a:r>
              <a:rPr lang="de-DE" dirty="0"/>
              <a:t> = 310</a:t>
            </a:r>
          </a:p>
        </p:txBody>
      </p:sp>
      <p:sp>
        <p:nvSpPr>
          <p:cNvPr id="9" name="Inhaltsplatzhalter 8">
            <a:extLst>
              <a:ext uri="{FF2B5EF4-FFF2-40B4-BE49-F238E27FC236}">
                <a16:creationId xmlns:a16="http://schemas.microsoft.com/office/drawing/2014/main" id="{A5211A0E-DEB3-0C34-1A62-C8E235C5B99C}"/>
              </a:ext>
            </a:extLst>
          </p:cNvPr>
          <p:cNvSpPr>
            <a:spLocks noGrp="1"/>
          </p:cNvSpPr>
          <p:nvPr>
            <p:ph idx="1"/>
          </p:nvPr>
        </p:nvSpPr>
        <p:spPr>
          <a:xfrm>
            <a:off x="609600" y="1600203"/>
            <a:ext cx="2844800" cy="3989037"/>
          </a:xfrm>
        </p:spPr>
        <p:txBody>
          <a:bodyPr/>
          <a:lstStyle/>
          <a:p>
            <a:r>
              <a:rPr lang="en-US" dirty="0"/>
              <a:t>Overall performance</a:t>
            </a:r>
          </a:p>
          <a:p>
            <a:endParaRPr lang="en-US" dirty="0"/>
          </a:p>
          <a:p>
            <a:endParaRPr lang="en-US" dirty="0"/>
          </a:p>
          <a:p>
            <a:endParaRPr lang="en-US" dirty="0"/>
          </a:p>
          <a:p>
            <a:endParaRPr lang="en-US" dirty="0"/>
          </a:p>
          <a:p>
            <a:endParaRPr lang="en-US" noProof="0" dirty="0"/>
          </a:p>
          <a:p>
            <a:r>
              <a:rPr lang="en-US" noProof="0" dirty="0"/>
              <a:t>Prediction exemplarily in three children</a:t>
            </a:r>
          </a:p>
        </p:txBody>
      </p:sp>
      <p:sp>
        <p:nvSpPr>
          <p:cNvPr id="5" name="Date Placeholder 4">
            <a:extLst>
              <a:ext uri="{FF2B5EF4-FFF2-40B4-BE49-F238E27FC236}">
                <a16:creationId xmlns:a16="http://schemas.microsoft.com/office/drawing/2014/main" id="{BBB132A8-8757-809B-173C-579D706651FE}"/>
              </a:ext>
            </a:extLst>
          </p:cNvPr>
          <p:cNvSpPr>
            <a:spLocks noGrp="1"/>
          </p:cNvSpPr>
          <p:nvPr>
            <p:ph type="dt" sz="half" idx="10"/>
          </p:nvPr>
        </p:nvSpPr>
        <p:spPr/>
        <p:txBody>
          <a:bodyPr/>
          <a:lstStyle/>
          <a:p>
            <a:pPr>
              <a:defRPr/>
            </a:pPr>
            <a:r>
              <a:rPr lang="de-DE"/>
              <a:t>13.01.2025 | Bridging Horizons: UCI-Tübingen Global Research Initiative</a:t>
            </a:r>
          </a:p>
        </p:txBody>
      </p:sp>
      <p:pic>
        <p:nvPicPr>
          <p:cNvPr id="4" name="Inhaltsplatzhalter 5" descr="Ein Bild, das Text, Screenshot, Diagramm enthält.&#10;&#10;Automatisch generierte Beschreibung">
            <a:extLst>
              <a:ext uri="{FF2B5EF4-FFF2-40B4-BE49-F238E27FC236}">
                <a16:creationId xmlns:a16="http://schemas.microsoft.com/office/drawing/2014/main" id="{3506A2A7-ED16-8D24-FC2E-46AA5B6BDF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009410" y="636075"/>
            <a:ext cx="3456384"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5">
            <a:extLst>
              <a:ext uri="{FF2B5EF4-FFF2-40B4-BE49-F238E27FC236}">
                <a16:creationId xmlns:a16="http://schemas.microsoft.com/office/drawing/2014/main" id="{0A6A00E7-35BB-7A3A-7737-16406B6139F2}"/>
              </a:ext>
            </a:extLst>
          </p:cNvPr>
          <p:cNvPicPr>
            <a:picLocks noChangeAspect="1"/>
          </p:cNvPicPr>
          <p:nvPr/>
        </p:nvPicPr>
        <p:blipFill>
          <a:blip r:embed="rId4"/>
          <a:stretch>
            <a:fillRect/>
          </a:stretch>
        </p:blipFill>
        <p:spPr>
          <a:xfrm>
            <a:off x="3060919" y="4120861"/>
            <a:ext cx="8313176" cy="1960574"/>
          </a:xfrm>
          <a:prstGeom prst="rect">
            <a:avLst/>
          </a:prstGeom>
        </p:spPr>
      </p:pic>
      <p:sp>
        <p:nvSpPr>
          <p:cNvPr id="7" name="Rectangle 6">
            <a:extLst>
              <a:ext uri="{FF2B5EF4-FFF2-40B4-BE49-F238E27FC236}">
                <a16:creationId xmlns:a16="http://schemas.microsoft.com/office/drawing/2014/main" id="{41EAD1D0-956A-D641-9F7F-735E73D75A22}"/>
              </a:ext>
            </a:extLst>
          </p:cNvPr>
          <p:cNvSpPr/>
          <p:nvPr/>
        </p:nvSpPr>
        <p:spPr>
          <a:xfrm>
            <a:off x="609600" y="4036963"/>
            <a:ext cx="10972800" cy="207287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89923D8E-387D-15A2-1B50-559C1E4EA61F}"/>
              </a:ext>
            </a:extLst>
          </p:cNvPr>
          <p:cNvPicPr>
            <a:picLocks noChangeAspect="1"/>
          </p:cNvPicPr>
          <p:nvPr/>
        </p:nvPicPr>
        <p:blipFill>
          <a:blip r:embed="rId5"/>
          <a:stretch>
            <a:fillRect/>
          </a:stretch>
        </p:blipFill>
        <p:spPr>
          <a:xfrm>
            <a:off x="3012362" y="1636463"/>
            <a:ext cx="3826852" cy="1466823"/>
          </a:xfrm>
          <a:prstGeom prst="rect">
            <a:avLst/>
          </a:prstGeom>
        </p:spPr>
      </p:pic>
    </p:spTree>
    <p:extLst>
      <p:ext uri="{BB962C8B-B14F-4D97-AF65-F5344CB8AC3E}">
        <p14:creationId xmlns:p14="http://schemas.microsoft.com/office/powerpoint/2010/main" val="15706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animEffect transition="in" filter="fade">
                                      <p:cBhvr>
                                        <p:cTn id="7" dur="500"/>
                                        <p:tgtEl>
                                          <p:spTgt spid="9">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3D08F-F38C-0B7B-13FE-B20FD3B87E58}"/>
            </a:ext>
          </a:extLst>
        </p:cNvPr>
        <p:cNvGrpSpPr/>
        <p:nvPr/>
      </p:nvGrpSpPr>
      <p:grpSpPr>
        <a:xfrm>
          <a:off x="0" y="0"/>
          <a:ext cx="0" cy="0"/>
          <a:chOff x="0" y="0"/>
          <a:chExt cx="0" cy="0"/>
        </a:xfrm>
      </p:grpSpPr>
      <p:grpSp>
        <p:nvGrpSpPr>
          <p:cNvPr id="2" name="Digi-SLS">
            <a:extLst>
              <a:ext uri="{FF2B5EF4-FFF2-40B4-BE49-F238E27FC236}">
                <a16:creationId xmlns:a16="http://schemas.microsoft.com/office/drawing/2014/main" id="{2E57D958-42DC-F621-E9DF-620707742463}"/>
              </a:ext>
            </a:extLst>
          </p:cNvPr>
          <p:cNvGrpSpPr/>
          <p:nvPr/>
        </p:nvGrpSpPr>
        <p:grpSpPr>
          <a:xfrm>
            <a:off x="4527935" y="737995"/>
            <a:ext cx="1988868" cy="1412321"/>
            <a:chOff x="5070678" y="541280"/>
            <a:chExt cx="1988868" cy="1412321"/>
          </a:xfrm>
        </p:grpSpPr>
        <p:pic>
          <p:nvPicPr>
            <p:cNvPr id="16" name="Picture 15">
              <a:extLst>
                <a:ext uri="{FF2B5EF4-FFF2-40B4-BE49-F238E27FC236}">
                  <a16:creationId xmlns:a16="http://schemas.microsoft.com/office/drawing/2014/main" id="{E9C7BDEA-BE90-55C2-5F94-F5801DB79FC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70678" y="710557"/>
              <a:ext cx="1988868" cy="1243044"/>
            </a:xfrm>
            <a:prstGeom prst="rect">
              <a:avLst/>
            </a:prstGeom>
          </p:spPr>
        </p:pic>
        <p:sp>
          <p:nvSpPr>
            <p:cNvPr id="19" name="TextBox 18">
              <a:extLst>
                <a:ext uri="{FF2B5EF4-FFF2-40B4-BE49-F238E27FC236}">
                  <a16:creationId xmlns:a16="http://schemas.microsoft.com/office/drawing/2014/main" id="{84CD134B-00E0-9767-2372-DF41067750A8}"/>
                </a:ext>
              </a:extLst>
            </p:cNvPr>
            <p:cNvSpPr txBox="1"/>
            <p:nvPr/>
          </p:nvSpPr>
          <p:spPr>
            <a:xfrm>
              <a:off x="5302619" y="541280"/>
              <a:ext cx="1524983" cy="338554"/>
            </a:xfrm>
            <a:prstGeom prst="rect">
              <a:avLst/>
            </a:prstGeom>
            <a:noFill/>
          </p:spPr>
          <p:txBody>
            <a:bodyPr wrap="square" rtlCol="0">
              <a:spAutoFit/>
            </a:bodyPr>
            <a:lstStyle/>
            <a:p>
              <a:pPr algn="ctr"/>
              <a:r>
                <a:rPr lang="de-DE" sz="1600" dirty="0" err="1"/>
                <a:t>Digi</a:t>
              </a:r>
              <a:r>
                <a:rPr lang="de-DE" sz="1600" dirty="0"/>
                <a:t>-SLS</a:t>
              </a:r>
              <a:endParaRPr lang="en-US" sz="1600" dirty="0"/>
            </a:p>
          </p:txBody>
        </p:sp>
      </p:grpSp>
      <p:sp>
        <p:nvSpPr>
          <p:cNvPr id="7" name="Title 6">
            <a:extLst>
              <a:ext uri="{FF2B5EF4-FFF2-40B4-BE49-F238E27FC236}">
                <a16:creationId xmlns:a16="http://schemas.microsoft.com/office/drawing/2014/main" id="{C55145FE-6A7A-72CC-C13C-16662DB9FF58}"/>
              </a:ext>
            </a:extLst>
          </p:cNvPr>
          <p:cNvSpPr>
            <a:spLocks noGrp="1"/>
          </p:cNvSpPr>
          <p:nvPr>
            <p:ph type="title"/>
          </p:nvPr>
        </p:nvSpPr>
        <p:spPr/>
        <p:txBody>
          <a:bodyPr/>
          <a:lstStyle/>
          <a:p>
            <a:r>
              <a:rPr lang="en-US" noProof="0" dirty="0"/>
              <a:t>How Can AI Support Literacy Acquisition?</a:t>
            </a:r>
          </a:p>
        </p:txBody>
      </p:sp>
      <p:graphicFrame>
        <p:nvGraphicFramePr>
          <p:cNvPr id="5" name="Diagram 4">
            <a:extLst>
              <a:ext uri="{FF2B5EF4-FFF2-40B4-BE49-F238E27FC236}">
                <a16:creationId xmlns:a16="http://schemas.microsoft.com/office/drawing/2014/main" id="{F83918F6-441C-EC84-9741-FB74B7937746}"/>
              </a:ext>
            </a:extLst>
          </p:cNvPr>
          <p:cNvGraphicFramePr/>
          <p:nvPr>
            <p:extLst>
              <p:ext uri="{D42A27DB-BD31-4B8C-83A1-F6EECF244321}">
                <p14:modId xmlns:p14="http://schemas.microsoft.com/office/powerpoint/2010/main" val="1211676253"/>
              </p:ext>
            </p:extLst>
          </p:nvPr>
        </p:nvGraphicFramePr>
        <p:xfrm>
          <a:off x="1697566" y="2391334"/>
          <a:ext cx="8796867" cy="38189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I4S FeedBook" descr="Interact4School" hidden="1">
            <a:extLst>
              <a:ext uri="{FF2B5EF4-FFF2-40B4-BE49-F238E27FC236}">
                <a16:creationId xmlns:a16="http://schemas.microsoft.com/office/drawing/2014/main" id="{471092B1-5499-73E4-7C36-84A2C8EDAE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40940" y="4200197"/>
            <a:ext cx="2239472" cy="12597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Logo&#10;&#10;Description automatically generated">
            <a:extLst>
              <a:ext uri="{FF2B5EF4-FFF2-40B4-BE49-F238E27FC236}">
                <a16:creationId xmlns:a16="http://schemas.microsoft.com/office/drawing/2014/main" id="{2E2FCE5A-0A77-93BA-21C6-A4ECC71C44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15912" y="2363481"/>
            <a:ext cx="1739483" cy="724784"/>
          </a:xfrm>
          <a:prstGeom prst="rect">
            <a:avLst/>
          </a:prstGeom>
          <a:ln>
            <a:solidFill>
              <a:schemeClr val="tx2"/>
            </a:solidFill>
          </a:ln>
        </p:spPr>
      </p:pic>
      <p:grpSp>
        <p:nvGrpSpPr>
          <p:cNvPr id="26" name="COAST">
            <a:extLst>
              <a:ext uri="{FF2B5EF4-FFF2-40B4-BE49-F238E27FC236}">
                <a16:creationId xmlns:a16="http://schemas.microsoft.com/office/drawing/2014/main" id="{DB13A95E-DC58-BD11-9264-B4BAFBA967FE}"/>
              </a:ext>
            </a:extLst>
          </p:cNvPr>
          <p:cNvGrpSpPr/>
          <p:nvPr/>
        </p:nvGrpSpPr>
        <p:grpSpPr>
          <a:xfrm>
            <a:off x="8415912" y="717040"/>
            <a:ext cx="1528138" cy="1457666"/>
            <a:chOff x="9936794" y="2377973"/>
            <a:chExt cx="1528138" cy="1457666"/>
          </a:xfrm>
        </p:grpSpPr>
        <p:pic>
          <p:nvPicPr>
            <p:cNvPr id="17" name="COAST">
              <a:extLst>
                <a:ext uri="{FF2B5EF4-FFF2-40B4-BE49-F238E27FC236}">
                  <a16:creationId xmlns:a16="http://schemas.microsoft.com/office/drawing/2014/main" id="{39F8E45B-19A5-EAA8-20B2-8D692E775F07}"/>
                </a:ext>
              </a:extLst>
            </p:cNvPr>
            <p:cNvPicPr>
              <a:picLocks noChangeAspect="1"/>
            </p:cNvPicPr>
            <p:nvPr/>
          </p:nvPicPr>
          <p:blipFill rotWithShape="1">
            <a:blip r:embed="rId12">
              <a:extLst>
                <a:ext uri="{28A0092B-C50C-407E-A947-70E740481C1C}">
                  <a14:useLocalDpi xmlns:a14="http://schemas.microsoft.com/office/drawing/2010/main" val="0"/>
                </a:ext>
              </a:extLst>
            </a:blip>
            <a:srcRect r="1184"/>
            <a:stretch/>
          </p:blipFill>
          <p:spPr>
            <a:xfrm>
              <a:off x="9939949" y="2737554"/>
              <a:ext cx="1524983" cy="1098085"/>
            </a:xfrm>
            <a:prstGeom prst="rect">
              <a:avLst/>
            </a:prstGeom>
          </p:spPr>
        </p:pic>
        <p:sp>
          <p:nvSpPr>
            <p:cNvPr id="6" name="TextBox 5">
              <a:extLst>
                <a:ext uri="{FF2B5EF4-FFF2-40B4-BE49-F238E27FC236}">
                  <a16:creationId xmlns:a16="http://schemas.microsoft.com/office/drawing/2014/main" id="{7E458658-874C-D6B2-430F-54ECA2CA7EBE}"/>
                </a:ext>
              </a:extLst>
            </p:cNvPr>
            <p:cNvSpPr txBox="1"/>
            <p:nvPr/>
          </p:nvSpPr>
          <p:spPr>
            <a:xfrm>
              <a:off x="9936794" y="2377973"/>
              <a:ext cx="1524983" cy="338554"/>
            </a:xfrm>
            <a:prstGeom prst="rect">
              <a:avLst/>
            </a:prstGeom>
            <a:noFill/>
          </p:spPr>
          <p:txBody>
            <a:bodyPr wrap="square" rtlCol="0">
              <a:spAutoFit/>
            </a:bodyPr>
            <a:lstStyle/>
            <a:p>
              <a:pPr algn="ctr"/>
              <a:r>
                <a:rPr lang="de-DE" sz="1600" dirty="0"/>
                <a:t>COAST</a:t>
              </a:r>
              <a:endParaRPr lang="en-US" sz="1600" dirty="0"/>
            </a:p>
          </p:txBody>
        </p:sp>
      </p:grpSp>
      <p:grpSp>
        <p:nvGrpSpPr>
          <p:cNvPr id="24" name="Prosodiya">
            <a:extLst>
              <a:ext uri="{FF2B5EF4-FFF2-40B4-BE49-F238E27FC236}">
                <a16:creationId xmlns:a16="http://schemas.microsoft.com/office/drawing/2014/main" id="{7B094387-B76E-2286-DEC8-1A2ACE84F1EE}"/>
              </a:ext>
            </a:extLst>
          </p:cNvPr>
          <p:cNvGrpSpPr/>
          <p:nvPr/>
        </p:nvGrpSpPr>
        <p:grpSpPr>
          <a:xfrm>
            <a:off x="1092081" y="2396123"/>
            <a:ext cx="1332054" cy="1670575"/>
            <a:chOff x="1092081" y="2396123"/>
            <a:chExt cx="1332054" cy="1670575"/>
          </a:xfrm>
        </p:grpSpPr>
        <p:pic>
          <p:nvPicPr>
            <p:cNvPr id="11" name="Picture 10" descr="Logo&#10;&#10;Description automatically generated">
              <a:extLst>
                <a:ext uri="{FF2B5EF4-FFF2-40B4-BE49-F238E27FC236}">
                  <a16:creationId xmlns:a16="http://schemas.microsoft.com/office/drawing/2014/main" id="{816C9A0B-B884-F043-48E7-EA52302D8B0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4991" y="2737554"/>
              <a:ext cx="1329144" cy="1329144"/>
            </a:xfrm>
            <a:prstGeom prst="rect">
              <a:avLst/>
            </a:prstGeom>
          </p:spPr>
        </p:pic>
        <p:sp>
          <p:nvSpPr>
            <p:cNvPr id="3" name="TextBox 2">
              <a:extLst>
                <a:ext uri="{FF2B5EF4-FFF2-40B4-BE49-F238E27FC236}">
                  <a16:creationId xmlns:a16="http://schemas.microsoft.com/office/drawing/2014/main" id="{CE9B9973-4A71-1BC8-B857-A24B9057E5E9}"/>
                </a:ext>
              </a:extLst>
            </p:cNvPr>
            <p:cNvSpPr txBox="1"/>
            <p:nvPr/>
          </p:nvSpPr>
          <p:spPr>
            <a:xfrm>
              <a:off x="1092081" y="2396123"/>
              <a:ext cx="1332054" cy="338554"/>
            </a:xfrm>
            <a:prstGeom prst="rect">
              <a:avLst/>
            </a:prstGeom>
            <a:noFill/>
          </p:spPr>
          <p:txBody>
            <a:bodyPr wrap="square" rtlCol="0">
              <a:spAutoFit/>
            </a:bodyPr>
            <a:lstStyle/>
            <a:p>
              <a:pPr algn="ctr"/>
              <a:r>
                <a:rPr lang="de-DE" sz="1600" dirty="0"/>
                <a:t>Prosodiya</a:t>
              </a:r>
              <a:endParaRPr lang="en-US" sz="1600" dirty="0"/>
            </a:p>
          </p:txBody>
        </p:sp>
      </p:grpSp>
      <p:pic>
        <p:nvPicPr>
          <p:cNvPr id="4" name="TuCAN" hidden="1">
            <a:extLst>
              <a:ext uri="{FF2B5EF4-FFF2-40B4-BE49-F238E27FC236}">
                <a16:creationId xmlns:a16="http://schemas.microsoft.com/office/drawing/2014/main" id="{723938DC-1C7D-267F-2954-DE791111CB4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04742" y="1197031"/>
            <a:ext cx="2536179" cy="851640"/>
          </a:xfrm>
          <a:prstGeom prst="rect">
            <a:avLst/>
          </a:prstGeom>
        </p:spPr>
      </p:pic>
      <p:grpSp>
        <p:nvGrpSpPr>
          <p:cNvPr id="13" name="Prosodiya-Screening">
            <a:extLst>
              <a:ext uri="{FF2B5EF4-FFF2-40B4-BE49-F238E27FC236}">
                <a16:creationId xmlns:a16="http://schemas.microsoft.com/office/drawing/2014/main" id="{D8280ED4-4FD0-5619-85BF-92AA3854C11D}"/>
              </a:ext>
            </a:extLst>
          </p:cNvPr>
          <p:cNvGrpSpPr/>
          <p:nvPr/>
        </p:nvGrpSpPr>
        <p:grpSpPr>
          <a:xfrm>
            <a:off x="2328927" y="919500"/>
            <a:ext cx="2199008" cy="1283059"/>
            <a:chOff x="5137045" y="916401"/>
            <a:chExt cx="2199008" cy="1283059"/>
          </a:xfrm>
        </p:grpSpPr>
        <p:pic>
          <p:nvPicPr>
            <p:cNvPr id="9" name="Prosodiya-Screening">
              <a:extLst>
                <a:ext uri="{FF2B5EF4-FFF2-40B4-BE49-F238E27FC236}">
                  <a16:creationId xmlns:a16="http://schemas.microsoft.com/office/drawing/2014/main" id="{6675E6E1-A4B2-095E-EF0B-52CA6212E50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58087" y="1211190"/>
              <a:ext cx="1756924" cy="988270"/>
            </a:xfrm>
            <a:prstGeom prst="rect">
              <a:avLst/>
            </a:prstGeom>
          </p:spPr>
        </p:pic>
        <p:sp>
          <p:nvSpPr>
            <p:cNvPr id="10" name="TextBox 9">
              <a:extLst>
                <a:ext uri="{FF2B5EF4-FFF2-40B4-BE49-F238E27FC236}">
                  <a16:creationId xmlns:a16="http://schemas.microsoft.com/office/drawing/2014/main" id="{8D7052B4-F71A-CD96-EF1B-B93DA9F1A2E6}"/>
                </a:ext>
              </a:extLst>
            </p:cNvPr>
            <p:cNvSpPr txBox="1"/>
            <p:nvPr/>
          </p:nvSpPr>
          <p:spPr>
            <a:xfrm>
              <a:off x="5137045" y="916401"/>
              <a:ext cx="2199008" cy="338554"/>
            </a:xfrm>
            <a:prstGeom prst="rect">
              <a:avLst/>
            </a:prstGeom>
            <a:noFill/>
          </p:spPr>
          <p:txBody>
            <a:bodyPr wrap="square" rtlCol="0">
              <a:spAutoFit/>
            </a:bodyPr>
            <a:lstStyle/>
            <a:p>
              <a:pPr algn="ctr"/>
              <a:r>
                <a:rPr lang="de-DE" sz="1600" dirty="0"/>
                <a:t>Prosodiya-Screening</a:t>
              </a:r>
              <a:endParaRPr lang="en-US" sz="1600" dirty="0"/>
            </a:p>
          </p:txBody>
        </p:sp>
      </p:grpSp>
      <p:sp>
        <p:nvSpPr>
          <p:cNvPr id="15" name="Date Placeholder 14">
            <a:extLst>
              <a:ext uri="{FF2B5EF4-FFF2-40B4-BE49-F238E27FC236}">
                <a16:creationId xmlns:a16="http://schemas.microsoft.com/office/drawing/2014/main" id="{96AEF485-0CEE-2B73-6758-AFB48D5F0E04}"/>
              </a:ext>
            </a:extLst>
          </p:cNvPr>
          <p:cNvSpPr>
            <a:spLocks noGrp="1"/>
          </p:cNvSpPr>
          <p:nvPr>
            <p:ph type="dt" sz="half" idx="10"/>
          </p:nvPr>
        </p:nvSpPr>
        <p:spPr/>
        <p:txBody>
          <a:bodyPr/>
          <a:lstStyle/>
          <a:p>
            <a:pPr>
              <a:defRPr/>
            </a:pPr>
            <a:r>
              <a:rPr lang="de-DE"/>
              <a:t>13.01.2025 | Bridging Horizons: UCI-Tübingen Global Research Initiative</a:t>
            </a:r>
          </a:p>
        </p:txBody>
      </p:sp>
      <p:grpSp>
        <p:nvGrpSpPr>
          <p:cNvPr id="25" name="AI-LIT">
            <a:extLst>
              <a:ext uri="{FF2B5EF4-FFF2-40B4-BE49-F238E27FC236}">
                <a16:creationId xmlns:a16="http://schemas.microsoft.com/office/drawing/2014/main" id="{6C4C4A20-AB22-7A28-F44A-118BF2533A4D}"/>
              </a:ext>
            </a:extLst>
          </p:cNvPr>
          <p:cNvGrpSpPr/>
          <p:nvPr/>
        </p:nvGrpSpPr>
        <p:grpSpPr>
          <a:xfrm>
            <a:off x="994161" y="4246531"/>
            <a:ext cx="1524983" cy="1835200"/>
            <a:chOff x="994161" y="4246531"/>
            <a:chExt cx="1524983" cy="1835200"/>
          </a:xfrm>
        </p:grpSpPr>
        <p:pic>
          <p:nvPicPr>
            <p:cNvPr id="20" name="Picture 19">
              <a:extLst>
                <a:ext uri="{FF2B5EF4-FFF2-40B4-BE49-F238E27FC236}">
                  <a16:creationId xmlns:a16="http://schemas.microsoft.com/office/drawing/2014/main" id="{A5D7AD8E-1E27-C32A-210E-E76A879A3ADC}"/>
                </a:ext>
              </a:extLst>
            </p:cNvPr>
            <p:cNvPicPr>
              <a:picLocks noChangeAspect="1"/>
            </p:cNvPicPr>
            <p:nvPr/>
          </p:nvPicPr>
          <p:blipFill>
            <a:blip r:embed="rId16"/>
            <a:stretch>
              <a:fillRect/>
            </a:stretch>
          </p:blipFill>
          <p:spPr>
            <a:xfrm>
              <a:off x="994161" y="4584989"/>
              <a:ext cx="1524983" cy="1496742"/>
            </a:xfrm>
            <a:prstGeom prst="rect">
              <a:avLst/>
            </a:prstGeom>
          </p:spPr>
        </p:pic>
        <p:sp>
          <p:nvSpPr>
            <p:cNvPr id="21" name="TextBox 20">
              <a:extLst>
                <a:ext uri="{FF2B5EF4-FFF2-40B4-BE49-F238E27FC236}">
                  <a16:creationId xmlns:a16="http://schemas.microsoft.com/office/drawing/2014/main" id="{06306E73-2592-5E93-6300-7790DB661C6A}"/>
                </a:ext>
              </a:extLst>
            </p:cNvPr>
            <p:cNvSpPr txBox="1"/>
            <p:nvPr/>
          </p:nvSpPr>
          <p:spPr>
            <a:xfrm>
              <a:off x="1092081" y="4246531"/>
              <a:ext cx="1329144" cy="338554"/>
            </a:xfrm>
            <a:prstGeom prst="rect">
              <a:avLst/>
            </a:prstGeom>
            <a:noFill/>
          </p:spPr>
          <p:txBody>
            <a:bodyPr wrap="square" rtlCol="0">
              <a:spAutoFit/>
            </a:bodyPr>
            <a:lstStyle/>
            <a:p>
              <a:pPr algn="ctr"/>
              <a:r>
                <a:rPr lang="de-DE" sz="1600" dirty="0"/>
                <a:t>AI-LIT</a:t>
              </a:r>
              <a:endParaRPr lang="en-US" sz="1600" dirty="0"/>
            </a:p>
          </p:txBody>
        </p:sp>
      </p:grpSp>
      <p:pic>
        <p:nvPicPr>
          <p:cNvPr id="14" name="WoLKE">
            <a:extLst>
              <a:ext uri="{FF2B5EF4-FFF2-40B4-BE49-F238E27FC236}">
                <a16:creationId xmlns:a16="http://schemas.microsoft.com/office/drawing/2014/main" id="{DE9E664D-849F-8D8F-D44C-EC5B995A7F5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721519" y="3989891"/>
            <a:ext cx="1345957" cy="1343469"/>
          </a:xfrm>
          <a:prstGeom prst="rect">
            <a:avLst/>
          </a:prstGeom>
        </p:spPr>
      </p:pic>
    </p:spTree>
    <p:custDataLst>
      <p:tags r:id="rId1"/>
    </p:custDataLst>
    <p:extLst>
      <p:ext uri="{BB962C8B-B14F-4D97-AF65-F5344CB8AC3E}">
        <p14:creationId xmlns:p14="http://schemas.microsoft.com/office/powerpoint/2010/main" val="8398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5">
                                            <p:graphicEl>
                                              <a:dgm id="{10128B68-F8C6-403B-9BAE-247537847AB3}"/>
                                            </p:graphicEl>
                                          </p:spTgt>
                                        </p:tgtEl>
                                        <p:attrNameLst>
                                          <p:attrName>style.visibility</p:attrName>
                                        </p:attrNameLst>
                                      </p:cBhvr>
                                      <p:to>
                                        <p:strVal val="visible"/>
                                      </p:to>
                                    </p:set>
                                    <p:animEffect transition="in" filter="fade">
                                      <p:cBhvr>
                                        <p:cTn id="7" dur="500"/>
                                        <p:tgtEl>
                                          <p:spTgt spid="5">
                                            <p:graphicEl>
                                              <a:dgm id="{10128B68-F8C6-403B-9BAE-247537847AB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5">
                                            <p:graphicEl>
                                              <a:dgm id="{EEA291BA-E383-4950-B1E1-6980015E1506}"/>
                                            </p:graphicEl>
                                          </p:spTgt>
                                        </p:tgtEl>
                                        <p:attrNameLst>
                                          <p:attrName>style.visibility</p:attrName>
                                        </p:attrNameLst>
                                      </p:cBhvr>
                                      <p:to>
                                        <p:strVal val="visible"/>
                                      </p:to>
                                    </p:set>
                                    <p:animEffect transition="in" filter="fade">
                                      <p:cBhvr>
                                        <p:cTn id="12" dur="500"/>
                                        <p:tgtEl>
                                          <p:spTgt spid="5">
                                            <p:graphicEl>
                                              <a:dgm id="{EEA291BA-E383-4950-B1E1-6980015E1506}"/>
                                            </p:graphicEl>
                                          </p:spTgt>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5">
                                            <p:graphicEl>
                                              <a:dgm id="{F04D8CA4-4E6A-4D91-B0BB-B0F7A42B4EBD}"/>
                                            </p:graphicEl>
                                          </p:spTgt>
                                        </p:tgtEl>
                                        <p:attrNameLst>
                                          <p:attrName>style.visibility</p:attrName>
                                        </p:attrNameLst>
                                      </p:cBhvr>
                                      <p:to>
                                        <p:strVal val="visible"/>
                                      </p:to>
                                    </p:set>
                                    <p:animEffect transition="in" filter="fade">
                                      <p:cBhvr>
                                        <p:cTn id="15" dur="500"/>
                                        <p:tgtEl>
                                          <p:spTgt spid="5">
                                            <p:graphicEl>
                                              <a:dgm id="{F04D8CA4-4E6A-4D91-B0BB-B0F7A42B4EBD}"/>
                                            </p:graphic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1" nodeType="clickEffect">
                                  <p:stCondLst>
                                    <p:cond delay="0"/>
                                  </p:stCondLst>
                                  <p:childTnLst>
                                    <p:set>
                                      <p:cBhvr>
                                        <p:cTn id="22" dur="1" fill="hold">
                                          <p:stCondLst>
                                            <p:cond delay="0"/>
                                          </p:stCondLst>
                                        </p:cTn>
                                        <p:tgtEl>
                                          <p:spTgt spid="5">
                                            <p:graphicEl>
                                              <a:dgm id="{C74D26AB-EAA3-410D-83FD-0FC18B29212C}"/>
                                            </p:graphicEl>
                                          </p:spTgt>
                                        </p:tgtEl>
                                        <p:attrNameLst>
                                          <p:attrName>style.visibility</p:attrName>
                                        </p:attrNameLst>
                                      </p:cBhvr>
                                      <p:to>
                                        <p:strVal val="visible"/>
                                      </p:to>
                                    </p:set>
                                    <p:animEffect transition="in" filter="fade">
                                      <p:cBhvr>
                                        <p:cTn id="23" dur="500"/>
                                        <p:tgtEl>
                                          <p:spTgt spid="5">
                                            <p:graphicEl>
                                              <a:dgm id="{C74D26AB-EAA3-410D-83FD-0FC18B29212C}"/>
                                            </p:graphicEl>
                                          </p:spTgt>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5">
                                            <p:graphicEl>
                                              <a:dgm id="{94B1EBB2-F313-40F4-8E87-02842C59FCF7}"/>
                                            </p:graphicEl>
                                          </p:spTgt>
                                        </p:tgtEl>
                                        <p:attrNameLst>
                                          <p:attrName>style.visibility</p:attrName>
                                        </p:attrNameLst>
                                      </p:cBhvr>
                                      <p:to>
                                        <p:strVal val="visible"/>
                                      </p:to>
                                    </p:set>
                                    <p:animEffect transition="in" filter="fade">
                                      <p:cBhvr>
                                        <p:cTn id="26" dur="500"/>
                                        <p:tgtEl>
                                          <p:spTgt spid="5">
                                            <p:graphicEl>
                                              <a:dgm id="{94B1EBB2-F313-40F4-8E87-02842C59FCF7}"/>
                                            </p:graphic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1" nodeType="clickEffect">
                                  <p:stCondLst>
                                    <p:cond delay="0"/>
                                  </p:stCondLst>
                                  <p:childTnLst>
                                    <p:set>
                                      <p:cBhvr>
                                        <p:cTn id="36" dur="1" fill="hold">
                                          <p:stCondLst>
                                            <p:cond delay="0"/>
                                          </p:stCondLst>
                                        </p:cTn>
                                        <p:tgtEl>
                                          <p:spTgt spid="5">
                                            <p:graphicEl>
                                              <a:dgm id="{F8E8DC16-80DD-4A70-9F4F-60D0E28DC153}"/>
                                            </p:graphicEl>
                                          </p:spTgt>
                                        </p:tgtEl>
                                        <p:attrNameLst>
                                          <p:attrName>style.visibility</p:attrName>
                                        </p:attrNameLst>
                                      </p:cBhvr>
                                      <p:to>
                                        <p:strVal val="visible"/>
                                      </p:to>
                                    </p:set>
                                    <p:animEffect transition="in" filter="fade">
                                      <p:cBhvr>
                                        <p:cTn id="37" dur="500"/>
                                        <p:tgtEl>
                                          <p:spTgt spid="5">
                                            <p:graphicEl>
                                              <a:dgm id="{F8E8DC16-80DD-4A70-9F4F-60D0E28DC153}"/>
                                            </p:graphicEl>
                                          </p:spTgt>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5">
                                            <p:graphicEl>
                                              <a:dgm id="{4B1E06F2-53CE-49EA-87A1-4E0D28D5DDA1}"/>
                                            </p:graphicEl>
                                          </p:spTgt>
                                        </p:tgtEl>
                                        <p:attrNameLst>
                                          <p:attrName>style.visibility</p:attrName>
                                        </p:attrNameLst>
                                      </p:cBhvr>
                                      <p:to>
                                        <p:strVal val="visible"/>
                                      </p:to>
                                    </p:set>
                                    <p:animEffect transition="in" filter="fade">
                                      <p:cBhvr>
                                        <p:cTn id="40" dur="500"/>
                                        <p:tgtEl>
                                          <p:spTgt spid="5">
                                            <p:graphicEl>
                                              <a:dgm id="{4B1E06F2-53CE-49EA-87A1-4E0D28D5DDA1}"/>
                                            </p:graphic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1" nodeType="clickEffect">
                                  <p:stCondLst>
                                    <p:cond delay="0"/>
                                  </p:stCondLst>
                                  <p:childTnLst>
                                    <p:set>
                                      <p:cBhvr>
                                        <p:cTn id="55" dur="1" fill="hold">
                                          <p:stCondLst>
                                            <p:cond delay="0"/>
                                          </p:stCondLst>
                                        </p:cTn>
                                        <p:tgtEl>
                                          <p:spTgt spid="5">
                                            <p:graphicEl>
                                              <a:dgm id="{11CE2EA0-DD57-C647-A22D-BC2A0F729EE8}"/>
                                            </p:graphicEl>
                                          </p:spTgt>
                                        </p:tgtEl>
                                        <p:attrNameLst>
                                          <p:attrName>style.visibility</p:attrName>
                                        </p:attrNameLst>
                                      </p:cBhvr>
                                      <p:to>
                                        <p:strVal val="visible"/>
                                      </p:to>
                                    </p:set>
                                    <p:animEffect transition="in" filter="fade">
                                      <p:cBhvr>
                                        <p:cTn id="56" dur="500"/>
                                        <p:tgtEl>
                                          <p:spTgt spid="5">
                                            <p:graphicEl>
                                              <a:dgm id="{11CE2EA0-DD57-C647-A22D-BC2A0F729EE8}"/>
                                            </p:graphicEl>
                                          </p:spTgt>
                                        </p:tgtEl>
                                      </p:cBhvr>
                                    </p:animEffect>
                                  </p:childTnLst>
                                </p:cTn>
                              </p:par>
                              <p:par>
                                <p:cTn id="57" presetID="10" presetClass="entr" presetSubtype="0" fill="hold" grpId="1" nodeType="withEffect">
                                  <p:stCondLst>
                                    <p:cond delay="0"/>
                                  </p:stCondLst>
                                  <p:childTnLst>
                                    <p:set>
                                      <p:cBhvr>
                                        <p:cTn id="58" dur="1" fill="hold">
                                          <p:stCondLst>
                                            <p:cond delay="0"/>
                                          </p:stCondLst>
                                        </p:cTn>
                                        <p:tgtEl>
                                          <p:spTgt spid="5">
                                            <p:graphicEl>
                                              <a:dgm id="{328FAFA7-C1A8-814C-9FBD-D16294CD43DF}"/>
                                            </p:graphicEl>
                                          </p:spTgt>
                                        </p:tgtEl>
                                        <p:attrNameLst>
                                          <p:attrName>style.visibility</p:attrName>
                                        </p:attrNameLst>
                                      </p:cBhvr>
                                      <p:to>
                                        <p:strVal val="visible"/>
                                      </p:to>
                                    </p:set>
                                    <p:animEffect transition="in" filter="fade">
                                      <p:cBhvr>
                                        <p:cTn id="59" dur="500"/>
                                        <p:tgtEl>
                                          <p:spTgt spid="5">
                                            <p:graphicEl>
                                              <a:dgm id="{328FAFA7-C1A8-814C-9FBD-D16294CD43DF}"/>
                                            </p:graphic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1" uiExpand="1">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F0E81-978F-B591-C917-8E7A5144D151}"/>
              </a:ext>
            </a:extLst>
          </p:cNvPr>
          <p:cNvSpPr>
            <a:spLocks noGrp="1"/>
          </p:cNvSpPr>
          <p:nvPr>
            <p:ph type="title"/>
          </p:nvPr>
        </p:nvSpPr>
        <p:spPr/>
        <p:txBody>
          <a:bodyPr/>
          <a:lstStyle/>
          <a:p>
            <a:r>
              <a:rPr lang="en-US" noProof="0" dirty="0"/>
              <a:t>Comparison of German Screenings for Dyslexia in Pre-Literate Children</a:t>
            </a:r>
          </a:p>
        </p:txBody>
      </p:sp>
      <p:graphicFrame>
        <p:nvGraphicFramePr>
          <p:cNvPr id="9" name="Content Placeholder 8">
            <a:extLst>
              <a:ext uri="{FF2B5EF4-FFF2-40B4-BE49-F238E27FC236}">
                <a16:creationId xmlns:a16="http://schemas.microsoft.com/office/drawing/2014/main" id="{411AFDE0-11CF-255F-F4A7-01844D7ED11B}"/>
              </a:ext>
            </a:extLst>
          </p:cNvPr>
          <p:cNvGraphicFramePr>
            <a:graphicFrameLocks noGrp="1"/>
          </p:cNvGraphicFramePr>
          <p:nvPr>
            <p:ph idx="1"/>
            <p:extLst>
              <p:ext uri="{D42A27DB-BD31-4B8C-83A1-F6EECF244321}">
                <p14:modId xmlns:p14="http://schemas.microsoft.com/office/powerpoint/2010/main" val="3236799890"/>
              </p:ext>
            </p:extLst>
          </p:nvPr>
        </p:nvGraphicFramePr>
        <p:xfrm>
          <a:off x="609600" y="1146813"/>
          <a:ext cx="11264754" cy="5209540"/>
        </p:xfrm>
        <a:graphic>
          <a:graphicData uri="http://schemas.openxmlformats.org/drawingml/2006/table">
            <a:tbl>
              <a:tblPr firstRow="1" bandRow="1">
                <a:tableStyleId>{5C22544A-7EE6-4342-B048-85BDC9FD1C3A}</a:tableStyleId>
              </a:tblPr>
              <a:tblGrid>
                <a:gridCol w="2894112">
                  <a:extLst>
                    <a:ext uri="{9D8B030D-6E8A-4147-A177-3AD203B41FA5}">
                      <a16:colId xmlns:a16="http://schemas.microsoft.com/office/drawing/2014/main" val="16765162"/>
                    </a:ext>
                  </a:extLst>
                </a:gridCol>
                <a:gridCol w="1049655">
                  <a:extLst>
                    <a:ext uri="{9D8B030D-6E8A-4147-A177-3AD203B41FA5}">
                      <a16:colId xmlns:a16="http://schemas.microsoft.com/office/drawing/2014/main" val="315367239"/>
                    </a:ext>
                  </a:extLst>
                </a:gridCol>
                <a:gridCol w="1517968">
                  <a:extLst>
                    <a:ext uri="{9D8B030D-6E8A-4147-A177-3AD203B41FA5}">
                      <a16:colId xmlns:a16="http://schemas.microsoft.com/office/drawing/2014/main" val="1103438942"/>
                    </a:ext>
                  </a:extLst>
                </a:gridCol>
                <a:gridCol w="792769">
                  <a:extLst>
                    <a:ext uri="{9D8B030D-6E8A-4147-A177-3AD203B41FA5}">
                      <a16:colId xmlns:a16="http://schemas.microsoft.com/office/drawing/2014/main" val="915248526"/>
                    </a:ext>
                  </a:extLst>
                </a:gridCol>
                <a:gridCol w="763905">
                  <a:extLst>
                    <a:ext uri="{9D8B030D-6E8A-4147-A177-3AD203B41FA5}">
                      <a16:colId xmlns:a16="http://schemas.microsoft.com/office/drawing/2014/main" val="4106737206"/>
                    </a:ext>
                  </a:extLst>
                </a:gridCol>
                <a:gridCol w="763905">
                  <a:extLst>
                    <a:ext uri="{9D8B030D-6E8A-4147-A177-3AD203B41FA5}">
                      <a16:colId xmlns:a16="http://schemas.microsoft.com/office/drawing/2014/main" val="2924951721"/>
                    </a:ext>
                  </a:extLst>
                </a:gridCol>
                <a:gridCol w="1160470">
                  <a:extLst>
                    <a:ext uri="{9D8B030D-6E8A-4147-A177-3AD203B41FA5}">
                      <a16:colId xmlns:a16="http://schemas.microsoft.com/office/drawing/2014/main" val="2223347082"/>
                    </a:ext>
                  </a:extLst>
                </a:gridCol>
                <a:gridCol w="938841">
                  <a:extLst>
                    <a:ext uri="{9D8B030D-6E8A-4147-A177-3AD203B41FA5}">
                      <a16:colId xmlns:a16="http://schemas.microsoft.com/office/drawing/2014/main" val="2481591445"/>
                    </a:ext>
                  </a:extLst>
                </a:gridCol>
                <a:gridCol w="1383129">
                  <a:extLst>
                    <a:ext uri="{9D8B030D-6E8A-4147-A177-3AD203B41FA5}">
                      <a16:colId xmlns:a16="http://schemas.microsoft.com/office/drawing/2014/main" val="3474276409"/>
                    </a:ext>
                  </a:extLst>
                </a:gridCol>
              </a:tblGrid>
              <a:tr h="370840">
                <a:tc>
                  <a:txBody>
                    <a:bodyPr/>
                    <a:lstStyle/>
                    <a:p>
                      <a:r>
                        <a:rPr lang="de-DE" dirty="0">
                          <a:latin typeface="Trebuchet MS" panose="020B0703020202090204" pitchFamily="34" charset="0"/>
                        </a:rPr>
                        <a:t>Screening</a:t>
                      </a:r>
                    </a:p>
                  </a:txBody>
                  <a:tcPr/>
                </a:tc>
                <a:tc>
                  <a:txBody>
                    <a:bodyPr/>
                    <a:lstStyle/>
                    <a:p>
                      <a:r>
                        <a:rPr lang="de-DE" dirty="0">
                          <a:latin typeface="Trebuchet MS" panose="020B0703020202090204" pitchFamily="34" charset="0"/>
                        </a:rPr>
                        <a:t>Year</a:t>
                      </a:r>
                    </a:p>
                  </a:txBody>
                  <a:tcPr/>
                </a:tc>
                <a:tc>
                  <a:txBody>
                    <a:bodyPr/>
                    <a:lstStyle/>
                    <a:p>
                      <a:r>
                        <a:rPr lang="de-DE" dirty="0">
                          <a:latin typeface="Trebuchet MS" panose="020B0703020202090204" pitchFamily="34" charset="0"/>
                        </a:rPr>
                        <a:t>RATZ</a:t>
                      </a:r>
                    </a:p>
                  </a:txBody>
                  <a:tcPr/>
                </a:tc>
                <a:tc>
                  <a:txBody>
                    <a:bodyPr/>
                    <a:lstStyle/>
                    <a:p>
                      <a:r>
                        <a:rPr lang="de-DE" dirty="0">
                          <a:latin typeface="Trebuchet MS" panose="020B0703020202090204" pitchFamily="34" charset="0"/>
                        </a:rPr>
                        <a:t>PPV</a:t>
                      </a:r>
                    </a:p>
                  </a:txBody>
                  <a:tcPr/>
                </a:tc>
                <a:tc>
                  <a:txBody>
                    <a:bodyPr/>
                    <a:lstStyle/>
                    <a:p>
                      <a:r>
                        <a:rPr lang="de-DE" dirty="0">
                          <a:latin typeface="Trebuchet MS" panose="020B0703020202090204" pitchFamily="34" charset="0"/>
                        </a:rPr>
                        <a:t>Sens.</a:t>
                      </a:r>
                    </a:p>
                  </a:txBody>
                  <a:tcPr/>
                </a:tc>
                <a:tc>
                  <a:txBody>
                    <a:bodyPr/>
                    <a:lstStyle/>
                    <a:p>
                      <a:r>
                        <a:rPr lang="de-DE" dirty="0" err="1">
                          <a:latin typeface="Trebuchet MS" panose="020B0703020202090204" pitchFamily="34" charset="0"/>
                        </a:rPr>
                        <a:t>Spec</a:t>
                      </a:r>
                      <a:r>
                        <a:rPr lang="de-DE" dirty="0">
                          <a:latin typeface="Trebuchet MS" panose="020B0703020202090204" pitchFamily="34" charset="0"/>
                        </a:rPr>
                        <a:t>.</a:t>
                      </a:r>
                    </a:p>
                  </a:txBody>
                  <a:tcPr/>
                </a:tc>
                <a:tc>
                  <a:txBody>
                    <a:bodyPr/>
                    <a:lstStyle/>
                    <a:p>
                      <a:r>
                        <a:rPr lang="de-DE" dirty="0">
                          <a:latin typeface="Trebuchet MS" panose="020B0703020202090204" pitchFamily="34" charset="0"/>
                        </a:rPr>
                        <a:t>Test Type</a:t>
                      </a:r>
                    </a:p>
                  </a:txBody>
                  <a:tcPr/>
                </a:tc>
                <a:tc>
                  <a:txBody>
                    <a:bodyPr/>
                    <a:lstStyle/>
                    <a:p>
                      <a:r>
                        <a:rPr lang="de-DE" dirty="0">
                          <a:latin typeface="Trebuchet MS" panose="020B0703020202090204" pitchFamily="34" charset="0"/>
                        </a:rPr>
                        <a:t>Duration </a:t>
                      </a:r>
                      <a:br>
                        <a:rPr lang="de-DE" dirty="0">
                          <a:latin typeface="Trebuchet MS" panose="020B0703020202090204" pitchFamily="34" charset="0"/>
                        </a:rPr>
                      </a:br>
                      <a:r>
                        <a:rPr lang="de-DE" dirty="0">
                          <a:latin typeface="Trebuchet MS" panose="020B0703020202090204" pitchFamily="34" charset="0"/>
                        </a:rPr>
                        <a:t>(min)</a:t>
                      </a:r>
                    </a:p>
                  </a:txBody>
                  <a:tcPr/>
                </a:tc>
                <a:tc>
                  <a:txBody>
                    <a:bodyPr/>
                    <a:lstStyle/>
                    <a:p>
                      <a:r>
                        <a:rPr lang="de-DE" dirty="0">
                          <a:latin typeface="Trebuchet MS" panose="020B0703020202090204" pitchFamily="34" charset="0"/>
                        </a:rPr>
                        <a:t>Medium</a:t>
                      </a:r>
                    </a:p>
                  </a:txBody>
                  <a:tcPr/>
                </a:tc>
                <a:extLst>
                  <a:ext uri="{0D108BD9-81ED-4DB2-BD59-A6C34878D82A}">
                    <a16:rowId xmlns:a16="http://schemas.microsoft.com/office/drawing/2014/main" val="842152232"/>
                  </a:ext>
                </a:extLst>
              </a:tr>
              <a:tr h="370840">
                <a:tc>
                  <a:txBody>
                    <a:bodyPr/>
                    <a:lstStyle/>
                    <a:p>
                      <a:r>
                        <a:rPr lang="de-DE" dirty="0">
                          <a:latin typeface="Trebuchet MS" panose="020B0703020202090204" pitchFamily="34" charset="0"/>
                        </a:rPr>
                        <a:t>DP (Differenzierungsprobe)</a:t>
                      </a:r>
                    </a:p>
                  </a:txBody>
                  <a:tcPr/>
                </a:tc>
                <a:tc>
                  <a:txBody>
                    <a:bodyPr/>
                    <a:lstStyle/>
                    <a:p>
                      <a:r>
                        <a:rPr lang="de-DE" dirty="0">
                          <a:latin typeface="Trebuchet MS" panose="020B0703020202090204" pitchFamily="34" charset="0"/>
                        </a:rPr>
                        <a:t>1975</a:t>
                      </a:r>
                    </a:p>
                  </a:txBody>
                  <a:tcPr/>
                </a:tc>
                <a:tc>
                  <a:txBody>
                    <a:bodyPr/>
                    <a:lstStyle/>
                    <a:p>
                      <a:r>
                        <a:rPr lang="de-DE" dirty="0">
                          <a:latin typeface="Trebuchet MS" panose="020B0703020202090204" pitchFamily="34" charset="0"/>
                        </a:rPr>
                        <a:t>25%</a:t>
                      </a:r>
                    </a:p>
                  </a:txBody>
                  <a:tcPr/>
                </a:tc>
                <a:tc>
                  <a:txBody>
                    <a:bodyPr/>
                    <a:lstStyle/>
                    <a:p>
                      <a:r>
                        <a:rPr lang="de-DE" dirty="0">
                          <a:latin typeface="Trebuchet MS" panose="020B0703020202090204" pitchFamily="34" charset="0"/>
                        </a:rPr>
                        <a:t>20%</a:t>
                      </a:r>
                    </a:p>
                  </a:txBody>
                  <a:tcPr/>
                </a:tc>
                <a:tc>
                  <a:txBody>
                    <a:bodyPr/>
                    <a:lstStyle/>
                    <a:p>
                      <a:r>
                        <a:rPr lang="de-DE" dirty="0">
                          <a:latin typeface="Trebuchet MS" panose="020B0703020202090204" pitchFamily="34" charset="0"/>
                        </a:rPr>
                        <a:t>33%</a:t>
                      </a:r>
                    </a:p>
                  </a:txBody>
                  <a:tcPr/>
                </a:tc>
                <a:tc>
                  <a:txBody>
                    <a:bodyPr/>
                    <a:lstStyle/>
                    <a:p>
                      <a:endParaRPr lang="de-DE" dirty="0">
                        <a:latin typeface="Trebuchet MS" panose="020B0703020202090204" pitchFamily="34" charset="0"/>
                      </a:endParaRPr>
                    </a:p>
                  </a:txBody>
                  <a:tcPr/>
                </a:tc>
                <a:tc>
                  <a:txBody>
                    <a:bodyPr/>
                    <a:lstStyle/>
                    <a:p>
                      <a:r>
                        <a:rPr lang="de-DE" dirty="0">
                          <a:latin typeface="Trebuchet MS" panose="020B0703020202090204" pitchFamily="34" charset="0"/>
                        </a:rPr>
                        <a:t>Individual</a:t>
                      </a:r>
                    </a:p>
                  </a:txBody>
                  <a:tcPr/>
                </a:tc>
                <a:tc>
                  <a:txBody>
                    <a:bodyPr/>
                    <a:lstStyle/>
                    <a:p>
                      <a:r>
                        <a:rPr lang="de-DE" dirty="0">
                          <a:latin typeface="Trebuchet MS" panose="020B0703020202090204" pitchFamily="34" charset="0"/>
                        </a:rPr>
                        <a:t>7</a:t>
                      </a:r>
                    </a:p>
                  </a:txBody>
                  <a:tcPr/>
                </a:tc>
                <a:tc>
                  <a:txBody>
                    <a:bodyPr/>
                    <a:lstStyle/>
                    <a:p>
                      <a:r>
                        <a:rPr lang="de-DE" dirty="0">
                          <a:latin typeface="Trebuchet MS" panose="020B0703020202090204" pitchFamily="34" charset="0"/>
                        </a:rPr>
                        <a:t>Paper</a:t>
                      </a:r>
                    </a:p>
                  </a:txBody>
                  <a:tcPr/>
                </a:tc>
                <a:extLst>
                  <a:ext uri="{0D108BD9-81ED-4DB2-BD59-A6C34878D82A}">
                    <a16:rowId xmlns:a16="http://schemas.microsoft.com/office/drawing/2014/main" val="829377576"/>
                  </a:ext>
                </a:extLst>
              </a:tr>
              <a:tr h="370840">
                <a:tc>
                  <a:txBody>
                    <a:bodyPr/>
                    <a:lstStyle/>
                    <a:p>
                      <a:r>
                        <a:rPr lang="de-DE" dirty="0">
                          <a:latin typeface="Trebuchet MS" panose="020B0703020202090204" pitchFamily="34" charset="0"/>
                        </a:rPr>
                        <a:t>BISC (Bielefelder Screening)</a:t>
                      </a:r>
                    </a:p>
                  </a:txBody>
                  <a:tcPr/>
                </a:tc>
                <a:tc>
                  <a:txBody>
                    <a:bodyPr/>
                    <a:lstStyle/>
                    <a:p>
                      <a:r>
                        <a:rPr lang="de-DE" dirty="0">
                          <a:latin typeface="Trebuchet MS" panose="020B0703020202090204" pitchFamily="34" charset="0"/>
                        </a:rPr>
                        <a:t>1999/2020</a:t>
                      </a:r>
                    </a:p>
                  </a:txBody>
                  <a:tcPr/>
                </a:tc>
                <a:tc>
                  <a:txBody>
                    <a:bodyPr/>
                    <a:lstStyle/>
                    <a:p>
                      <a:r>
                        <a:rPr lang="de-DE" dirty="0">
                          <a:latin typeface="Trebuchet MS" panose="020B0703020202090204" pitchFamily="34" charset="0"/>
                        </a:rPr>
                        <a:t>14-44%</a:t>
                      </a:r>
                    </a:p>
                  </a:txBody>
                  <a:tcPr/>
                </a:tc>
                <a:tc>
                  <a:txBody>
                    <a:bodyPr/>
                    <a:lstStyle/>
                    <a:p>
                      <a:r>
                        <a:rPr lang="de-DE" dirty="0">
                          <a:latin typeface="Trebuchet MS" panose="020B0703020202090204" pitchFamily="34" charset="0"/>
                        </a:rPr>
                        <a:t>50%</a:t>
                      </a:r>
                    </a:p>
                  </a:txBody>
                  <a:tcPr/>
                </a:tc>
                <a:tc>
                  <a:txBody>
                    <a:bodyPr/>
                    <a:lstStyle/>
                    <a:p>
                      <a:r>
                        <a:rPr lang="de-DE" dirty="0">
                          <a:latin typeface="Trebuchet MS" panose="020B0703020202090204" pitchFamily="34" charset="0"/>
                        </a:rPr>
                        <a:t>50%</a:t>
                      </a:r>
                    </a:p>
                  </a:txBody>
                  <a:tcPr/>
                </a:tc>
                <a:tc>
                  <a:txBody>
                    <a:bodyPr/>
                    <a:lstStyle/>
                    <a:p>
                      <a:endParaRPr lang="de-DE" dirty="0">
                        <a:latin typeface="Trebuchet MS" panose="020B0703020202090204" pitchFamily="34" charset="0"/>
                      </a:endParaRPr>
                    </a:p>
                  </a:txBody>
                  <a:tcPr/>
                </a:tc>
                <a:tc>
                  <a:txBody>
                    <a:bodyPr/>
                    <a:lstStyle/>
                    <a:p>
                      <a:r>
                        <a:rPr lang="de-DE" dirty="0">
                          <a:latin typeface="Trebuchet MS" panose="020B0703020202090204" pitchFamily="34" charset="0"/>
                        </a:rPr>
                        <a:t>Individual</a:t>
                      </a:r>
                    </a:p>
                  </a:txBody>
                  <a:tcPr/>
                </a:tc>
                <a:tc>
                  <a:txBody>
                    <a:bodyPr/>
                    <a:lstStyle/>
                    <a:p>
                      <a:r>
                        <a:rPr lang="de-DE" dirty="0">
                          <a:latin typeface="Trebuchet MS" panose="020B0703020202090204" pitchFamily="34" charset="0"/>
                        </a:rPr>
                        <a:t>25</a:t>
                      </a:r>
                    </a:p>
                  </a:txBody>
                  <a:tcPr/>
                </a:tc>
                <a:tc>
                  <a:txBody>
                    <a:bodyPr/>
                    <a:lstStyle/>
                    <a:p>
                      <a:r>
                        <a:rPr lang="de-DE" dirty="0">
                          <a:latin typeface="Trebuchet MS" panose="020B0703020202090204" pitchFamily="34" charset="0"/>
                        </a:rPr>
                        <a:t>Paper</a:t>
                      </a:r>
                    </a:p>
                  </a:txBody>
                  <a:tcPr/>
                </a:tc>
                <a:extLst>
                  <a:ext uri="{0D108BD9-81ED-4DB2-BD59-A6C34878D82A}">
                    <a16:rowId xmlns:a16="http://schemas.microsoft.com/office/drawing/2014/main" val="4223136321"/>
                  </a:ext>
                </a:extLst>
              </a:tr>
              <a:tr h="370840">
                <a:tc>
                  <a:txBody>
                    <a:bodyPr/>
                    <a:lstStyle/>
                    <a:p>
                      <a:r>
                        <a:rPr lang="de-DE" dirty="0" err="1">
                          <a:latin typeface="Trebuchet MS" panose="020B0703020202090204" pitchFamily="34" charset="0"/>
                        </a:rPr>
                        <a:t>RdH</a:t>
                      </a:r>
                      <a:r>
                        <a:rPr lang="de-DE" dirty="0">
                          <a:latin typeface="Trebuchet MS" panose="020B0703020202090204" pitchFamily="34" charset="0"/>
                        </a:rPr>
                        <a:t> (Rundgang durch Hörhausen)</a:t>
                      </a:r>
                    </a:p>
                  </a:txBody>
                  <a:tcPr/>
                </a:tc>
                <a:tc>
                  <a:txBody>
                    <a:bodyPr/>
                    <a:lstStyle/>
                    <a:p>
                      <a:r>
                        <a:rPr lang="de-DE" dirty="0">
                          <a:latin typeface="Trebuchet MS" panose="020B0703020202090204" pitchFamily="34" charset="0"/>
                        </a:rPr>
                        <a:t>2002/2014</a:t>
                      </a:r>
                    </a:p>
                  </a:txBody>
                  <a:tcPr/>
                </a:tc>
                <a:tc>
                  <a:txBody>
                    <a:bodyPr/>
                    <a:lstStyle/>
                    <a:p>
                      <a:r>
                        <a:rPr lang="de-DE" dirty="0">
                          <a:latin typeface="Trebuchet MS" panose="020B0703020202090204" pitchFamily="34" charset="0"/>
                        </a:rPr>
                        <a:t>25% </a:t>
                      </a:r>
                      <a:r>
                        <a:rPr lang="de-DE" dirty="0" err="1">
                          <a:latin typeface="Trebuchet MS" panose="020B0703020202090204" pitchFamily="34" charset="0"/>
                        </a:rPr>
                        <a:t>reading</a:t>
                      </a:r>
                      <a:br>
                        <a:rPr lang="de-DE" dirty="0">
                          <a:latin typeface="Trebuchet MS" panose="020B0703020202090204" pitchFamily="34" charset="0"/>
                        </a:rPr>
                      </a:br>
                      <a:r>
                        <a:rPr lang="de-DE" dirty="0">
                          <a:latin typeface="Trebuchet MS" panose="020B0703020202090204" pitchFamily="34" charset="0"/>
                        </a:rPr>
                        <a:t>77% </a:t>
                      </a:r>
                      <a:r>
                        <a:rPr lang="de-DE" dirty="0" err="1">
                          <a:latin typeface="Trebuchet MS" panose="020B0703020202090204" pitchFamily="34" charset="0"/>
                        </a:rPr>
                        <a:t>spelling</a:t>
                      </a:r>
                      <a:endParaRPr lang="de-DE" dirty="0">
                        <a:latin typeface="Trebuchet MS" panose="020B0703020202090204" pitchFamily="34" charset="0"/>
                      </a:endParaRPr>
                    </a:p>
                  </a:txBody>
                  <a:tcPr/>
                </a:tc>
                <a:tc>
                  <a:txBody>
                    <a:bodyPr/>
                    <a:lstStyle/>
                    <a:p>
                      <a:r>
                        <a:rPr lang="de-DE" dirty="0">
                          <a:latin typeface="Trebuchet MS" panose="020B0703020202090204" pitchFamily="34" charset="0"/>
                        </a:rPr>
                        <a:t>63%</a:t>
                      </a:r>
                    </a:p>
                  </a:txBody>
                  <a:tcPr/>
                </a:tc>
                <a:tc>
                  <a:txBody>
                    <a:bodyPr/>
                    <a:lstStyle/>
                    <a:p>
                      <a:r>
                        <a:rPr lang="de-DE" dirty="0">
                          <a:latin typeface="Trebuchet MS" panose="020B0703020202090204" pitchFamily="34" charset="0"/>
                        </a:rPr>
                        <a:t>38-48%</a:t>
                      </a:r>
                    </a:p>
                  </a:txBody>
                  <a:tcPr/>
                </a:tc>
                <a:tc>
                  <a:txBody>
                    <a:bodyPr/>
                    <a:lstStyle/>
                    <a:p>
                      <a:r>
                        <a:rPr lang="de-DE" dirty="0">
                          <a:latin typeface="Trebuchet MS" panose="020B0703020202090204" pitchFamily="34" charset="0"/>
                        </a:rPr>
                        <a:t>80%</a:t>
                      </a:r>
                    </a:p>
                  </a:txBody>
                  <a:tcPr/>
                </a:tc>
                <a:tc>
                  <a:txBody>
                    <a:bodyPr/>
                    <a:lstStyle/>
                    <a:p>
                      <a:r>
                        <a:rPr lang="de-DE" dirty="0">
                          <a:latin typeface="Trebuchet MS" panose="020B0703020202090204" pitchFamily="34" charset="0"/>
                        </a:rPr>
                        <a:t>Individual</a:t>
                      </a:r>
                    </a:p>
                  </a:txBody>
                  <a:tcPr/>
                </a:tc>
                <a:tc>
                  <a:txBody>
                    <a:bodyPr/>
                    <a:lstStyle/>
                    <a:p>
                      <a:r>
                        <a:rPr lang="de-DE" dirty="0">
                          <a:latin typeface="Trebuchet MS" panose="020B0703020202090204" pitchFamily="34" charset="0"/>
                        </a:rPr>
                        <a:t>45</a:t>
                      </a:r>
                    </a:p>
                  </a:txBody>
                  <a:tcPr/>
                </a:tc>
                <a:tc>
                  <a:txBody>
                    <a:bodyPr/>
                    <a:lstStyle/>
                    <a:p>
                      <a:r>
                        <a:rPr lang="de-DE" dirty="0">
                          <a:latin typeface="Trebuchet MS" panose="020B0703020202090204" pitchFamily="34" charset="0"/>
                        </a:rPr>
                        <a:t>Paper</a:t>
                      </a:r>
                    </a:p>
                  </a:txBody>
                  <a:tcPr/>
                </a:tc>
                <a:extLst>
                  <a:ext uri="{0D108BD9-81ED-4DB2-BD59-A6C34878D82A}">
                    <a16:rowId xmlns:a16="http://schemas.microsoft.com/office/drawing/2014/main" val="3256227446"/>
                  </a:ext>
                </a:extLst>
              </a:tr>
              <a:tr h="370840">
                <a:tc>
                  <a:txBody>
                    <a:bodyPr/>
                    <a:lstStyle/>
                    <a:p>
                      <a:r>
                        <a:rPr lang="de-DE" dirty="0">
                          <a:latin typeface="Trebuchet MS" panose="020B0703020202090204" pitchFamily="34" charset="0"/>
                        </a:rPr>
                        <a:t>PB-LRS</a:t>
                      </a:r>
                    </a:p>
                  </a:txBody>
                  <a:tcPr/>
                </a:tc>
                <a:tc>
                  <a:txBody>
                    <a:bodyPr/>
                    <a:lstStyle/>
                    <a:p>
                      <a:r>
                        <a:rPr lang="de-DE" dirty="0">
                          <a:latin typeface="Trebuchet MS" panose="020B0703020202090204" pitchFamily="34" charset="0"/>
                        </a:rPr>
                        <a:t>2004/2019</a:t>
                      </a:r>
                    </a:p>
                  </a:txBody>
                  <a:tcPr/>
                </a:tc>
                <a:tc>
                  <a:txBody>
                    <a:bodyPr/>
                    <a:lstStyle/>
                    <a:p>
                      <a:r>
                        <a:rPr lang="de-DE" dirty="0">
                          <a:latin typeface="Trebuchet MS" panose="020B0703020202090204" pitchFamily="34" charset="0"/>
                        </a:rPr>
                        <a:t>55%</a:t>
                      </a:r>
                    </a:p>
                  </a:txBody>
                  <a:tcPr/>
                </a:tc>
                <a:tc>
                  <a:txBody>
                    <a:bodyPr/>
                    <a:lstStyle/>
                    <a:p>
                      <a:r>
                        <a:rPr lang="de-DE" dirty="0">
                          <a:latin typeface="Trebuchet MS" panose="020B0703020202090204" pitchFamily="34" charset="0"/>
                        </a:rPr>
                        <a:t>36%</a:t>
                      </a:r>
                    </a:p>
                  </a:txBody>
                  <a:tcPr/>
                </a:tc>
                <a:tc>
                  <a:txBody>
                    <a:bodyPr/>
                    <a:lstStyle/>
                    <a:p>
                      <a:r>
                        <a:rPr lang="de-DE" dirty="0">
                          <a:latin typeface="Trebuchet MS" panose="020B0703020202090204" pitchFamily="34" charset="0"/>
                        </a:rPr>
                        <a:t>63%</a:t>
                      </a:r>
                    </a:p>
                  </a:txBody>
                  <a:tcPr/>
                </a:tc>
                <a:tc>
                  <a:txBody>
                    <a:bodyPr/>
                    <a:lstStyle/>
                    <a:p>
                      <a:r>
                        <a:rPr lang="de-DE" dirty="0">
                          <a:latin typeface="Trebuchet MS" panose="020B0703020202090204" pitchFamily="34" charset="0"/>
                        </a:rPr>
                        <a:t>87%</a:t>
                      </a:r>
                    </a:p>
                  </a:txBody>
                  <a:tcPr/>
                </a:tc>
                <a:tc>
                  <a:txBody>
                    <a:bodyPr/>
                    <a:lstStyle/>
                    <a:p>
                      <a:r>
                        <a:rPr lang="de-DE" dirty="0">
                          <a:latin typeface="Trebuchet MS" panose="020B0703020202090204" pitchFamily="34" charset="0"/>
                        </a:rPr>
                        <a:t>Group</a:t>
                      </a:r>
                    </a:p>
                  </a:txBody>
                  <a:tcPr/>
                </a:tc>
                <a:tc>
                  <a:txBody>
                    <a:bodyPr/>
                    <a:lstStyle/>
                    <a:p>
                      <a:r>
                        <a:rPr lang="de-DE" dirty="0">
                          <a:latin typeface="Trebuchet MS" panose="020B0703020202090204" pitchFamily="34" charset="0"/>
                        </a:rPr>
                        <a:t>60</a:t>
                      </a:r>
                    </a:p>
                  </a:txBody>
                  <a:tcPr/>
                </a:tc>
                <a:tc>
                  <a:txBody>
                    <a:bodyPr/>
                    <a:lstStyle/>
                    <a:p>
                      <a:r>
                        <a:rPr lang="de-DE" dirty="0">
                          <a:latin typeface="Trebuchet MS" panose="020B0703020202090204" pitchFamily="34" charset="0"/>
                        </a:rPr>
                        <a:t>Paper</a:t>
                      </a:r>
                    </a:p>
                  </a:txBody>
                  <a:tcPr/>
                </a:tc>
                <a:extLst>
                  <a:ext uri="{0D108BD9-81ED-4DB2-BD59-A6C34878D82A}">
                    <a16:rowId xmlns:a16="http://schemas.microsoft.com/office/drawing/2014/main" val="543422660"/>
                  </a:ext>
                </a:extLst>
              </a:tr>
              <a:tr h="370840">
                <a:tc>
                  <a:txBody>
                    <a:bodyPr/>
                    <a:lstStyle/>
                    <a:p>
                      <a:r>
                        <a:rPr lang="de-DE" dirty="0">
                          <a:latin typeface="Trebuchet MS" panose="020B0703020202090204" pitchFamily="34" charset="0"/>
                        </a:rPr>
                        <a:t>MÜSC (Münsteraner Screenings)</a:t>
                      </a:r>
                    </a:p>
                  </a:txBody>
                  <a:tcPr/>
                </a:tc>
                <a:tc>
                  <a:txBody>
                    <a:bodyPr/>
                    <a:lstStyle/>
                    <a:p>
                      <a:r>
                        <a:rPr lang="de-DE" dirty="0">
                          <a:latin typeface="Trebuchet MS" panose="020B0703020202090204" pitchFamily="34" charset="0"/>
                        </a:rPr>
                        <a:t>2005</a:t>
                      </a:r>
                    </a:p>
                  </a:txBody>
                  <a:tcPr/>
                </a:tc>
                <a:tc>
                  <a:txBody>
                    <a:bodyPr/>
                    <a:lstStyle/>
                    <a:p>
                      <a:r>
                        <a:rPr lang="de-DE" dirty="0">
                          <a:latin typeface="Trebuchet MS" panose="020B0703020202090204" pitchFamily="34" charset="0"/>
                        </a:rPr>
                        <a:t>60% </a:t>
                      </a:r>
                      <a:br>
                        <a:rPr lang="de-DE" dirty="0">
                          <a:latin typeface="Trebuchet MS" panose="020B0703020202090204" pitchFamily="34" charset="0"/>
                        </a:rPr>
                      </a:br>
                      <a:r>
                        <a:rPr lang="de-DE" dirty="0">
                          <a:latin typeface="Trebuchet MS" panose="020B0703020202090204" pitchFamily="34" charset="0"/>
                        </a:rPr>
                        <a:t>(not </a:t>
                      </a:r>
                      <a:r>
                        <a:rPr lang="de-DE" dirty="0" err="1">
                          <a:latin typeface="Trebuchet MS" panose="020B0703020202090204" pitchFamily="34" charset="0"/>
                        </a:rPr>
                        <a:t>replicated</a:t>
                      </a:r>
                      <a:r>
                        <a:rPr lang="de-DE" dirty="0">
                          <a:latin typeface="Trebuchet MS" panose="020B0703020202090204" pitchFamily="34" charset="0"/>
                        </a:rPr>
                        <a:t>)</a:t>
                      </a:r>
                    </a:p>
                  </a:txBody>
                  <a:tcPr/>
                </a:tc>
                <a:tc>
                  <a:txBody>
                    <a:bodyPr/>
                    <a:lstStyle/>
                    <a:p>
                      <a:r>
                        <a:rPr lang="de-DE" dirty="0">
                          <a:latin typeface="Trebuchet MS" panose="020B0703020202090204" pitchFamily="34" charset="0"/>
                        </a:rPr>
                        <a:t>66%</a:t>
                      </a:r>
                    </a:p>
                  </a:txBody>
                  <a:tcPr/>
                </a:tc>
                <a:tc>
                  <a:txBody>
                    <a:bodyPr/>
                    <a:lstStyle/>
                    <a:p>
                      <a:r>
                        <a:rPr lang="de-DE" dirty="0">
                          <a:latin typeface="Trebuchet MS" panose="020B0703020202090204" pitchFamily="34" charset="0"/>
                        </a:rPr>
                        <a:t>50%</a:t>
                      </a:r>
                    </a:p>
                  </a:txBody>
                  <a:tcPr/>
                </a:tc>
                <a:tc>
                  <a:txBody>
                    <a:bodyPr/>
                    <a:lstStyle/>
                    <a:p>
                      <a:r>
                        <a:rPr lang="de-DE" dirty="0">
                          <a:latin typeface="Trebuchet MS" panose="020B0703020202090204" pitchFamily="34" charset="0"/>
                        </a:rPr>
                        <a:t>86%</a:t>
                      </a:r>
                    </a:p>
                  </a:txBody>
                  <a:tcPr/>
                </a:tc>
                <a:tc>
                  <a:txBody>
                    <a:bodyPr/>
                    <a:lstStyle/>
                    <a:p>
                      <a:r>
                        <a:rPr lang="de-DE" dirty="0">
                          <a:latin typeface="Trebuchet MS" panose="020B0703020202090204" pitchFamily="34" charset="0"/>
                        </a:rPr>
                        <a:t>Gruppe </a:t>
                      </a:r>
                      <a:br>
                        <a:rPr lang="de-DE" dirty="0">
                          <a:latin typeface="Trebuchet MS" panose="020B0703020202090204" pitchFamily="34" charset="0"/>
                        </a:rPr>
                      </a:br>
                      <a:r>
                        <a:rPr lang="de-DE" dirty="0">
                          <a:latin typeface="Trebuchet MS" panose="020B0703020202090204" pitchFamily="34" charset="0"/>
                        </a:rPr>
                        <a:t>(8 </a:t>
                      </a:r>
                      <a:r>
                        <a:rPr lang="de-DE" dirty="0" err="1">
                          <a:latin typeface="Trebuchet MS" panose="020B0703020202090204" pitchFamily="34" charset="0"/>
                        </a:rPr>
                        <a:t>kids</a:t>
                      </a:r>
                      <a:r>
                        <a:rPr lang="de-DE" dirty="0">
                          <a:latin typeface="Trebuchet MS" panose="020B0703020202090204" pitchFamily="34" charset="0"/>
                        </a:rPr>
                        <a:t>)</a:t>
                      </a:r>
                    </a:p>
                  </a:txBody>
                  <a:tcPr/>
                </a:tc>
                <a:tc>
                  <a:txBody>
                    <a:bodyPr/>
                    <a:lstStyle/>
                    <a:p>
                      <a:r>
                        <a:rPr lang="de-DE" dirty="0">
                          <a:latin typeface="Trebuchet MS" panose="020B0703020202090204" pitchFamily="34" charset="0"/>
                        </a:rPr>
                        <a:t>50</a:t>
                      </a:r>
                    </a:p>
                  </a:txBody>
                  <a:tcPr/>
                </a:tc>
                <a:tc>
                  <a:txBody>
                    <a:bodyPr/>
                    <a:lstStyle/>
                    <a:p>
                      <a:r>
                        <a:rPr lang="de-DE" dirty="0">
                          <a:latin typeface="Trebuchet MS" panose="020B0703020202090204" pitchFamily="34" charset="0"/>
                        </a:rPr>
                        <a:t>Paper</a:t>
                      </a:r>
                    </a:p>
                  </a:txBody>
                  <a:tcPr/>
                </a:tc>
                <a:extLst>
                  <a:ext uri="{0D108BD9-81ED-4DB2-BD59-A6C34878D82A}">
                    <a16:rowId xmlns:a16="http://schemas.microsoft.com/office/drawing/2014/main" val="715285628"/>
                  </a:ext>
                </a:extLst>
              </a:tr>
              <a:tr h="370840">
                <a:tc>
                  <a:txBody>
                    <a:bodyPr/>
                    <a:lstStyle/>
                    <a:p>
                      <a:r>
                        <a:rPr lang="de-DE" dirty="0">
                          <a:latin typeface="Trebuchet MS" panose="020B0703020202090204" pitchFamily="34" charset="0"/>
                        </a:rPr>
                        <a:t>HASE (Heidelberger Auditives Screening in der Einschuluntersuchung)</a:t>
                      </a:r>
                    </a:p>
                  </a:txBody>
                  <a:tcPr/>
                </a:tc>
                <a:tc>
                  <a:txBody>
                    <a:bodyPr/>
                    <a:lstStyle/>
                    <a:p>
                      <a:r>
                        <a:rPr lang="de-DE" dirty="0">
                          <a:latin typeface="Trebuchet MS" panose="020B0703020202090204" pitchFamily="34" charset="0"/>
                        </a:rPr>
                        <a:t>2007/2008</a:t>
                      </a:r>
                    </a:p>
                  </a:txBody>
                  <a:tcPr/>
                </a:tc>
                <a:tc>
                  <a:txBody>
                    <a:bodyPr/>
                    <a:lstStyle/>
                    <a:p>
                      <a:r>
                        <a:rPr lang="de-DE" dirty="0">
                          <a:latin typeface="Trebuchet MS" panose="020B0703020202090204" pitchFamily="34" charset="0"/>
                        </a:rPr>
                        <a:t>49-59%</a:t>
                      </a:r>
                    </a:p>
                  </a:txBody>
                  <a:tcPr/>
                </a:tc>
                <a:tc>
                  <a:txBody>
                    <a:bodyPr/>
                    <a:lstStyle/>
                    <a:p>
                      <a:r>
                        <a:rPr lang="de-DE" dirty="0">
                          <a:latin typeface="Trebuchet MS" panose="020B0703020202090204" pitchFamily="34" charset="0"/>
                        </a:rPr>
                        <a:t>4-28%</a:t>
                      </a:r>
                    </a:p>
                  </a:txBody>
                  <a:tcPr/>
                </a:tc>
                <a:tc>
                  <a:txBody>
                    <a:bodyPr/>
                    <a:lstStyle/>
                    <a:p>
                      <a:r>
                        <a:rPr lang="de-DE" dirty="0">
                          <a:latin typeface="Trebuchet MS" panose="020B0703020202090204" pitchFamily="34" charset="0"/>
                        </a:rPr>
                        <a:t>69-76%</a:t>
                      </a:r>
                    </a:p>
                  </a:txBody>
                  <a:tcPr/>
                </a:tc>
                <a:tc>
                  <a:txBody>
                    <a:bodyPr/>
                    <a:lstStyle/>
                    <a:p>
                      <a:r>
                        <a:rPr lang="de-DE" dirty="0">
                          <a:latin typeface="Trebuchet MS" panose="020B0703020202090204" pitchFamily="34" charset="0"/>
                        </a:rPr>
                        <a:t>60-66%</a:t>
                      </a:r>
                    </a:p>
                  </a:txBody>
                  <a:tcPr/>
                </a:tc>
                <a:tc>
                  <a:txBody>
                    <a:bodyPr/>
                    <a:lstStyle/>
                    <a:p>
                      <a:r>
                        <a:rPr lang="de-DE" dirty="0">
                          <a:latin typeface="Trebuchet MS" panose="020B0703020202090204" pitchFamily="34" charset="0"/>
                        </a:rPr>
                        <a:t>Individual</a:t>
                      </a:r>
                    </a:p>
                  </a:txBody>
                  <a:tcPr/>
                </a:tc>
                <a:tc>
                  <a:txBody>
                    <a:bodyPr/>
                    <a:lstStyle/>
                    <a:p>
                      <a:r>
                        <a:rPr lang="de-DE" dirty="0">
                          <a:latin typeface="Trebuchet MS" panose="020B0703020202090204" pitchFamily="34" charset="0"/>
                        </a:rPr>
                        <a:t>10</a:t>
                      </a:r>
                    </a:p>
                  </a:txBody>
                  <a:tcPr/>
                </a:tc>
                <a:tc>
                  <a:txBody>
                    <a:bodyPr/>
                    <a:lstStyle/>
                    <a:p>
                      <a:r>
                        <a:rPr lang="de-DE" dirty="0">
                          <a:latin typeface="Trebuchet MS" panose="020B0703020202090204" pitchFamily="34" charset="0"/>
                        </a:rPr>
                        <a:t>Paper and Digital</a:t>
                      </a:r>
                    </a:p>
                  </a:txBody>
                  <a:tcPr/>
                </a:tc>
                <a:extLst>
                  <a:ext uri="{0D108BD9-81ED-4DB2-BD59-A6C34878D82A}">
                    <a16:rowId xmlns:a16="http://schemas.microsoft.com/office/drawing/2014/main" val="3082498725"/>
                  </a:ext>
                </a:extLst>
              </a:tr>
              <a:tr h="370840">
                <a:tc>
                  <a:txBody>
                    <a:bodyPr/>
                    <a:lstStyle/>
                    <a:p>
                      <a:r>
                        <a:rPr lang="de-DE" dirty="0">
                          <a:latin typeface="Trebuchet MS" panose="020B0703020202090204" pitchFamily="34" charset="0"/>
                        </a:rPr>
                        <a:t>WÜSC (Würzburger LRS-Screening Laute, Reime, Sprache)</a:t>
                      </a:r>
                    </a:p>
                  </a:txBody>
                  <a:tcPr/>
                </a:tc>
                <a:tc>
                  <a:txBody>
                    <a:bodyPr/>
                    <a:lstStyle/>
                    <a:p>
                      <a:r>
                        <a:rPr lang="de-DE" dirty="0">
                          <a:latin typeface="Trebuchet MS" panose="020B0703020202090204" pitchFamily="34" charset="0"/>
                        </a:rPr>
                        <a:t>2020</a:t>
                      </a:r>
                    </a:p>
                  </a:txBody>
                  <a:tcPr/>
                </a:tc>
                <a:tc>
                  <a:txBody>
                    <a:bodyPr/>
                    <a:lstStyle/>
                    <a:p>
                      <a:r>
                        <a:rPr lang="de-DE" dirty="0">
                          <a:latin typeface="Trebuchet MS" panose="020B0703020202090204" pitchFamily="34" charset="0"/>
                        </a:rPr>
                        <a:t>73%</a:t>
                      </a:r>
                    </a:p>
                  </a:txBody>
                  <a:tcPr/>
                </a:tc>
                <a:tc>
                  <a:txBody>
                    <a:bodyPr/>
                    <a:lstStyle/>
                    <a:p>
                      <a:r>
                        <a:rPr lang="de-DE" dirty="0">
                          <a:latin typeface="Trebuchet MS" panose="020B0703020202090204" pitchFamily="34" charset="0"/>
                        </a:rPr>
                        <a:t>54%</a:t>
                      </a:r>
                    </a:p>
                  </a:txBody>
                  <a:tcPr/>
                </a:tc>
                <a:tc>
                  <a:txBody>
                    <a:bodyPr/>
                    <a:lstStyle/>
                    <a:p>
                      <a:r>
                        <a:rPr lang="de-DE" dirty="0">
                          <a:latin typeface="Trebuchet MS" panose="020B0703020202090204" pitchFamily="34" charset="0"/>
                        </a:rPr>
                        <a:t>80%</a:t>
                      </a:r>
                    </a:p>
                  </a:txBody>
                  <a:tcPr/>
                </a:tc>
                <a:tc>
                  <a:txBody>
                    <a:bodyPr/>
                    <a:lstStyle/>
                    <a:p>
                      <a:r>
                        <a:rPr lang="de-DE" dirty="0">
                          <a:latin typeface="Trebuchet MS" panose="020B0703020202090204" pitchFamily="34" charset="0"/>
                        </a:rPr>
                        <a:t>83%</a:t>
                      </a:r>
                    </a:p>
                  </a:txBody>
                  <a:tcPr/>
                </a:tc>
                <a:tc>
                  <a:txBody>
                    <a:bodyPr/>
                    <a:lstStyle/>
                    <a:p>
                      <a:r>
                        <a:rPr lang="de-DE" dirty="0">
                          <a:latin typeface="Trebuchet MS" panose="020B0703020202090204" pitchFamily="34" charset="0"/>
                        </a:rPr>
                        <a:t>Individual</a:t>
                      </a:r>
                    </a:p>
                  </a:txBody>
                  <a:tcPr/>
                </a:tc>
                <a:tc>
                  <a:txBody>
                    <a:bodyPr/>
                    <a:lstStyle/>
                    <a:p>
                      <a:r>
                        <a:rPr lang="de-DE" dirty="0">
                          <a:latin typeface="Trebuchet MS" panose="020B0703020202090204" pitchFamily="34" charset="0"/>
                        </a:rPr>
                        <a:t>25</a:t>
                      </a:r>
                    </a:p>
                  </a:txBody>
                  <a:tcPr/>
                </a:tc>
                <a:tc>
                  <a:txBody>
                    <a:bodyPr/>
                    <a:lstStyle/>
                    <a:p>
                      <a:r>
                        <a:rPr lang="de-DE" dirty="0">
                          <a:latin typeface="Trebuchet MS" panose="020B0703020202090204" pitchFamily="34" charset="0"/>
                        </a:rPr>
                        <a:t>Paper</a:t>
                      </a:r>
                    </a:p>
                  </a:txBody>
                  <a:tcPr/>
                </a:tc>
                <a:extLst>
                  <a:ext uri="{0D108BD9-81ED-4DB2-BD59-A6C34878D82A}">
                    <a16:rowId xmlns:a16="http://schemas.microsoft.com/office/drawing/2014/main" val="1644159149"/>
                  </a:ext>
                </a:extLst>
              </a:tr>
              <a:tr h="370840">
                <a:tc>
                  <a:txBody>
                    <a:bodyPr/>
                    <a:lstStyle/>
                    <a:p>
                      <a:r>
                        <a:rPr lang="de-DE" dirty="0">
                          <a:latin typeface="Trebuchet MS" panose="020B0703020202090204" pitchFamily="34" charset="0"/>
                        </a:rPr>
                        <a:t>SCHWUPP</a:t>
                      </a:r>
                    </a:p>
                  </a:txBody>
                  <a:tcPr/>
                </a:tc>
                <a:tc>
                  <a:txBody>
                    <a:bodyPr/>
                    <a:lstStyle/>
                    <a:p>
                      <a:r>
                        <a:rPr lang="de-DE" dirty="0">
                          <a:latin typeface="Trebuchet MS" panose="020B0703020202090204" pitchFamily="34" charset="0"/>
                        </a:rPr>
                        <a:t>2022</a:t>
                      </a:r>
                    </a:p>
                  </a:txBody>
                  <a:tcPr/>
                </a:tc>
                <a:tc>
                  <a:txBody>
                    <a:bodyPr/>
                    <a:lstStyle/>
                    <a:p>
                      <a:endParaRPr lang="de-DE" dirty="0">
                        <a:latin typeface="Trebuchet MS" panose="020B0703020202090204" pitchFamily="34" charset="0"/>
                      </a:endParaRPr>
                    </a:p>
                  </a:txBody>
                  <a:tcPr/>
                </a:tc>
                <a:tc>
                  <a:txBody>
                    <a:bodyPr/>
                    <a:lstStyle/>
                    <a:p>
                      <a:r>
                        <a:rPr lang="de-DE" dirty="0">
                          <a:latin typeface="Trebuchet MS" panose="020B0703020202090204" pitchFamily="34" charset="0"/>
                        </a:rPr>
                        <a:t>39%</a:t>
                      </a:r>
                    </a:p>
                  </a:txBody>
                  <a:tcPr/>
                </a:tc>
                <a:tc>
                  <a:txBody>
                    <a:bodyPr/>
                    <a:lstStyle/>
                    <a:p>
                      <a:r>
                        <a:rPr lang="de-DE" dirty="0">
                          <a:latin typeface="Trebuchet MS" panose="020B0703020202090204" pitchFamily="34" charset="0"/>
                        </a:rPr>
                        <a:t>80%</a:t>
                      </a:r>
                    </a:p>
                  </a:txBody>
                  <a:tcPr/>
                </a:tc>
                <a:tc>
                  <a:txBody>
                    <a:bodyPr/>
                    <a:lstStyle/>
                    <a:p>
                      <a:r>
                        <a:rPr lang="de-DE" dirty="0">
                          <a:latin typeface="Trebuchet MS" panose="020B0703020202090204" pitchFamily="34" charset="0"/>
                        </a:rPr>
                        <a:t>83%</a:t>
                      </a:r>
                    </a:p>
                  </a:txBody>
                  <a:tcPr/>
                </a:tc>
                <a:tc>
                  <a:txBody>
                    <a:bodyPr/>
                    <a:lstStyle/>
                    <a:p>
                      <a:r>
                        <a:rPr lang="de-DE" dirty="0">
                          <a:latin typeface="Trebuchet MS" panose="020B0703020202090204" pitchFamily="34" charset="0"/>
                        </a:rPr>
                        <a:t>Individual</a:t>
                      </a:r>
                    </a:p>
                  </a:txBody>
                  <a:tcPr/>
                </a:tc>
                <a:tc>
                  <a:txBody>
                    <a:bodyPr/>
                    <a:lstStyle/>
                    <a:p>
                      <a:r>
                        <a:rPr lang="de-DE" dirty="0">
                          <a:latin typeface="Trebuchet MS" panose="020B0703020202090204" pitchFamily="34" charset="0"/>
                        </a:rPr>
                        <a:t>38</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dirty="0">
                          <a:latin typeface="Trebuchet MS" panose="020B0703020202090204" pitchFamily="34" charset="0"/>
                        </a:rPr>
                        <a:t>Paper and Digital (Tablet)</a:t>
                      </a:r>
                    </a:p>
                  </a:txBody>
                  <a:tcPr/>
                </a:tc>
                <a:extLst>
                  <a:ext uri="{0D108BD9-81ED-4DB2-BD59-A6C34878D82A}">
                    <a16:rowId xmlns:a16="http://schemas.microsoft.com/office/drawing/2014/main" val="3661766573"/>
                  </a:ext>
                </a:extLst>
              </a:tr>
              <a:tr h="370840">
                <a:tc>
                  <a:txBody>
                    <a:bodyPr/>
                    <a:lstStyle/>
                    <a:p>
                      <a:r>
                        <a:rPr lang="de-DE" dirty="0" err="1">
                          <a:latin typeface="Trebuchet MS" panose="020B0703020202090204" pitchFamily="34" charset="0"/>
                        </a:rPr>
                        <a:t>LOGiK</a:t>
                      </a:r>
                      <a:r>
                        <a:rPr lang="de-DE" dirty="0">
                          <a:latin typeface="Trebuchet MS" panose="020B0703020202090204" pitchFamily="34" charset="0"/>
                        </a:rPr>
                        <a:t>-S (Logopädie im Kindergarten – Screening)</a:t>
                      </a:r>
                    </a:p>
                  </a:txBody>
                  <a:tcPr/>
                </a:tc>
                <a:tc>
                  <a:txBody>
                    <a:bodyPr/>
                    <a:lstStyle/>
                    <a:p>
                      <a:r>
                        <a:rPr lang="de-DE" dirty="0">
                          <a:latin typeface="Trebuchet MS" panose="020B0703020202090204" pitchFamily="34" charset="0"/>
                        </a:rPr>
                        <a:t>2022</a:t>
                      </a:r>
                    </a:p>
                  </a:txBody>
                  <a:tcPr/>
                </a:tc>
                <a:tc>
                  <a:txBody>
                    <a:bodyPr/>
                    <a:lstStyle/>
                    <a:p>
                      <a:endParaRPr lang="de-DE" dirty="0">
                        <a:latin typeface="Trebuchet MS" panose="020B0703020202090204" pitchFamily="34" charset="0"/>
                      </a:endParaRPr>
                    </a:p>
                  </a:txBody>
                  <a:tcPr/>
                </a:tc>
                <a:tc>
                  <a:txBody>
                    <a:bodyPr/>
                    <a:lstStyle/>
                    <a:p>
                      <a:r>
                        <a:rPr lang="de-DE" dirty="0">
                          <a:latin typeface="Trebuchet MS" panose="020B0703020202090204" pitchFamily="34" charset="0"/>
                        </a:rPr>
                        <a:t>40%</a:t>
                      </a:r>
                    </a:p>
                  </a:txBody>
                  <a:tcPr/>
                </a:tc>
                <a:tc>
                  <a:txBody>
                    <a:bodyPr/>
                    <a:lstStyle/>
                    <a:p>
                      <a:r>
                        <a:rPr lang="de-DE" dirty="0">
                          <a:latin typeface="Trebuchet MS" panose="020B0703020202090204" pitchFamily="34" charset="0"/>
                        </a:rPr>
                        <a:t>84%</a:t>
                      </a:r>
                    </a:p>
                  </a:txBody>
                  <a:tcPr/>
                </a:tc>
                <a:tc>
                  <a:txBody>
                    <a:bodyPr/>
                    <a:lstStyle/>
                    <a:p>
                      <a:r>
                        <a:rPr lang="de-DE" dirty="0">
                          <a:latin typeface="Trebuchet MS" panose="020B0703020202090204" pitchFamily="34" charset="0"/>
                        </a:rPr>
                        <a:t>85%</a:t>
                      </a:r>
                    </a:p>
                  </a:txBody>
                  <a:tcPr/>
                </a:tc>
                <a:tc>
                  <a:txBody>
                    <a:bodyPr/>
                    <a:lstStyle/>
                    <a:p>
                      <a:r>
                        <a:rPr lang="de-DE" dirty="0">
                          <a:latin typeface="Trebuchet MS" panose="020B0703020202090204" pitchFamily="34" charset="0"/>
                        </a:rPr>
                        <a:t>Individual</a:t>
                      </a:r>
                    </a:p>
                  </a:txBody>
                  <a:tcPr/>
                </a:tc>
                <a:tc>
                  <a:txBody>
                    <a:bodyPr/>
                    <a:lstStyle/>
                    <a:p>
                      <a:r>
                        <a:rPr lang="de-DE" dirty="0">
                          <a:latin typeface="Trebuchet MS" panose="020B0703020202090204" pitchFamily="34" charset="0"/>
                        </a:rPr>
                        <a:t>10</a:t>
                      </a:r>
                    </a:p>
                  </a:txBody>
                  <a:tcPr/>
                </a:tc>
                <a:tc>
                  <a:txBody>
                    <a:bodyPr/>
                    <a:lstStyle/>
                    <a:p>
                      <a:r>
                        <a:rPr lang="de-DE" dirty="0">
                          <a:latin typeface="Trebuchet MS" panose="020B0703020202090204" pitchFamily="34" charset="0"/>
                        </a:rPr>
                        <a:t>Paper</a:t>
                      </a:r>
                    </a:p>
                  </a:txBody>
                  <a:tcPr/>
                </a:tc>
                <a:extLst>
                  <a:ext uri="{0D108BD9-81ED-4DB2-BD59-A6C34878D82A}">
                    <a16:rowId xmlns:a16="http://schemas.microsoft.com/office/drawing/2014/main" val="1746243369"/>
                  </a:ext>
                </a:extLst>
              </a:tr>
              <a:tr h="370840">
                <a:tc>
                  <a:txBody>
                    <a:bodyPr/>
                    <a:lstStyle/>
                    <a:p>
                      <a:r>
                        <a:rPr lang="de-DE" dirty="0">
                          <a:solidFill>
                            <a:schemeClr val="accent5"/>
                          </a:solidFill>
                          <a:latin typeface="Trebuchet MS" panose="020B0703020202090204" pitchFamily="34" charset="0"/>
                        </a:rPr>
                        <a:t>Prosodiya-Screening</a:t>
                      </a:r>
                    </a:p>
                  </a:txBody>
                  <a:tcPr>
                    <a:solidFill>
                      <a:schemeClr val="tx1"/>
                    </a:solidFill>
                  </a:tcPr>
                </a:tc>
                <a:tc>
                  <a:txBody>
                    <a:bodyPr/>
                    <a:lstStyle/>
                    <a:p>
                      <a:r>
                        <a:rPr lang="de-DE" dirty="0">
                          <a:solidFill>
                            <a:schemeClr val="accent5"/>
                          </a:solidFill>
                          <a:latin typeface="Trebuchet MS" panose="020B0703020202090204" pitchFamily="34" charset="0"/>
                        </a:rPr>
                        <a:t>2024</a:t>
                      </a:r>
                    </a:p>
                  </a:txBody>
                  <a:tcPr>
                    <a:solidFill>
                      <a:schemeClr val="tx1"/>
                    </a:solidFill>
                  </a:tcPr>
                </a:tc>
                <a:tc>
                  <a:txBody>
                    <a:bodyPr/>
                    <a:lstStyle/>
                    <a:p>
                      <a:r>
                        <a:rPr lang="de-DE" dirty="0">
                          <a:solidFill>
                            <a:schemeClr val="accent5"/>
                          </a:solidFill>
                          <a:latin typeface="Trebuchet MS" panose="020B0703020202090204" pitchFamily="34" charset="0"/>
                        </a:rPr>
                        <a:t>46%</a:t>
                      </a:r>
                    </a:p>
                  </a:txBody>
                  <a:tcPr>
                    <a:solidFill>
                      <a:schemeClr val="tx1"/>
                    </a:solidFill>
                  </a:tcPr>
                </a:tc>
                <a:tc>
                  <a:txBody>
                    <a:bodyPr/>
                    <a:lstStyle/>
                    <a:p>
                      <a:r>
                        <a:rPr lang="de-DE" dirty="0">
                          <a:solidFill>
                            <a:schemeClr val="accent5"/>
                          </a:solidFill>
                          <a:latin typeface="Trebuchet MS" panose="020B0703020202090204" pitchFamily="34" charset="0"/>
                        </a:rPr>
                        <a:t>53%</a:t>
                      </a:r>
                    </a:p>
                  </a:txBody>
                  <a:tcPr>
                    <a:solidFill>
                      <a:schemeClr val="tx1"/>
                    </a:solidFill>
                  </a:tcPr>
                </a:tc>
                <a:tc>
                  <a:txBody>
                    <a:bodyPr/>
                    <a:lstStyle/>
                    <a:p>
                      <a:r>
                        <a:rPr lang="de-DE" dirty="0">
                          <a:solidFill>
                            <a:schemeClr val="accent5"/>
                          </a:solidFill>
                          <a:latin typeface="Trebuchet MS" panose="020B0703020202090204" pitchFamily="34" charset="0"/>
                        </a:rPr>
                        <a:t>59%</a:t>
                      </a:r>
                    </a:p>
                  </a:txBody>
                  <a:tcPr>
                    <a:solidFill>
                      <a:schemeClr val="tx1"/>
                    </a:solidFill>
                  </a:tcPr>
                </a:tc>
                <a:tc>
                  <a:txBody>
                    <a:bodyPr/>
                    <a:lstStyle/>
                    <a:p>
                      <a:r>
                        <a:rPr lang="de-DE" dirty="0">
                          <a:solidFill>
                            <a:schemeClr val="accent5"/>
                          </a:solidFill>
                          <a:latin typeface="Trebuchet MS" panose="020B0703020202090204" pitchFamily="34" charset="0"/>
                        </a:rPr>
                        <a:t>86%</a:t>
                      </a:r>
                    </a:p>
                  </a:txBody>
                  <a:tcPr>
                    <a:solidFill>
                      <a:schemeClr val="tx1"/>
                    </a:solidFill>
                  </a:tcPr>
                </a:tc>
                <a:tc>
                  <a:txBody>
                    <a:bodyPr/>
                    <a:lstStyle/>
                    <a:p>
                      <a:r>
                        <a:rPr lang="de-DE" dirty="0">
                          <a:solidFill>
                            <a:schemeClr val="accent5"/>
                          </a:solidFill>
                          <a:latin typeface="Trebuchet MS" panose="020B0703020202090204" pitchFamily="34" charset="0"/>
                        </a:rPr>
                        <a:t>Group</a:t>
                      </a:r>
                    </a:p>
                  </a:txBody>
                  <a:tcPr>
                    <a:solidFill>
                      <a:schemeClr val="tx1"/>
                    </a:solidFill>
                  </a:tcPr>
                </a:tc>
                <a:tc>
                  <a:txBody>
                    <a:bodyPr/>
                    <a:lstStyle/>
                    <a:p>
                      <a:r>
                        <a:rPr lang="de-DE" dirty="0">
                          <a:solidFill>
                            <a:schemeClr val="accent5"/>
                          </a:solidFill>
                          <a:latin typeface="Trebuchet MS" panose="020B0703020202090204" pitchFamily="34" charset="0"/>
                        </a:rPr>
                        <a:t>45</a:t>
                      </a:r>
                    </a:p>
                  </a:txBody>
                  <a:tcPr>
                    <a:solidFill>
                      <a:schemeClr val="tx1"/>
                    </a:solidFill>
                  </a:tcPr>
                </a:tc>
                <a:tc>
                  <a:txBody>
                    <a:bodyPr/>
                    <a:lstStyle/>
                    <a:p>
                      <a:r>
                        <a:rPr lang="de-DE" dirty="0">
                          <a:solidFill>
                            <a:schemeClr val="accent5"/>
                          </a:solidFill>
                          <a:latin typeface="Trebuchet MS" panose="020B0703020202090204" pitchFamily="34" charset="0"/>
                        </a:rPr>
                        <a:t>Digital (Tablet)</a:t>
                      </a:r>
                    </a:p>
                  </a:txBody>
                  <a:tcPr>
                    <a:solidFill>
                      <a:schemeClr val="tx1"/>
                    </a:solidFill>
                  </a:tcPr>
                </a:tc>
                <a:extLst>
                  <a:ext uri="{0D108BD9-81ED-4DB2-BD59-A6C34878D82A}">
                    <a16:rowId xmlns:a16="http://schemas.microsoft.com/office/drawing/2014/main" val="883298341"/>
                  </a:ext>
                </a:extLst>
              </a:tr>
            </a:tbl>
          </a:graphicData>
        </a:graphic>
      </p:graphicFrame>
      <p:sp>
        <p:nvSpPr>
          <p:cNvPr id="3" name="Date Placeholder 2">
            <a:extLst>
              <a:ext uri="{FF2B5EF4-FFF2-40B4-BE49-F238E27FC236}">
                <a16:creationId xmlns:a16="http://schemas.microsoft.com/office/drawing/2014/main" id="{3E7D6EE7-6E55-DBA7-CF03-491925BDB387}"/>
              </a:ext>
            </a:extLst>
          </p:cNvPr>
          <p:cNvSpPr>
            <a:spLocks noGrp="1"/>
          </p:cNvSpPr>
          <p:nvPr>
            <p:ph type="dt" sz="half" idx="10"/>
          </p:nvPr>
        </p:nvSpPr>
        <p:spPr/>
        <p:txBody>
          <a:bodyPr/>
          <a:lstStyle/>
          <a:p>
            <a:pPr>
              <a:defRPr/>
            </a:pPr>
            <a:r>
              <a:rPr lang="de-DE"/>
              <a:t>13.01.2025 | Bridging Horizons: UCI-Tübingen Global Research Initiative</a:t>
            </a:r>
          </a:p>
        </p:txBody>
      </p:sp>
    </p:spTree>
    <p:extLst>
      <p:ext uri="{BB962C8B-B14F-4D97-AF65-F5344CB8AC3E}">
        <p14:creationId xmlns:p14="http://schemas.microsoft.com/office/powerpoint/2010/main" val="2605133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06B8D7-2D81-11F2-A589-6AFF154ACCF0}"/>
              </a:ext>
            </a:extLst>
          </p:cNvPr>
          <p:cNvSpPr>
            <a:spLocks noGrp="1"/>
          </p:cNvSpPr>
          <p:nvPr>
            <p:ph idx="1"/>
          </p:nvPr>
        </p:nvSpPr>
        <p:spPr/>
        <p:txBody>
          <a:bodyPr/>
          <a:lstStyle/>
          <a:p>
            <a:br>
              <a:rPr lang="en-DE"/>
            </a:br>
            <a:endParaRPr lang="en-DE" dirty="0"/>
          </a:p>
        </p:txBody>
      </p:sp>
      <p:pic>
        <p:nvPicPr>
          <p:cNvPr id="2052" name="Picture 4" descr="A cartoon-style image of a young professor with light brown hair, wearing glasses and a tweed jacket with elbow patches. They have a joyful expression, energetically ringing a large, old-fashioned brass bell in each hand. In the background, there is a wooden sign that reads 'Fundraiser for Research'. Beside the professor, a table is set up with piles of books and scientific equipment, indicating the academic nature of the event. The setting is an outdoor campus area with greenery and a clear sky above, rendered in a 16:10 aspect ratio.">
            <a:extLst>
              <a:ext uri="{FF2B5EF4-FFF2-40B4-BE49-F238E27FC236}">
                <a16:creationId xmlns:a16="http://schemas.microsoft.com/office/drawing/2014/main" id="{92E87825-0BE0-14D1-6433-2B95307371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91" y="-198377"/>
            <a:ext cx="12396582" cy="70837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3AC0B01-35CE-44B4-6D32-D7B7DAD95EA8}"/>
              </a:ext>
            </a:extLst>
          </p:cNvPr>
          <p:cNvSpPr txBox="1"/>
          <p:nvPr/>
        </p:nvSpPr>
        <p:spPr>
          <a:xfrm>
            <a:off x="-102291" y="-180639"/>
            <a:ext cx="2844800" cy="276999"/>
          </a:xfrm>
          <a:prstGeom prst="rect">
            <a:avLst/>
          </a:prstGeom>
          <a:noFill/>
        </p:spPr>
        <p:txBody>
          <a:bodyPr wrap="square">
            <a:spAutoFit/>
          </a:bodyPr>
          <a:lstStyle/>
          <a:p>
            <a:r>
              <a:rPr lang="de-DE" sz="1200" dirty="0">
                <a:solidFill>
                  <a:schemeClr val="accent6"/>
                </a:solidFill>
                <a:latin typeface="Trebuchet MS" panose="020B0703020202090204" pitchFamily="34" charset="0"/>
              </a:rPr>
              <a:t>Bild erzeugt mit DALL·E 3</a:t>
            </a:r>
          </a:p>
        </p:txBody>
      </p:sp>
      <p:sp>
        <p:nvSpPr>
          <p:cNvPr id="2" name="Date Placeholder 1">
            <a:extLst>
              <a:ext uri="{FF2B5EF4-FFF2-40B4-BE49-F238E27FC236}">
                <a16:creationId xmlns:a16="http://schemas.microsoft.com/office/drawing/2014/main" id="{C8D823D6-B4F9-617C-2C24-0689CAEE8584}"/>
              </a:ext>
            </a:extLst>
          </p:cNvPr>
          <p:cNvSpPr>
            <a:spLocks noGrp="1"/>
          </p:cNvSpPr>
          <p:nvPr>
            <p:ph type="dt" sz="half" idx="10"/>
          </p:nvPr>
        </p:nvSpPr>
        <p:spPr/>
        <p:txBody>
          <a:bodyPr/>
          <a:lstStyle/>
          <a:p>
            <a:pPr>
              <a:defRPr/>
            </a:pPr>
            <a:r>
              <a:rPr lang="de-DE"/>
              <a:t>13.01.2025 | Bridging Horizons: UCI-Tübingen Global Research Initiative</a:t>
            </a:r>
          </a:p>
        </p:txBody>
      </p:sp>
    </p:spTree>
    <p:extLst>
      <p:ext uri="{BB962C8B-B14F-4D97-AF65-F5344CB8AC3E}">
        <p14:creationId xmlns:p14="http://schemas.microsoft.com/office/powerpoint/2010/main" val="1873029088"/>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5B386E-EC35-9A37-D1A2-868CD7D7E3D3}"/>
              </a:ext>
            </a:extLst>
          </p:cNvPr>
          <p:cNvSpPr>
            <a:spLocks noGrp="1"/>
          </p:cNvSpPr>
          <p:nvPr>
            <p:ph type="title"/>
          </p:nvPr>
        </p:nvSpPr>
        <p:spPr/>
        <p:txBody>
          <a:bodyPr/>
          <a:lstStyle/>
          <a:p>
            <a:r>
              <a:rPr lang="en-US" noProof="0" dirty="0"/>
              <a:t>COAST </a:t>
            </a:r>
            <a:br>
              <a:rPr lang="en-US" noProof="0" dirty="0"/>
            </a:br>
            <a:endParaRPr lang="en-US" noProof="0" dirty="0"/>
          </a:p>
        </p:txBody>
      </p:sp>
      <p:sp>
        <p:nvSpPr>
          <p:cNvPr id="11" name="Text Placeholder 10">
            <a:extLst>
              <a:ext uri="{FF2B5EF4-FFF2-40B4-BE49-F238E27FC236}">
                <a16:creationId xmlns:a16="http://schemas.microsoft.com/office/drawing/2014/main" id="{48E35A19-89C9-189E-6193-DFD1777F9D40}"/>
              </a:ext>
            </a:extLst>
          </p:cNvPr>
          <p:cNvSpPr>
            <a:spLocks noGrp="1"/>
          </p:cNvSpPr>
          <p:nvPr>
            <p:ph type="body" idx="1"/>
          </p:nvPr>
        </p:nvSpPr>
        <p:spPr/>
        <p:txBody>
          <a:bodyPr/>
          <a:lstStyle/>
          <a:p>
            <a:r>
              <a:rPr lang="en-US" noProof="0" dirty="0"/>
              <a:t>Automatic Visual Enhancement of Reading Material</a:t>
            </a:r>
          </a:p>
        </p:txBody>
      </p:sp>
      <p:pic>
        <p:nvPicPr>
          <p:cNvPr id="6" name="Grafik 7" hidden="1">
            <a:extLst>
              <a:ext uri="{FF2B5EF4-FFF2-40B4-BE49-F238E27FC236}">
                <a16:creationId xmlns:a16="http://schemas.microsoft.com/office/drawing/2014/main" id="{9B744CDE-C2D3-4AB2-9E65-8547462CD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7839" y="1242323"/>
            <a:ext cx="4639427" cy="2609677"/>
          </a:xfrm>
          <a:prstGeom prst="rect">
            <a:avLst/>
          </a:prstGeom>
        </p:spPr>
      </p:pic>
      <p:pic>
        <p:nvPicPr>
          <p:cNvPr id="5" name="Picture 4" descr="Text&#10;&#10;Description automatically generated">
            <a:extLst>
              <a:ext uri="{FF2B5EF4-FFF2-40B4-BE49-F238E27FC236}">
                <a16:creationId xmlns:a16="http://schemas.microsoft.com/office/drawing/2014/main" id="{F862E945-6E06-46A9-8836-A0623A3066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719" y="168396"/>
            <a:ext cx="2349693" cy="603365"/>
          </a:xfrm>
          <a:prstGeom prst="rect">
            <a:avLst/>
          </a:prstGeom>
        </p:spPr>
      </p:pic>
      <p:pic>
        <p:nvPicPr>
          <p:cNvPr id="10" name="Picture 9" descr="Text&#10;&#10;Description automatically generated">
            <a:extLst>
              <a:ext uri="{FF2B5EF4-FFF2-40B4-BE49-F238E27FC236}">
                <a16:creationId xmlns:a16="http://schemas.microsoft.com/office/drawing/2014/main" id="{D6E31D50-2C94-5AD8-99E8-FA4BCDB5BB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352" y="910014"/>
            <a:ext cx="4583832" cy="2899251"/>
          </a:xfrm>
          <a:prstGeom prst="rect">
            <a:avLst/>
          </a:prstGeom>
        </p:spPr>
      </p:pic>
    </p:spTree>
    <p:extLst>
      <p:ext uri="{BB962C8B-B14F-4D97-AF65-F5344CB8AC3E}">
        <p14:creationId xmlns:p14="http://schemas.microsoft.com/office/powerpoint/2010/main" val="2671685635"/>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50A68EF-42D5-1AEA-ED4E-D3710266FEDA}"/>
              </a:ext>
            </a:extLst>
          </p:cNvPr>
          <p:cNvSpPr>
            <a:spLocks noGrp="1"/>
          </p:cNvSpPr>
          <p:nvPr>
            <p:ph type="title"/>
          </p:nvPr>
        </p:nvSpPr>
        <p:spPr/>
        <p:txBody>
          <a:bodyPr/>
          <a:lstStyle/>
          <a:p>
            <a:r>
              <a:rPr lang="en-US" noProof="0" dirty="0"/>
              <a:t>The ”Syllable Method” (Silbenmethode)</a:t>
            </a:r>
            <a:endParaRPr lang="de-DE" dirty="0"/>
          </a:p>
        </p:txBody>
      </p:sp>
      <p:sp>
        <p:nvSpPr>
          <p:cNvPr id="9" name="Content Placeholder 8">
            <a:extLst>
              <a:ext uri="{FF2B5EF4-FFF2-40B4-BE49-F238E27FC236}">
                <a16:creationId xmlns:a16="http://schemas.microsoft.com/office/drawing/2014/main" id="{F7FBD0F5-5410-EC26-8A54-1C6512745EDA}"/>
              </a:ext>
            </a:extLst>
          </p:cNvPr>
          <p:cNvSpPr>
            <a:spLocks noGrp="1"/>
          </p:cNvSpPr>
          <p:nvPr>
            <p:ph idx="1"/>
          </p:nvPr>
        </p:nvSpPr>
        <p:spPr/>
        <p:txBody>
          <a:bodyPr/>
          <a:lstStyle/>
          <a:p>
            <a:endParaRPr lang="en-DE" dirty="0"/>
          </a:p>
        </p:txBody>
      </p:sp>
      <p:pic>
        <p:nvPicPr>
          <p:cNvPr id="5" name="Picture 4" descr="Graphical user interface, website&#10;&#10;Description automatically generated">
            <a:extLst>
              <a:ext uri="{FF2B5EF4-FFF2-40B4-BE49-F238E27FC236}">
                <a16:creationId xmlns:a16="http://schemas.microsoft.com/office/drawing/2014/main" id="{2A6C57BD-AC27-493D-8473-BEF7D1795A28}"/>
              </a:ext>
            </a:extLst>
          </p:cNvPr>
          <p:cNvPicPr>
            <a:picLocks noChangeAspect="1"/>
          </p:cNvPicPr>
          <p:nvPr/>
        </p:nvPicPr>
        <p:blipFill rotWithShape="1">
          <a:blip r:embed="rId4">
            <a:extLst>
              <a:ext uri="{28A0092B-C50C-407E-A947-70E740481C1C}">
                <a14:useLocalDpi xmlns:a14="http://schemas.microsoft.com/office/drawing/2010/main" val="0"/>
              </a:ext>
            </a:extLst>
          </a:blip>
          <a:srcRect b="-885"/>
          <a:stretch/>
        </p:blipFill>
        <p:spPr>
          <a:xfrm>
            <a:off x="2427367" y="1484358"/>
            <a:ext cx="2875520" cy="3834837"/>
          </a:xfrm>
          <a:prstGeom prst="rect">
            <a:avLst/>
          </a:prstGeom>
        </p:spPr>
      </p:pic>
      <p:grpSp>
        <p:nvGrpSpPr>
          <p:cNvPr id="3" name="Group 2">
            <a:extLst>
              <a:ext uri="{FF2B5EF4-FFF2-40B4-BE49-F238E27FC236}">
                <a16:creationId xmlns:a16="http://schemas.microsoft.com/office/drawing/2014/main" id="{4985302A-87CC-4059-61C6-CA14FF0F825B}"/>
              </a:ext>
            </a:extLst>
          </p:cNvPr>
          <p:cNvGrpSpPr/>
          <p:nvPr/>
        </p:nvGrpSpPr>
        <p:grpSpPr>
          <a:xfrm>
            <a:off x="6243010" y="1796704"/>
            <a:ext cx="3680885" cy="4066169"/>
            <a:chOff x="6243010" y="1796704"/>
            <a:chExt cx="3680885" cy="4066169"/>
          </a:xfrm>
        </p:grpSpPr>
        <p:pic>
          <p:nvPicPr>
            <p:cNvPr id="7" name="Picture 6" descr="Graphical user interface, application&#10;&#10;Description automatically generated">
              <a:extLst>
                <a:ext uri="{FF2B5EF4-FFF2-40B4-BE49-F238E27FC236}">
                  <a16:creationId xmlns:a16="http://schemas.microsoft.com/office/drawing/2014/main" id="{E4241DE5-F27D-44BA-BEE6-3B0A65BC40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4032" y="1796704"/>
              <a:ext cx="3398840" cy="3574801"/>
            </a:xfrm>
            <a:prstGeom prst="rect">
              <a:avLst/>
            </a:prstGeom>
          </p:spPr>
        </p:pic>
        <p:sp>
          <p:nvSpPr>
            <p:cNvPr id="4" name="TextBox 3">
              <a:extLst>
                <a:ext uri="{FF2B5EF4-FFF2-40B4-BE49-F238E27FC236}">
                  <a16:creationId xmlns:a16="http://schemas.microsoft.com/office/drawing/2014/main" id="{101110CA-734D-4B0A-B9FF-5D3AEBDC1E95}"/>
                </a:ext>
              </a:extLst>
            </p:cNvPr>
            <p:cNvSpPr txBox="1"/>
            <p:nvPr/>
          </p:nvSpPr>
          <p:spPr>
            <a:xfrm>
              <a:off x="6243010" y="5319198"/>
              <a:ext cx="3680885" cy="543675"/>
            </a:xfrm>
            <a:prstGeom prst="rect">
              <a:avLst/>
            </a:prstGeom>
            <a:noFill/>
          </p:spPr>
          <p:txBody>
            <a:bodyPr wrap="square" rtlCol="0">
              <a:spAutoFit/>
            </a:bodyPr>
            <a:lstStyle/>
            <a:p>
              <a:pPr algn="ctr"/>
              <a:r>
                <a:rPr lang="de-DE" sz="1600" dirty="0">
                  <a:solidFill>
                    <a:schemeClr val="accent6"/>
                  </a:solidFill>
                  <a:latin typeface="Trebuchet MS" panose="020B0703020202090204" pitchFamily="34" charset="0"/>
                </a:rPr>
                <a:t>ABC der Tiere – Silben-Generator </a:t>
              </a:r>
              <a:r>
                <a:rPr lang="de-DE" sz="1200" dirty="0">
                  <a:solidFill>
                    <a:schemeClr val="accent6"/>
                  </a:solidFill>
                  <a:latin typeface="Trebuchet MS" panose="020B0703020202090204" pitchFamily="34" charset="0"/>
                </a:rPr>
                <a:t>(Müller, 2013)</a:t>
              </a:r>
            </a:p>
          </p:txBody>
        </p:sp>
      </p:grpSp>
      <p:sp>
        <p:nvSpPr>
          <p:cNvPr id="6" name="TextBox 5">
            <a:extLst>
              <a:ext uri="{FF2B5EF4-FFF2-40B4-BE49-F238E27FC236}">
                <a16:creationId xmlns:a16="http://schemas.microsoft.com/office/drawing/2014/main" id="{38801A1C-E391-4E83-94A9-1E2F164C438B}"/>
              </a:ext>
            </a:extLst>
          </p:cNvPr>
          <p:cNvSpPr txBox="1"/>
          <p:nvPr/>
        </p:nvSpPr>
        <p:spPr>
          <a:xfrm>
            <a:off x="1329512" y="5319197"/>
            <a:ext cx="5054520" cy="543675"/>
          </a:xfrm>
          <a:prstGeom prst="rect">
            <a:avLst/>
          </a:prstGeom>
          <a:noFill/>
        </p:spPr>
        <p:txBody>
          <a:bodyPr wrap="square" rtlCol="0">
            <a:spAutoFit/>
          </a:bodyPr>
          <a:lstStyle/>
          <a:p>
            <a:pPr algn="ctr"/>
            <a:r>
              <a:rPr lang="de-DE" sz="1600" dirty="0">
                <a:solidFill>
                  <a:schemeClr val="accent6"/>
                </a:solidFill>
                <a:latin typeface="Trebuchet MS" panose="020B0703020202090204" pitchFamily="34" charset="0"/>
              </a:rPr>
              <a:t>Auszug aus „</a:t>
            </a:r>
            <a:r>
              <a:rPr lang="de-DE" sz="1600" i="1" dirty="0">
                <a:solidFill>
                  <a:schemeClr val="accent6"/>
                </a:solidFill>
                <a:latin typeface="Trebuchet MS" panose="020B0703020202090204" pitchFamily="34" charset="0"/>
              </a:rPr>
              <a:t>Eine Einführung in die Silbenmethode</a:t>
            </a:r>
            <a:r>
              <a:rPr lang="de-DE" sz="1600" dirty="0">
                <a:solidFill>
                  <a:schemeClr val="accent6"/>
                </a:solidFill>
                <a:latin typeface="Trebuchet MS" panose="020B0703020202090204" pitchFamily="34" charset="0"/>
              </a:rPr>
              <a:t>“ </a:t>
            </a:r>
            <a:r>
              <a:rPr lang="de-DE" sz="1200" dirty="0">
                <a:solidFill>
                  <a:schemeClr val="accent6"/>
                </a:solidFill>
                <a:latin typeface="Trebuchet MS" panose="020B0703020202090204" pitchFamily="34" charset="0"/>
              </a:rPr>
              <a:t>(Mildenberger Verlag, 2018)</a:t>
            </a:r>
          </a:p>
        </p:txBody>
      </p:sp>
      <p:sp>
        <p:nvSpPr>
          <p:cNvPr id="2" name="Date Placeholder 1">
            <a:extLst>
              <a:ext uri="{FF2B5EF4-FFF2-40B4-BE49-F238E27FC236}">
                <a16:creationId xmlns:a16="http://schemas.microsoft.com/office/drawing/2014/main" id="{2ACE67C0-8D79-D417-9297-B53C21843A81}"/>
              </a:ext>
            </a:extLst>
          </p:cNvPr>
          <p:cNvSpPr>
            <a:spLocks noGrp="1"/>
          </p:cNvSpPr>
          <p:nvPr>
            <p:ph type="dt" sz="half" idx="10"/>
          </p:nvPr>
        </p:nvSpPr>
        <p:spPr/>
        <p:txBody>
          <a:bodyPr/>
          <a:lstStyle/>
          <a:p>
            <a:pPr>
              <a:defRPr/>
            </a:pPr>
            <a:r>
              <a:rPr lang="de-DE"/>
              <a:t>13.01.2025 | Bridging Horizons: UCI-Tübingen Global Research Initiative</a:t>
            </a:r>
          </a:p>
        </p:txBody>
      </p:sp>
    </p:spTree>
    <p:custDataLst>
      <p:tags r:id="rId1"/>
    </p:custDataLst>
    <p:extLst>
      <p:ext uri="{BB962C8B-B14F-4D97-AF65-F5344CB8AC3E}">
        <p14:creationId xmlns:p14="http://schemas.microsoft.com/office/powerpoint/2010/main" val="1209547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20A30C-7407-C6E8-B43D-BD4E93D5ACB5}"/>
              </a:ext>
            </a:extLst>
          </p:cNvPr>
          <p:cNvSpPr>
            <a:spLocks noGrp="1"/>
          </p:cNvSpPr>
          <p:nvPr>
            <p:ph type="title"/>
          </p:nvPr>
        </p:nvSpPr>
        <p:spPr/>
        <p:txBody>
          <a:bodyPr/>
          <a:lstStyle/>
          <a:p>
            <a:r>
              <a:rPr lang="en-US" noProof="0" dirty="0"/>
              <a:t>COAST 2.0	</a:t>
            </a:r>
          </a:p>
        </p:txBody>
      </p:sp>
      <p:sp>
        <p:nvSpPr>
          <p:cNvPr id="5" name="Content Placeholder 4">
            <a:extLst>
              <a:ext uri="{FF2B5EF4-FFF2-40B4-BE49-F238E27FC236}">
                <a16:creationId xmlns:a16="http://schemas.microsoft.com/office/drawing/2014/main" id="{69B85A15-B206-03EA-1553-85E0F8054DDE}"/>
              </a:ext>
            </a:extLst>
          </p:cNvPr>
          <p:cNvSpPr>
            <a:spLocks noGrp="1"/>
          </p:cNvSpPr>
          <p:nvPr>
            <p:ph idx="1"/>
          </p:nvPr>
        </p:nvSpPr>
        <p:spPr/>
        <p:txBody>
          <a:bodyPr/>
          <a:lstStyle/>
          <a:p>
            <a:endParaRPr lang="en-DE" dirty="0"/>
          </a:p>
        </p:txBody>
      </p:sp>
      <p:sp>
        <p:nvSpPr>
          <p:cNvPr id="3" name="Date Placeholder 2">
            <a:extLst>
              <a:ext uri="{FF2B5EF4-FFF2-40B4-BE49-F238E27FC236}">
                <a16:creationId xmlns:a16="http://schemas.microsoft.com/office/drawing/2014/main" id="{C1F55ECF-3E3F-122A-F190-73654BCF7B54}"/>
              </a:ext>
            </a:extLst>
          </p:cNvPr>
          <p:cNvSpPr>
            <a:spLocks noGrp="1"/>
          </p:cNvSpPr>
          <p:nvPr>
            <p:ph type="dt" sz="half" idx="10"/>
          </p:nvPr>
        </p:nvSpPr>
        <p:spPr/>
        <p:txBody>
          <a:bodyPr/>
          <a:lstStyle/>
          <a:p>
            <a:pPr>
              <a:defRPr/>
            </a:pPr>
            <a:r>
              <a:rPr lang="de-DE"/>
              <a:t>13.01.2025 | Bridging Horizons: UCI-Tübingen Global Research Initiative</a:t>
            </a:r>
          </a:p>
        </p:txBody>
      </p:sp>
      <p:pic>
        <p:nvPicPr>
          <p:cNvPr id="17" name="Picture 16">
            <a:extLst>
              <a:ext uri="{FF2B5EF4-FFF2-40B4-BE49-F238E27FC236}">
                <a16:creationId xmlns:a16="http://schemas.microsoft.com/office/drawing/2014/main" id="{31814F46-22AD-4A20-9E47-B6C12B8FF84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73590" y="1257879"/>
            <a:ext cx="7762389" cy="4913287"/>
          </a:xfrm>
          <a:prstGeom prst="rect">
            <a:avLst/>
          </a:prstGeom>
        </p:spPr>
      </p:pic>
      <p:pic>
        <p:nvPicPr>
          <p:cNvPr id="15" name="Picture 14">
            <a:extLst>
              <a:ext uri="{FF2B5EF4-FFF2-40B4-BE49-F238E27FC236}">
                <a16:creationId xmlns:a16="http://schemas.microsoft.com/office/drawing/2014/main" id="{13CC86FB-20BD-4E9F-A8F6-C74AFD47C38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63547" y="1257098"/>
            <a:ext cx="7772432" cy="4896971"/>
          </a:xfrm>
          <a:prstGeom prst="rect">
            <a:avLst/>
          </a:prstGeom>
        </p:spPr>
      </p:pic>
      <p:pic>
        <p:nvPicPr>
          <p:cNvPr id="10" name="Picture 9">
            <a:extLst>
              <a:ext uri="{FF2B5EF4-FFF2-40B4-BE49-F238E27FC236}">
                <a16:creationId xmlns:a16="http://schemas.microsoft.com/office/drawing/2014/main" id="{0EDE49F9-8E4C-4A50-B1CC-8B80C2F5A13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4680" y="-27384"/>
            <a:ext cx="12360696" cy="7787782"/>
          </a:xfrm>
          <a:prstGeom prst="rect">
            <a:avLst/>
          </a:prstGeom>
        </p:spPr>
      </p:pic>
    </p:spTree>
    <p:custDataLst>
      <p:tags r:id="rId1"/>
    </p:custDataLst>
    <p:extLst>
      <p:ext uri="{BB962C8B-B14F-4D97-AF65-F5344CB8AC3E}">
        <p14:creationId xmlns:p14="http://schemas.microsoft.com/office/powerpoint/2010/main" val="114280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7963D-7A22-2461-2956-E19C74A86E0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392D3EE-EC70-283E-1110-14DEC2321B0C}"/>
              </a:ext>
            </a:extLst>
          </p:cNvPr>
          <p:cNvSpPr>
            <a:spLocks noGrp="1"/>
          </p:cNvSpPr>
          <p:nvPr>
            <p:ph type="title"/>
          </p:nvPr>
        </p:nvSpPr>
        <p:spPr/>
        <p:txBody>
          <a:bodyPr/>
          <a:lstStyle/>
          <a:p>
            <a:r>
              <a:rPr lang="de-DE" dirty="0"/>
              <a:t>Future </a:t>
            </a:r>
            <a:r>
              <a:rPr lang="de-DE" dirty="0" err="1"/>
              <a:t>with</a:t>
            </a:r>
            <a:r>
              <a:rPr lang="de-DE" dirty="0"/>
              <a:t> Gen AI – </a:t>
            </a:r>
            <a:r>
              <a:rPr lang="de-DE" dirty="0" err="1"/>
              <a:t>Limitless</a:t>
            </a:r>
            <a:r>
              <a:rPr lang="de-DE" dirty="0"/>
              <a:t> </a:t>
            </a:r>
            <a:r>
              <a:rPr lang="de-DE" dirty="0" err="1"/>
              <a:t>Possibilities</a:t>
            </a:r>
            <a:r>
              <a:rPr lang="de-DE" dirty="0"/>
              <a:t>?</a:t>
            </a:r>
          </a:p>
        </p:txBody>
      </p:sp>
      <p:sp>
        <p:nvSpPr>
          <p:cNvPr id="2" name="Text Placeholder 1">
            <a:extLst>
              <a:ext uri="{FF2B5EF4-FFF2-40B4-BE49-F238E27FC236}">
                <a16:creationId xmlns:a16="http://schemas.microsoft.com/office/drawing/2014/main" id="{6921869B-2663-61A2-B52F-AC9435FD9661}"/>
              </a:ext>
            </a:extLst>
          </p:cNvPr>
          <p:cNvSpPr>
            <a:spLocks noGrp="1"/>
          </p:cNvSpPr>
          <p:nvPr>
            <p:ph type="body" idx="1"/>
          </p:nvPr>
        </p:nvSpPr>
        <p:spPr/>
        <p:txBody>
          <a:bodyPr/>
          <a:lstStyle/>
          <a:p>
            <a:endParaRPr lang="en-US" noProof="0" dirty="0"/>
          </a:p>
        </p:txBody>
      </p:sp>
      <p:pic>
        <p:nvPicPr>
          <p:cNvPr id="7" name="Google Shape;1005;p77">
            <a:extLst>
              <a:ext uri="{FF2B5EF4-FFF2-40B4-BE49-F238E27FC236}">
                <a16:creationId xmlns:a16="http://schemas.microsoft.com/office/drawing/2014/main" id="{2BF357C1-4720-F027-9A09-614A052AEFCD}"/>
              </a:ext>
            </a:extLst>
          </p:cNvPr>
          <p:cNvPicPr preferRelativeResize="0"/>
          <p:nvPr/>
        </p:nvPicPr>
        <p:blipFill>
          <a:blip r:embed="rId2">
            <a:alphaModFix/>
            <a:extLst>
              <a:ext uri="{28A0092B-C50C-407E-A947-70E740481C1C}">
                <a14:useLocalDpi xmlns:a14="http://schemas.microsoft.com/office/drawing/2010/main" val="0"/>
              </a:ext>
            </a:extLst>
          </a:blip>
          <a:stretch>
            <a:fillRect/>
          </a:stretch>
        </p:blipFill>
        <p:spPr>
          <a:xfrm>
            <a:off x="357718" y="331140"/>
            <a:ext cx="3672409" cy="3657913"/>
          </a:xfrm>
          <a:prstGeom prst="rect">
            <a:avLst/>
          </a:prstGeom>
          <a:noFill/>
          <a:ln>
            <a:noFill/>
          </a:ln>
          <a:effectLst>
            <a:outerShdw blurRad="228600" dist="295275" dir="2700000" algn="bl" rotWithShape="0">
              <a:srgbClr val="000000">
                <a:alpha val="48000"/>
              </a:srgbClr>
            </a:outerShdw>
          </a:effectLst>
        </p:spPr>
      </p:pic>
      <p:sp>
        <p:nvSpPr>
          <p:cNvPr id="4" name="TextBox 3">
            <a:extLst>
              <a:ext uri="{FF2B5EF4-FFF2-40B4-BE49-F238E27FC236}">
                <a16:creationId xmlns:a16="http://schemas.microsoft.com/office/drawing/2014/main" id="{45A54E85-02AB-BA17-DA2B-98958F865E8E}"/>
              </a:ext>
            </a:extLst>
          </p:cNvPr>
          <p:cNvSpPr txBox="1"/>
          <p:nvPr/>
        </p:nvSpPr>
        <p:spPr>
          <a:xfrm>
            <a:off x="356652" y="48205"/>
            <a:ext cx="3657912" cy="282935"/>
          </a:xfrm>
          <a:prstGeom prst="rect">
            <a:avLst/>
          </a:prstGeom>
          <a:noFill/>
        </p:spPr>
        <p:txBody>
          <a:bodyPr wrap="square">
            <a:spAutoFit/>
          </a:bodyPr>
          <a:lstStyle/>
          <a:p>
            <a:pPr algn="ctr"/>
            <a:r>
              <a:rPr lang="de-DE" sz="1200" dirty="0">
                <a:solidFill>
                  <a:schemeClr val="accent6"/>
                </a:solidFill>
                <a:latin typeface="Trebuchet MS" panose="020B0703020202090204" pitchFamily="34" charset="0"/>
              </a:rPr>
              <a:t>Bild erzeugt mit DALL·E 3</a:t>
            </a:r>
          </a:p>
        </p:txBody>
      </p:sp>
    </p:spTree>
    <p:extLst>
      <p:ext uri="{BB962C8B-B14F-4D97-AF65-F5344CB8AC3E}">
        <p14:creationId xmlns:p14="http://schemas.microsoft.com/office/powerpoint/2010/main" val="140902389"/>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DAB65-68A4-5156-80DF-9E96CFEE21AD}"/>
              </a:ext>
            </a:extLst>
          </p:cNvPr>
          <p:cNvSpPr>
            <a:spLocks noGrp="1"/>
          </p:cNvSpPr>
          <p:nvPr>
            <p:ph type="title"/>
          </p:nvPr>
        </p:nvSpPr>
        <p:spPr/>
        <p:txBody>
          <a:bodyPr/>
          <a:lstStyle/>
          <a:p>
            <a:r>
              <a:rPr lang="en-US" noProof="0" dirty="0"/>
              <a:t>Individually Adapted Reading (Learning) Stories by Combining AI Tools</a:t>
            </a:r>
          </a:p>
        </p:txBody>
      </p:sp>
      <p:pic>
        <p:nvPicPr>
          <p:cNvPr id="5" name="Picture 4" descr="Logo&#10;&#10;Description automatically generated">
            <a:extLst>
              <a:ext uri="{FF2B5EF4-FFF2-40B4-BE49-F238E27FC236}">
                <a16:creationId xmlns:a16="http://schemas.microsoft.com/office/drawing/2014/main" id="{7D6C467F-1C04-57BA-1129-D766F3769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859" y="3362789"/>
            <a:ext cx="2664296" cy="1110123"/>
          </a:xfrm>
          <a:prstGeom prst="rect">
            <a:avLst/>
          </a:prstGeom>
        </p:spPr>
      </p:pic>
      <p:pic>
        <p:nvPicPr>
          <p:cNvPr id="1026" name="Picture 2">
            <a:extLst>
              <a:ext uri="{FF2B5EF4-FFF2-40B4-BE49-F238E27FC236}">
                <a16:creationId xmlns:a16="http://schemas.microsoft.com/office/drawing/2014/main" id="{982EF1D3-2B44-EE08-3A78-8107143D18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98" y="3295506"/>
            <a:ext cx="1110123" cy="11101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C78C587-03E9-5700-817B-DE82F24C1E4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61077" y="1319522"/>
            <a:ext cx="2626390" cy="1654741"/>
          </a:xfrm>
          <a:prstGeom prst="rect">
            <a:avLst/>
          </a:prstGeom>
        </p:spPr>
      </p:pic>
      <p:pic>
        <p:nvPicPr>
          <p:cNvPr id="1028" name="Picture 4">
            <a:extLst>
              <a:ext uri="{FF2B5EF4-FFF2-40B4-BE49-F238E27FC236}">
                <a16:creationId xmlns:a16="http://schemas.microsoft.com/office/drawing/2014/main" id="{92A35C6C-134C-DCEC-38F6-DC0E978A9E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0670" y="3327243"/>
            <a:ext cx="2626390" cy="11101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B37A99D-B0E6-F5CA-8732-AF83B92F02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1077" y="4790347"/>
            <a:ext cx="2626390" cy="1314221"/>
          </a:xfrm>
          <a:prstGeom prst="rect">
            <a:avLst/>
          </a:prstGeom>
          <a:noFill/>
          <a:extLst>
            <a:ext uri="{909E8E84-426E-40DD-AFC4-6F175D3DCCD1}">
              <a14:hiddenFill xmlns:a14="http://schemas.microsoft.com/office/drawing/2010/main">
                <a:solidFill>
                  <a:srgbClr val="FFFFFF"/>
                </a:solidFill>
              </a14:hiddenFill>
            </a:ext>
          </a:extLst>
        </p:spPr>
      </p:pic>
      <p:sp>
        <p:nvSpPr>
          <p:cNvPr id="8" name="Curved Down Arrow 7">
            <a:extLst>
              <a:ext uri="{FF2B5EF4-FFF2-40B4-BE49-F238E27FC236}">
                <a16:creationId xmlns:a16="http://schemas.microsoft.com/office/drawing/2014/main" id="{A4D66329-DFB9-6504-C8DC-C452CA90DE11}"/>
              </a:ext>
            </a:extLst>
          </p:cNvPr>
          <p:cNvSpPr/>
          <p:nvPr/>
        </p:nvSpPr>
        <p:spPr>
          <a:xfrm>
            <a:off x="1753744" y="2540320"/>
            <a:ext cx="1030181" cy="613971"/>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9" name="Curved Down Arrow 8">
            <a:extLst>
              <a:ext uri="{FF2B5EF4-FFF2-40B4-BE49-F238E27FC236}">
                <a16:creationId xmlns:a16="http://schemas.microsoft.com/office/drawing/2014/main" id="{B028F2D0-5051-6094-5D7E-F70841405B82}"/>
              </a:ext>
            </a:extLst>
          </p:cNvPr>
          <p:cNvSpPr/>
          <p:nvPr/>
        </p:nvSpPr>
        <p:spPr>
          <a:xfrm rot="10800000">
            <a:off x="1535719" y="4635816"/>
            <a:ext cx="1030181" cy="613971"/>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cxnSp>
        <p:nvCxnSpPr>
          <p:cNvPr id="12" name="Straight Arrow Connector 11">
            <a:extLst>
              <a:ext uri="{FF2B5EF4-FFF2-40B4-BE49-F238E27FC236}">
                <a16:creationId xmlns:a16="http://schemas.microsoft.com/office/drawing/2014/main" id="{0233E39B-5786-7617-BC1B-6F21327551F2}"/>
              </a:ext>
            </a:extLst>
          </p:cNvPr>
          <p:cNvCxnSpPr>
            <a:cxnSpLocks/>
            <a:stCxn id="5" idx="3"/>
          </p:cNvCxnSpPr>
          <p:nvPr/>
        </p:nvCxnSpPr>
        <p:spPr>
          <a:xfrm flipV="1">
            <a:off x="4633155" y="2101766"/>
            <a:ext cx="1027922" cy="181608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A06C76D-1B90-A9B2-4576-6B8B4653955D}"/>
              </a:ext>
            </a:extLst>
          </p:cNvPr>
          <p:cNvCxnSpPr>
            <a:cxnSpLocks/>
            <a:stCxn id="5" idx="3"/>
            <a:endCxn id="1028" idx="1"/>
          </p:cNvCxnSpPr>
          <p:nvPr/>
        </p:nvCxnSpPr>
        <p:spPr>
          <a:xfrm flipV="1">
            <a:off x="4633155" y="3882305"/>
            <a:ext cx="997515" cy="355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2EE34E8-F02F-69D9-C386-D2812B827F37}"/>
              </a:ext>
            </a:extLst>
          </p:cNvPr>
          <p:cNvCxnSpPr>
            <a:cxnSpLocks/>
            <a:stCxn id="5" idx="3"/>
            <a:endCxn id="1030" idx="1"/>
          </p:cNvCxnSpPr>
          <p:nvPr/>
        </p:nvCxnSpPr>
        <p:spPr>
          <a:xfrm>
            <a:off x="4633155" y="3917851"/>
            <a:ext cx="1027922" cy="15296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descr="Cartoon animals under a tree&#10;&#10;Description automatically generated">
            <a:extLst>
              <a:ext uri="{FF2B5EF4-FFF2-40B4-BE49-F238E27FC236}">
                <a16:creationId xmlns:a16="http://schemas.microsoft.com/office/drawing/2014/main" id="{0AB81CF3-5762-2966-F334-8692262CC6F1}"/>
              </a:ext>
            </a:extLst>
          </p:cNvPr>
          <p:cNvPicPr>
            <a:picLocks noChangeAspect="1"/>
          </p:cNvPicPr>
          <p:nvPr/>
        </p:nvPicPr>
        <p:blipFill>
          <a:blip r:embed="rId7"/>
          <a:stretch>
            <a:fillRect/>
          </a:stretch>
        </p:blipFill>
        <p:spPr>
          <a:xfrm>
            <a:off x="12749958" y="1918670"/>
            <a:ext cx="3509562" cy="3509562"/>
          </a:xfrm>
          <a:prstGeom prst="rect">
            <a:avLst/>
          </a:prstGeom>
        </p:spPr>
      </p:pic>
      <p:pic>
        <p:nvPicPr>
          <p:cNvPr id="26" name="Picture 25" descr="Cartoon of squirrels in the woods&#10;&#10;Description automatically generated">
            <a:extLst>
              <a:ext uri="{FF2B5EF4-FFF2-40B4-BE49-F238E27FC236}">
                <a16:creationId xmlns:a16="http://schemas.microsoft.com/office/drawing/2014/main" id="{68C9134E-E2E7-71BB-D45B-FC192A0C7752}"/>
              </a:ext>
            </a:extLst>
          </p:cNvPr>
          <p:cNvPicPr>
            <a:picLocks noChangeAspect="1"/>
          </p:cNvPicPr>
          <p:nvPr/>
        </p:nvPicPr>
        <p:blipFill>
          <a:blip r:embed="rId8"/>
          <a:stretch>
            <a:fillRect/>
          </a:stretch>
        </p:blipFill>
        <p:spPr>
          <a:xfrm>
            <a:off x="9311962" y="2624382"/>
            <a:ext cx="2452370" cy="2452370"/>
          </a:xfrm>
          <a:prstGeom prst="rect">
            <a:avLst/>
          </a:prstGeom>
        </p:spPr>
      </p:pic>
      <p:sp>
        <p:nvSpPr>
          <p:cNvPr id="30" name="Plus 29">
            <a:extLst>
              <a:ext uri="{FF2B5EF4-FFF2-40B4-BE49-F238E27FC236}">
                <a16:creationId xmlns:a16="http://schemas.microsoft.com/office/drawing/2014/main" id="{A5922499-6140-3F12-7D14-1D6037007C3D}"/>
              </a:ext>
            </a:extLst>
          </p:cNvPr>
          <p:cNvSpPr/>
          <p:nvPr/>
        </p:nvSpPr>
        <p:spPr>
          <a:xfrm>
            <a:off x="8325373" y="3468609"/>
            <a:ext cx="845425" cy="763916"/>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Box 30">
            <a:extLst>
              <a:ext uri="{FF2B5EF4-FFF2-40B4-BE49-F238E27FC236}">
                <a16:creationId xmlns:a16="http://schemas.microsoft.com/office/drawing/2014/main" id="{99580F27-502D-609A-EFAF-FDCEC8CCC9CB}"/>
              </a:ext>
            </a:extLst>
          </p:cNvPr>
          <p:cNvSpPr txBox="1"/>
          <p:nvPr/>
        </p:nvSpPr>
        <p:spPr>
          <a:xfrm>
            <a:off x="9311962" y="5076752"/>
            <a:ext cx="2452370" cy="276999"/>
          </a:xfrm>
          <a:prstGeom prst="rect">
            <a:avLst/>
          </a:prstGeom>
          <a:noFill/>
        </p:spPr>
        <p:txBody>
          <a:bodyPr wrap="square">
            <a:spAutoFit/>
          </a:bodyPr>
          <a:lstStyle/>
          <a:p>
            <a:pPr algn="ctr"/>
            <a:r>
              <a:rPr lang="de-DE" sz="1200" dirty="0">
                <a:solidFill>
                  <a:schemeClr val="accent6"/>
                </a:solidFill>
                <a:latin typeface="Trebuchet MS" panose="020B0703020202090204" pitchFamily="34" charset="0"/>
              </a:rPr>
              <a:t>Image </a:t>
            </a:r>
            <a:r>
              <a:rPr lang="de-DE" sz="1200" dirty="0" err="1">
                <a:solidFill>
                  <a:schemeClr val="accent6"/>
                </a:solidFill>
                <a:latin typeface="Trebuchet MS" panose="020B0703020202090204" pitchFamily="34" charset="0"/>
              </a:rPr>
              <a:t>created</a:t>
            </a:r>
            <a:r>
              <a:rPr lang="de-DE" sz="1200" dirty="0">
                <a:solidFill>
                  <a:schemeClr val="accent6"/>
                </a:solidFill>
                <a:latin typeface="Trebuchet MS" panose="020B0703020202090204" pitchFamily="34" charset="0"/>
              </a:rPr>
              <a:t> </a:t>
            </a:r>
            <a:r>
              <a:rPr lang="de-DE" sz="1200" dirty="0" err="1">
                <a:solidFill>
                  <a:schemeClr val="accent6"/>
                </a:solidFill>
                <a:latin typeface="Trebuchet MS" panose="020B0703020202090204" pitchFamily="34" charset="0"/>
              </a:rPr>
              <a:t>with</a:t>
            </a:r>
            <a:r>
              <a:rPr lang="de-DE" sz="1200" dirty="0">
                <a:solidFill>
                  <a:schemeClr val="accent6"/>
                </a:solidFill>
                <a:latin typeface="Trebuchet MS" panose="020B0703020202090204" pitchFamily="34" charset="0"/>
              </a:rPr>
              <a:t> </a:t>
            </a:r>
            <a:r>
              <a:rPr lang="de-DE" sz="1200" dirty="0" err="1">
                <a:solidFill>
                  <a:schemeClr val="accent6"/>
                </a:solidFill>
                <a:latin typeface="Trebuchet MS" panose="020B0703020202090204" pitchFamily="34" charset="0"/>
              </a:rPr>
              <a:t>flux-ai.io</a:t>
            </a:r>
            <a:endParaRPr lang="de-DE" sz="1200" dirty="0">
              <a:solidFill>
                <a:schemeClr val="accent6"/>
              </a:solidFill>
              <a:latin typeface="Trebuchet MS" panose="020B0703020202090204" pitchFamily="34" charset="0"/>
            </a:endParaRPr>
          </a:p>
        </p:txBody>
      </p:sp>
      <p:sp>
        <p:nvSpPr>
          <p:cNvPr id="7" name="Date Placeholder 6">
            <a:extLst>
              <a:ext uri="{FF2B5EF4-FFF2-40B4-BE49-F238E27FC236}">
                <a16:creationId xmlns:a16="http://schemas.microsoft.com/office/drawing/2014/main" id="{1642726B-CB8F-BCEE-CC22-F555EA7A3A14}"/>
              </a:ext>
            </a:extLst>
          </p:cNvPr>
          <p:cNvSpPr>
            <a:spLocks noGrp="1"/>
          </p:cNvSpPr>
          <p:nvPr>
            <p:ph type="dt" sz="half" idx="10"/>
          </p:nvPr>
        </p:nvSpPr>
        <p:spPr/>
        <p:txBody>
          <a:bodyPr/>
          <a:lstStyle/>
          <a:p>
            <a:pPr>
              <a:defRPr/>
            </a:pPr>
            <a:r>
              <a:rPr lang="de-DE"/>
              <a:t>13.01.2025 | Bridging Horizons: UCI-Tübingen Global Research Initiative</a:t>
            </a:r>
          </a:p>
        </p:txBody>
      </p:sp>
    </p:spTree>
    <p:extLst>
      <p:ext uri="{BB962C8B-B14F-4D97-AF65-F5344CB8AC3E}">
        <p14:creationId xmlns:p14="http://schemas.microsoft.com/office/powerpoint/2010/main" val="335141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fade">
                                      <p:cBhvr>
                                        <p:cTn id="18" dur="500"/>
                                        <p:tgtEl>
                                          <p:spTgt spid="1030"/>
                                        </p:tgtEl>
                                      </p:cBhvr>
                                    </p:animEffect>
                                  </p:childTnLst>
                                </p:cTn>
                              </p:par>
                              <p:par>
                                <p:cTn id="19" presetID="10"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par>
                                <p:cTn id="39" presetID="10"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0" grpId="0" animBg="1"/>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34E9B-3BED-3FB7-0FF1-106D1807337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61C114A-4E6B-C3AC-9DEC-A87D8B1E240B}"/>
              </a:ext>
            </a:extLst>
          </p:cNvPr>
          <p:cNvSpPr>
            <a:spLocks noGrp="1"/>
          </p:cNvSpPr>
          <p:nvPr>
            <p:ph type="title"/>
          </p:nvPr>
        </p:nvSpPr>
        <p:spPr/>
        <p:txBody>
          <a:bodyPr/>
          <a:lstStyle/>
          <a:p>
            <a:r>
              <a:rPr kumimoji="0" lang="en-US" sz="2800" b="1" i="0" u="none" strike="noStrike" kern="1200" cap="none" spc="0" normalizeH="0" baseline="0" noProof="0" dirty="0">
                <a:ln>
                  <a:noFill/>
                </a:ln>
                <a:solidFill>
                  <a:srgbClr val="006633"/>
                </a:solidFill>
                <a:effectLst/>
                <a:uLnTx/>
                <a:uFillTx/>
                <a:latin typeface="Trebuchet MS" panose="020B0603020202020204" pitchFamily="34" charset="0"/>
                <a:ea typeface="+mj-ea"/>
                <a:cs typeface="+mj-cs"/>
              </a:rPr>
              <a:t>AI-LIT</a:t>
            </a:r>
            <a:r>
              <a:rPr lang="en-US" noProof="0" dirty="0"/>
              <a:t> </a:t>
            </a:r>
            <a:br>
              <a:rPr lang="en-US" noProof="0" dirty="0"/>
            </a:br>
            <a:endParaRPr lang="en-US" noProof="0" dirty="0"/>
          </a:p>
        </p:txBody>
      </p:sp>
      <p:sp>
        <p:nvSpPr>
          <p:cNvPr id="11" name="Text Placeholder 10">
            <a:extLst>
              <a:ext uri="{FF2B5EF4-FFF2-40B4-BE49-F238E27FC236}">
                <a16:creationId xmlns:a16="http://schemas.microsoft.com/office/drawing/2014/main" id="{25FF265C-C316-C2E3-3A0C-26767C75B286}"/>
              </a:ext>
            </a:extLst>
          </p:cNvPr>
          <p:cNvSpPr>
            <a:spLocks noGrp="1"/>
          </p:cNvSpPr>
          <p:nvPr>
            <p:ph type="body" idx="1"/>
          </p:nvPr>
        </p:nvSpPr>
        <p:spPr/>
        <p:txBody>
          <a:bodyPr/>
          <a:lstStyle/>
          <a:p>
            <a:r>
              <a:rPr lang="en-US" noProof="0" dirty="0"/>
              <a:t>AI-supported Literacy Development in Kindergarten for Educational Success, Equity and Social Participation</a:t>
            </a:r>
          </a:p>
        </p:txBody>
      </p:sp>
      <p:pic>
        <p:nvPicPr>
          <p:cNvPr id="6" name="Grafik 7" hidden="1">
            <a:extLst>
              <a:ext uri="{FF2B5EF4-FFF2-40B4-BE49-F238E27FC236}">
                <a16:creationId xmlns:a16="http://schemas.microsoft.com/office/drawing/2014/main" id="{0B0BDCA4-1D0E-DBCE-DA8F-B6EF25716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7839" y="1242323"/>
            <a:ext cx="4639427" cy="2609677"/>
          </a:xfrm>
          <a:prstGeom prst="rect">
            <a:avLst/>
          </a:prstGeom>
        </p:spPr>
      </p:pic>
      <p:pic>
        <p:nvPicPr>
          <p:cNvPr id="5" name="Picture 4" descr="Text&#10;&#10;Description automatically generated">
            <a:extLst>
              <a:ext uri="{FF2B5EF4-FFF2-40B4-BE49-F238E27FC236}">
                <a16:creationId xmlns:a16="http://schemas.microsoft.com/office/drawing/2014/main" id="{189A68C9-7C47-C4FF-6E97-56A57C128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1551" y="151297"/>
            <a:ext cx="2349693" cy="603365"/>
          </a:xfrm>
          <a:prstGeom prst="rect">
            <a:avLst/>
          </a:prstGeom>
        </p:spPr>
      </p:pic>
      <p:pic>
        <p:nvPicPr>
          <p:cNvPr id="2" name="Picture 12">
            <a:extLst>
              <a:ext uri="{FF2B5EF4-FFF2-40B4-BE49-F238E27FC236}">
                <a16:creationId xmlns:a16="http://schemas.microsoft.com/office/drawing/2014/main" id="{F6358E06-638D-DC0B-9088-E1A0309DDF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45870"/>
            <a:ext cx="5807968" cy="32269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606E3C9-3A1C-820A-B082-C8246D642A4F}"/>
              </a:ext>
            </a:extLst>
          </p:cNvPr>
          <p:cNvPicPr>
            <a:picLocks noChangeAspect="1"/>
          </p:cNvPicPr>
          <p:nvPr/>
        </p:nvPicPr>
        <p:blipFill>
          <a:blip r:embed="rId6"/>
          <a:stretch>
            <a:fillRect/>
          </a:stretch>
        </p:blipFill>
        <p:spPr>
          <a:xfrm>
            <a:off x="324318" y="240492"/>
            <a:ext cx="1512167" cy="559774"/>
          </a:xfrm>
          <a:prstGeom prst="rect">
            <a:avLst/>
          </a:prstGeom>
        </p:spPr>
      </p:pic>
      <p:pic>
        <p:nvPicPr>
          <p:cNvPr id="4" name="Graphic 3">
            <a:extLst>
              <a:ext uri="{FF2B5EF4-FFF2-40B4-BE49-F238E27FC236}">
                <a16:creationId xmlns:a16="http://schemas.microsoft.com/office/drawing/2014/main" id="{5EC23D3A-950C-09DC-1F51-A4669CB648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64866" y="259400"/>
            <a:ext cx="1738304" cy="502354"/>
          </a:xfrm>
          <a:prstGeom prst="rect">
            <a:avLst/>
          </a:prstGeom>
        </p:spPr>
      </p:pic>
    </p:spTree>
    <p:extLst>
      <p:ext uri="{BB962C8B-B14F-4D97-AF65-F5344CB8AC3E}">
        <p14:creationId xmlns:p14="http://schemas.microsoft.com/office/powerpoint/2010/main" val="3065205678"/>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D758C-30B6-87E9-41BF-69CDCEB01B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AD9F2A-04AD-6B3B-85EC-D8B53A768BA5}"/>
              </a:ext>
            </a:extLst>
          </p:cNvPr>
          <p:cNvSpPr>
            <a:spLocks noGrp="1"/>
          </p:cNvSpPr>
          <p:nvPr>
            <p:ph type="title"/>
          </p:nvPr>
        </p:nvSpPr>
        <p:spPr/>
        <p:txBody>
          <a:bodyPr/>
          <a:lstStyle/>
          <a:p>
            <a:r>
              <a:rPr lang="de-DE" dirty="0" err="1"/>
              <a:t>Established</a:t>
            </a:r>
            <a:r>
              <a:rPr lang="de-DE" dirty="0"/>
              <a:t> Approach:  </a:t>
            </a:r>
            <a:r>
              <a:rPr lang="de-DE" dirty="0" err="1"/>
              <a:t>Dialogic</a:t>
            </a:r>
            <a:r>
              <a:rPr lang="de-DE" dirty="0"/>
              <a:t> Reading</a:t>
            </a:r>
          </a:p>
        </p:txBody>
      </p:sp>
      <p:pic>
        <p:nvPicPr>
          <p:cNvPr id="5" name="Grafik 4" descr="Ein Bild, das Animierter Cartoon, Kleidung, Puppe, Darstellung enthält.&#10;&#10;Automatisch generierte Beschreibung">
            <a:extLst>
              <a:ext uri="{FF2B5EF4-FFF2-40B4-BE49-F238E27FC236}">
                <a16:creationId xmlns:a16="http://schemas.microsoft.com/office/drawing/2014/main" id="{4EEEA7AD-0EC8-3717-DB29-E1BE568B02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375" y="2378950"/>
            <a:ext cx="1732861" cy="1732861"/>
          </a:xfrm>
          <a:prstGeom prst="ellipse">
            <a:avLst/>
          </a:prstGeom>
          <a:ln>
            <a:noFill/>
          </a:ln>
          <a:effectLst>
            <a:softEdge rad="112500"/>
          </a:effectLst>
        </p:spPr>
      </p:pic>
      <p:pic>
        <p:nvPicPr>
          <p:cNvPr id="9" name="Content Placeholder 5" descr="A cartoon of a child and child standing next to a colorful ball&#10;&#10;Description automatically generated">
            <a:extLst>
              <a:ext uri="{FF2B5EF4-FFF2-40B4-BE49-F238E27FC236}">
                <a16:creationId xmlns:a16="http://schemas.microsoft.com/office/drawing/2014/main" id="{8E8C992B-9830-5A68-7B82-D8083A3D1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3828000" y="1495584"/>
            <a:ext cx="4536000" cy="25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ounded Rectangular Callout 52">
            <a:extLst>
              <a:ext uri="{FF2B5EF4-FFF2-40B4-BE49-F238E27FC236}">
                <a16:creationId xmlns:a16="http://schemas.microsoft.com/office/drawing/2014/main" id="{797A6A8A-FAE9-5F76-73F5-7B8095F262ED}"/>
              </a:ext>
            </a:extLst>
          </p:cNvPr>
          <p:cNvSpPr/>
          <p:nvPr/>
        </p:nvSpPr>
        <p:spPr>
          <a:xfrm>
            <a:off x="401294" y="3983769"/>
            <a:ext cx="1351021" cy="765307"/>
          </a:xfrm>
          <a:prstGeom prst="wedgeRoundRectCallout">
            <a:avLst>
              <a:gd name="adj1" fmla="val -3080"/>
              <a:gd name="adj2" fmla="val -80486"/>
              <a:gd name="adj3" fmla="val 16667"/>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914377"/>
            <a:r>
              <a:rPr lang="de-DE" dirty="0">
                <a:solidFill>
                  <a:srgbClr val="FFFFFF"/>
                </a:solidFill>
                <a:latin typeface="Arial"/>
              </a:rPr>
              <a:t>Ball </a:t>
            </a:r>
            <a:r>
              <a:rPr lang="de-DE" dirty="0" err="1">
                <a:solidFill>
                  <a:srgbClr val="FFFFFF"/>
                </a:solidFill>
                <a:latin typeface="Arial"/>
              </a:rPr>
              <a:t>broke</a:t>
            </a:r>
            <a:endParaRPr lang="de-DE" dirty="0">
              <a:solidFill>
                <a:srgbClr val="FFFFFF"/>
              </a:solidFill>
              <a:latin typeface="Arial"/>
            </a:endParaRPr>
          </a:p>
        </p:txBody>
      </p:sp>
      <p:sp>
        <p:nvSpPr>
          <p:cNvPr id="13" name="Rounded Rectangular Callout 12">
            <a:extLst>
              <a:ext uri="{FF2B5EF4-FFF2-40B4-BE49-F238E27FC236}">
                <a16:creationId xmlns:a16="http://schemas.microsoft.com/office/drawing/2014/main" id="{CB93623D-440F-5AFF-704A-9023CCB77A83}"/>
              </a:ext>
            </a:extLst>
          </p:cNvPr>
          <p:cNvSpPr/>
          <p:nvPr/>
        </p:nvSpPr>
        <p:spPr>
          <a:xfrm>
            <a:off x="401293" y="3983769"/>
            <a:ext cx="1351021" cy="765307"/>
          </a:xfrm>
          <a:prstGeom prst="wedgeRoundRectCallout">
            <a:avLst>
              <a:gd name="adj1" fmla="val -3080"/>
              <a:gd name="adj2" fmla="val -80486"/>
              <a:gd name="adj3" fmla="val 16667"/>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914377"/>
            <a:r>
              <a:rPr lang="de-DE">
                <a:solidFill>
                  <a:srgbClr val="FFFFFF"/>
                </a:solidFill>
                <a:latin typeface="Arial"/>
              </a:rPr>
              <a:t>…</a:t>
            </a:r>
          </a:p>
        </p:txBody>
      </p:sp>
      <p:sp>
        <p:nvSpPr>
          <p:cNvPr id="47" name="Oval Callout 46">
            <a:extLst>
              <a:ext uri="{FF2B5EF4-FFF2-40B4-BE49-F238E27FC236}">
                <a16:creationId xmlns:a16="http://schemas.microsoft.com/office/drawing/2014/main" id="{14F06386-C7B4-1E18-E453-3C973EE849FF}"/>
              </a:ext>
            </a:extLst>
          </p:cNvPr>
          <p:cNvSpPr/>
          <p:nvPr/>
        </p:nvSpPr>
        <p:spPr>
          <a:xfrm>
            <a:off x="205452" y="1025666"/>
            <a:ext cx="2226058" cy="1353284"/>
          </a:xfrm>
          <a:prstGeom prst="wedgeEllipseCallout">
            <a:avLst>
              <a:gd name="adj1" fmla="val -21851"/>
              <a:gd name="adj2" fmla="val 64175"/>
            </a:avLst>
          </a:prstGeom>
          <a:ln>
            <a:solidFill>
              <a:schemeClr val="accent4"/>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defTabSz="914377"/>
            <a:r>
              <a:rPr lang="de-DE" b="1" dirty="0">
                <a:solidFill>
                  <a:srgbClr val="181818"/>
                </a:solidFill>
                <a:latin typeface="Trebuchet MS" panose="020B0703020202090204" pitchFamily="34" charset="0"/>
              </a:rPr>
              <a:t>P: </a:t>
            </a:r>
            <a:r>
              <a:rPr lang="de-DE" dirty="0" err="1">
                <a:solidFill>
                  <a:srgbClr val="181818"/>
                </a:solidFill>
                <a:latin typeface="Trebuchet MS" panose="020B0703020202090204" pitchFamily="34" charset="0"/>
              </a:rPr>
              <a:t>What</a:t>
            </a:r>
            <a:r>
              <a:rPr lang="de-DE" dirty="0">
                <a:solidFill>
                  <a:srgbClr val="181818"/>
                </a:solidFill>
                <a:latin typeface="Trebuchet MS" panose="020B0703020202090204" pitchFamily="34" charset="0"/>
              </a:rPr>
              <a:t> </a:t>
            </a:r>
            <a:r>
              <a:rPr lang="de-DE" dirty="0" err="1">
                <a:solidFill>
                  <a:srgbClr val="181818"/>
                </a:solidFill>
                <a:latin typeface="Trebuchet MS" panose="020B0703020202090204" pitchFamily="34" charset="0"/>
              </a:rPr>
              <a:t>did</a:t>
            </a:r>
            <a:r>
              <a:rPr lang="de-DE" dirty="0">
                <a:solidFill>
                  <a:srgbClr val="181818"/>
                </a:solidFill>
                <a:latin typeface="Trebuchet MS" panose="020B0703020202090204" pitchFamily="34" charset="0"/>
              </a:rPr>
              <a:t> </a:t>
            </a:r>
            <a:r>
              <a:rPr lang="de-DE" dirty="0" err="1">
                <a:solidFill>
                  <a:srgbClr val="181818"/>
                </a:solidFill>
                <a:latin typeface="Trebuchet MS" panose="020B0703020202090204" pitchFamily="34" charset="0"/>
              </a:rPr>
              <a:t>the</a:t>
            </a:r>
            <a:r>
              <a:rPr lang="de-DE" dirty="0">
                <a:solidFill>
                  <a:srgbClr val="181818"/>
                </a:solidFill>
                <a:latin typeface="Trebuchet MS" panose="020B0703020202090204" pitchFamily="34" charset="0"/>
              </a:rPr>
              <a:t> </a:t>
            </a:r>
            <a:r>
              <a:rPr lang="de-DE" dirty="0" err="1">
                <a:solidFill>
                  <a:srgbClr val="181818"/>
                </a:solidFill>
                <a:latin typeface="Trebuchet MS" panose="020B0703020202090204" pitchFamily="34" charset="0"/>
              </a:rPr>
              <a:t>kids</a:t>
            </a:r>
            <a:r>
              <a:rPr lang="de-DE" dirty="0">
                <a:solidFill>
                  <a:srgbClr val="181818"/>
                </a:solidFill>
                <a:latin typeface="Trebuchet MS" panose="020B0703020202090204" pitchFamily="34" charset="0"/>
              </a:rPr>
              <a:t> do?</a:t>
            </a:r>
          </a:p>
        </p:txBody>
      </p:sp>
      <p:sp>
        <p:nvSpPr>
          <p:cNvPr id="11" name="Oval Callout 10">
            <a:extLst>
              <a:ext uri="{FF2B5EF4-FFF2-40B4-BE49-F238E27FC236}">
                <a16:creationId xmlns:a16="http://schemas.microsoft.com/office/drawing/2014/main" id="{3634A1D7-A393-7BC1-5610-D79DE49454B3}"/>
              </a:ext>
            </a:extLst>
          </p:cNvPr>
          <p:cNvSpPr/>
          <p:nvPr/>
        </p:nvSpPr>
        <p:spPr>
          <a:xfrm>
            <a:off x="92317" y="816373"/>
            <a:ext cx="2545576" cy="1562577"/>
          </a:xfrm>
          <a:prstGeom prst="wedgeEllipseCallout">
            <a:avLst/>
          </a:prstGeom>
          <a:ln>
            <a:solidFill>
              <a:schemeClr val="accent4"/>
            </a:solidFill>
          </a:ln>
        </p:spPr>
        <p:style>
          <a:lnRef idx="2">
            <a:schemeClr val="dk1"/>
          </a:lnRef>
          <a:fillRef idx="1">
            <a:schemeClr val="lt1"/>
          </a:fillRef>
          <a:effectRef idx="0">
            <a:schemeClr val="dk1"/>
          </a:effectRef>
          <a:fontRef idx="minor">
            <a:schemeClr val="dk1"/>
          </a:fontRef>
        </p:style>
        <p:txBody>
          <a:bodyPr lIns="0" tIns="0" rIns="0" bIns="0" rtlCol="0" anchor="ctr">
            <a:noAutofit/>
          </a:bodyPr>
          <a:lstStyle/>
          <a:p>
            <a:pPr algn="ctr" defTabSz="914377"/>
            <a:r>
              <a:rPr lang="de-DE" b="1" dirty="0">
                <a:solidFill>
                  <a:schemeClr val="accent4"/>
                </a:solidFill>
              </a:rPr>
              <a:t>E: </a:t>
            </a:r>
            <a:r>
              <a:rPr lang="de-DE" dirty="0">
                <a:solidFill>
                  <a:schemeClr val="accent4"/>
                </a:solidFill>
              </a:rPr>
              <a:t>Yes, </a:t>
            </a:r>
            <a:r>
              <a:rPr lang="de-DE" dirty="0" err="1">
                <a:solidFill>
                  <a:schemeClr val="accent4"/>
                </a:solidFill>
              </a:rPr>
              <a:t>that‘s</a:t>
            </a:r>
            <a:r>
              <a:rPr lang="de-DE" dirty="0">
                <a:solidFill>
                  <a:schemeClr val="accent4"/>
                </a:solidFill>
              </a:rPr>
              <a:t> </a:t>
            </a:r>
            <a:r>
              <a:rPr lang="de-DE" dirty="0" err="1">
                <a:solidFill>
                  <a:schemeClr val="accent4"/>
                </a:solidFill>
              </a:rPr>
              <a:t>right</a:t>
            </a:r>
            <a:r>
              <a:rPr lang="de-DE" dirty="0">
                <a:solidFill>
                  <a:schemeClr val="accent4"/>
                </a:solidFill>
              </a:rPr>
              <a:t>! The ball </a:t>
            </a:r>
            <a:r>
              <a:rPr lang="de-DE" dirty="0" err="1">
                <a:solidFill>
                  <a:schemeClr val="accent4"/>
                </a:solidFill>
              </a:rPr>
              <a:t>is</a:t>
            </a:r>
            <a:r>
              <a:rPr lang="de-DE" dirty="0">
                <a:solidFill>
                  <a:schemeClr val="accent4"/>
                </a:solidFill>
              </a:rPr>
              <a:t> </a:t>
            </a:r>
            <a:r>
              <a:rPr lang="de-DE" b="1" dirty="0" err="1">
                <a:solidFill>
                  <a:schemeClr val="accent4"/>
                </a:solidFill>
              </a:rPr>
              <a:t>broken</a:t>
            </a:r>
            <a:r>
              <a:rPr lang="de-DE" b="1" dirty="0">
                <a:solidFill>
                  <a:schemeClr val="accent4"/>
                </a:solidFill>
              </a:rPr>
              <a:t>. </a:t>
            </a:r>
            <a:br>
              <a:rPr lang="de-DE" b="1" dirty="0">
                <a:solidFill>
                  <a:schemeClr val="accent4"/>
                </a:solidFill>
              </a:rPr>
            </a:br>
            <a:r>
              <a:rPr lang="de-DE" b="1" dirty="0">
                <a:solidFill>
                  <a:schemeClr val="accent4"/>
                </a:solidFill>
              </a:rPr>
              <a:t>R: </a:t>
            </a:r>
            <a:r>
              <a:rPr lang="de-DE" dirty="0" err="1">
                <a:solidFill>
                  <a:schemeClr val="accent4"/>
                </a:solidFill>
              </a:rPr>
              <a:t>How</a:t>
            </a:r>
            <a:r>
              <a:rPr lang="de-DE" dirty="0">
                <a:solidFill>
                  <a:schemeClr val="accent4"/>
                </a:solidFill>
              </a:rPr>
              <a:t> </a:t>
            </a:r>
            <a:r>
              <a:rPr lang="de-DE" dirty="0" err="1">
                <a:solidFill>
                  <a:schemeClr val="accent4"/>
                </a:solidFill>
              </a:rPr>
              <a:t>did</a:t>
            </a:r>
            <a:r>
              <a:rPr lang="de-DE" dirty="0">
                <a:solidFill>
                  <a:schemeClr val="accent4"/>
                </a:solidFill>
              </a:rPr>
              <a:t> </a:t>
            </a:r>
            <a:r>
              <a:rPr lang="de-DE" dirty="0" err="1">
                <a:solidFill>
                  <a:schemeClr val="accent4"/>
                </a:solidFill>
              </a:rPr>
              <a:t>that</a:t>
            </a:r>
            <a:r>
              <a:rPr lang="de-DE" dirty="0">
                <a:solidFill>
                  <a:schemeClr val="accent4"/>
                </a:solidFill>
              </a:rPr>
              <a:t> happen?</a:t>
            </a:r>
          </a:p>
        </p:txBody>
      </p:sp>
      <p:sp>
        <p:nvSpPr>
          <p:cNvPr id="14" name="Oval Callout 13">
            <a:extLst>
              <a:ext uri="{FF2B5EF4-FFF2-40B4-BE49-F238E27FC236}">
                <a16:creationId xmlns:a16="http://schemas.microsoft.com/office/drawing/2014/main" id="{102FFDAC-ED62-DCBC-2520-B245DE252E81}"/>
              </a:ext>
            </a:extLst>
          </p:cNvPr>
          <p:cNvSpPr/>
          <p:nvPr/>
        </p:nvSpPr>
        <p:spPr>
          <a:xfrm>
            <a:off x="92317" y="816373"/>
            <a:ext cx="2545576" cy="1562577"/>
          </a:xfrm>
          <a:prstGeom prst="wedgeEllipseCallout">
            <a:avLst/>
          </a:prstGeom>
          <a:ln>
            <a:solidFill>
              <a:schemeClr val="accent4"/>
            </a:solidFill>
          </a:ln>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algn="ctr" defTabSz="914377"/>
            <a:r>
              <a:rPr lang="de-DE">
                <a:solidFill>
                  <a:schemeClr val="accent4"/>
                </a:solidFill>
              </a:rPr>
              <a:t>…</a:t>
            </a:r>
          </a:p>
        </p:txBody>
      </p:sp>
      <p:sp>
        <p:nvSpPr>
          <p:cNvPr id="3" name="TextBox 2">
            <a:extLst>
              <a:ext uri="{FF2B5EF4-FFF2-40B4-BE49-F238E27FC236}">
                <a16:creationId xmlns:a16="http://schemas.microsoft.com/office/drawing/2014/main" id="{D34E5CE8-55E2-FBAC-B1B0-F1231868D840}"/>
              </a:ext>
            </a:extLst>
          </p:cNvPr>
          <p:cNvSpPr txBox="1"/>
          <p:nvPr/>
        </p:nvSpPr>
        <p:spPr>
          <a:xfrm>
            <a:off x="3384201" y="4326071"/>
            <a:ext cx="8684755" cy="1938992"/>
          </a:xfrm>
          <a:prstGeom prst="rect">
            <a:avLst/>
          </a:prstGeom>
          <a:noFill/>
        </p:spPr>
        <p:txBody>
          <a:bodyPr wrap="square">
            <a:spAutoFit/>
          </a:bodyPr>
          <a:lstStyle/>
          <a:p>
            <a:r>
              <a:rPr lang="en-US" sz="2400">
                <a:solidFill>
                  <a:schemeClr val="accent6"/>
                </a:solidFill>
                <a:latin typeface="Trebuchet MS" panose="020B0703020202090204" pitchFamily="34" charset="0"/>
              </a:rPr>
              <a:t>Dialogic reading requires 1 trained educator per 2-3 children.</a:t>
            </a:r>
            <a:endParaRPr lang="en-US" sz="2400" noProof="0">
              <a:solidFill>
                <a:schemeClr val="accent6"/>
              </a:solidFill>
              <a:latin typeface="Trebuchet MS" panose="020B0703020202090204" pitchFamily="34" charset="0"/>
            </a:endParaRPr>
          </a:p>
          <a:p>
            <a:endParaRPr lang="en-US" sz="2400">
              <a:solidFill>
                <a:schemeClr val="accent6"/>
              </a:solidFill>
              <a:latin typeface="Trebuchet MS" panose="020B0703020202090204" pitchFamily="34" charset="0"/>
              <a:sym typeface="Wingdings" pitchFamily="2" charset="2"/>
            </a:endParaRPr>
          </a:p>
          <a:p>
            <a:br>
              <a:rPr lang="en-US" sz="2400">
                <a:solidFill>
                  <a:schemeClr val="accent6"/>
                </a:solidFill>
                <a:latin typeface="Trebuchet MS" panose="020B0703020202090204" pitchFamily="34" charset="0"/>
                <a:sym typeface="Wingdings" pitchFamily="2" charset="2"/>
              </a:rPr>
            </a:br>
            <a:r>
              <a:rPr lang="en-US" sz="2400" noProof="0">
                <a:solidFill>
                  <a:schemeClr val="accent6"/>
                </a:solidFill>
                <a:latin typeface="Trebuchet MS" panose="020B0703020202090204" pitchFamily="34" charset="0"/>
              </a:rPr>
              <a:t>This does not scale in practice with the limited personnel that is available.</a:t>
            </a:r>
          </a:p>
        </p:txBody>
      </p:sp>
      <p:pic>
        <p:nvPicPr>
          <p:cNvPr id="6" name="Graphic 5" descr="Supply And Demand with solid fill">
            <a:extLst>
              <a:ext uri="{FF2B5EF4-FFF2-40B4-BE49-F238E27FC236}">
                <a16:creationId xmlns:a16="http://schemas.microsoft.com/office/drawing/2014/main" id="{C117F381-9E9D-259F-F109-CCDED611AB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45401" y="5327099"/>
            <a:ext cx="838800" cy="838800"/>
          </a:xfrm>
          <a:prstGeom prst="rect">
            <a:avLst/>
          </a:prstGeom>
        </p:spPr>
      </p:pic>
      <p:pic>
        <p:nvPicPr>
          <p:cNvPr id="7" name="Graphic 6" descr="Classroom with solid fill">
            <a:extLst>
              <a:ext uri="{FF2B5EF4-FFF2-40B4-BE49-F238E27FC236}">
                <a16:creationId xmlns:a16="http://schemas.microsoft.com/office/drawing/2014/main" id="{8EA4FBD2-1ABC-4CA1-22E0-C93A5435640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45401" y="4168835"/>
            <a:ext cx="838800" cy="838800"/>
          </a:xfrm>
          <a:prstGeom prst="rect">
            <a:avLst/>
          </a:prstGeom>
        </p:spPr>
      </p:pic>
      <p:sp>
        <p:nvSpPr>
          <p:cNvPr id="12" name="Date Placeholder 11">
            <a:extLst>
              <a:ext uri="{FF2B5EF4-FFF2-40B4-BE49-F238E27FC236}">
                <a16:creationId xmlns:a16="http://schemas.microsoft.com/office/drawing/2014/main" id="{FEF023B3-D2D0-58E1-D4E4-EF76EC1D41E0}"/>
              </a:ext>
            </a:extLst>
          </p:cNvPr>
          <p:cNvSpPr>
            <a:spLocks noGrp="1"/>
          </p:cNvSpPr>
          <p:nvPr>
            <p:ph type="dt" sz="half" idx="10"/>
          </p:nvPr>
        </p:nvSpPr>
        <p:spPr/>
        <p:txBody>
          <a:bodyPr/>
          <a:lstStyle/>
          <a:p>
            <a:pPr>
              <a:defRPr/>
            </a:pPr>
            <a:r>
              <a:rPr lang="de-DE"/>
              <a:t>13.01.2025 | Bridging Horizons: UCI-Tübingen Global Research Initiative</a:t>
            </a:r>
          </a:p>
        </p:txBody>
      </p:sp>
    </p:spTree>
    <p:custDataLst>
      <p:tags r:id="rId1"/>
    </p:custDataLst>
    <p:extLst>
      <p:ext uri="{BB962C8B-B14F-4D97-AF65-F5344CB8AC3E}">
        <p14:creationId xmlns:p14="http://schemas.microsoft.com/office/powerpoint/2010/main" val="2100263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dissolv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dissolv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par>
                                <p:cTn id="23" presetID="10" presetClass="exit" presetSubtype="0" fill="hold" grpId="1" nodeType="withEffect">
                                  <p:stCondLst>
                                    <p:cond delay="0"/>
                                  </p:stCondLst>
                                  <p:childTnLst>
                                    <p:animEffect transition="out" filter="fade">
                                      <p:cBhvr>
                                        <p:cTn id="24" dur="500"/>
                                        <p:tgtEl>
                                          <p:spTgt spid="47"/>
                                        </p:tgtEl>
                                      </p:cBhvr>
                                    </p:animEffect>
                                    <p:set>
                                      <p:cBhvr>
                                        <p:cTn id="25" dur="1" fill="hold">
                                          <p:stCondLst>
                                            <p:cond delay="499"/>
                                          </p:stCondLst>
                                        </p:cTn>
                                        <p:tgtEl>
                                          <p:spTgt spid="4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dissolve">
                                      <p:cBhvr>
                                        <p:cTn id="30" dur="500"/>
                                        <p:tgtEl>
                                          <p:spTgt spid="13"/>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dissolv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0" end="0"/>
                                            </p:txEl>
                                          </p:spTgt>
                                        </p:tgtEl>
                                        <p:attrNameLst>
                                          <p:attrName>style.visibility</p:attrName>
                                        </p:attrNameLst>
                                      </p:cBhvr>
                                      <p:to>
                                        <p:strVal val="visible"/>
                                      </p:to>
                                    </p:set>
                                    <p:animEffect transition="in" filter="fade">
                                      <p:cBhvr>
                                        <p:cTn id="38" dur="500"/>
                                        <p:tgtEl>
                                          <p:spTgt spid="3">
                                            <p:txEl>
                                              <p:pRg st="0" end="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fade">
                                      <p:cBhvr>
                                        <p:cTn id="46" dur="500"/>
                                        <p:tgtEl>
                                          <p:spTgt spid="3">
                                            <p:txEl>
                                              <p:pRg st="2" end="2"/>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13" grpId="0" animBg="1"/>
      <p:bldP spid="47" grpId="0" animBg="1"/>
      <p:bldP spid="47" grpId="1" animBg="1"/>
      <p:bldP spid="11"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8A6C1-5C77-FAD4-419D-A606F06648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E7EBEF-C53C-65DB-7E3E-6BFF92423845}"/>
              </a:ext>
            </a:extLst>
          </p:cNvPr>
          <p:cNvSpPr>
            <a:spLocks noGrp="1"/>
          </p:cNvSpPr>
          <p:nvPr>
            <p:ph type="title"/>
          </p:nvPr>
        </p:nvSpPr>
        <p:spPr>
          <a:xfrm>
            <a:off x="609600" y="227016"/>
            <a:ext cx="88800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45720" numCol="1" anchor="t" anchorCtr="0" compatLnSpc="1">
            <a:prstTxWarp prst="textNoShape">
              <a:avLst/>
            </a:prstTxWarp>
          </a:bodyPr>
          <a:lstStyle/>
          <a:p>
            <a:r>
              <a:rPr lang="de-DE" dirty="0" err="1"/>
              <a:t>Our</a:t>
            </a:r>
            <a:r>
              <a:rPr lang="de-DE" dirty="0"/>
              <a:t> Approach: </a:t>
            </a:r>
            <a:r>
              <a:rPr lang="de-DE" dirty="0" err="1"/>
              <a:t>Dialogic</a:t>
            </a:r>
            <a:r>
              <a:rPr lang="de-DE" dirty="0"/>
              <a:t> Reading 2.0 </a:t>
            </a:r>
            <a:br>
              <a:rPr lang="de-DE" dirty="0"/>
            </a:br>
            <a:r>
              <a:rPr lang="de-DE" dirty="0"/>
              <a:t>– With Individual AI-App</a:t>
            </a:r>
          </a:p>
        </p:txBody>
      </p:sp>
      <p:pic>
        <p:nvPicPr>
          <p:cNvPr id="51" name="Content Placeholder 5" descr="A cartoon of a child and child standing next to a colorful ball&#10;&#10;Description automatically generated">
            <a:extLst>
              <a:ext uri="{FF2B5EF4-FFF2-40B4-BE49-F238E27FC236}">
                <a16:creationId xmlns:a16="http://schemas.microsoft.com/office/drawing/2014/main" id="{50000DEC-D809-2D27-2542-A2D5796FA5B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bwMode="auto">
          <a:xfrm>
            <a:off x="3828000" y="1494000"/>
            <a:ext cx="4536000" cy="25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2" descr="A 2-year-old girl with short curly hair, sitting in front of a tablet. The girl is sitting on the floor, looking at the tablet and speaking to it. She has a curious and engaged expression on her face. The setting is cozy, with soft colors and simple objects around, like a toy or a small cushion. The scene is drawn in a cartoon style, bright and playful, with a clear focus on the girl interacting with the tablet.">
            <a:extLst>
              <a:ext uri="{FF2B5EF4-FFF2-40B4-BE49-F238E27FC236}">
                <a16:creationId xmlns:a16="http://schemas.microsoft.com/office/drawing/2014/main" id="{04817523-28DD-B5C5-550E-C015346A561A}"/>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a:stretch/>
        </p:blipFill>
        <p:spPr bwMode="auto">
          <a:xfrm flipH="1">
            <a:off x="282791" y="1487656"/>
            <a:ext cx="2128824" cy="1800233"/>
          </a:xfrm>
          <a:prstGeom prst="rect">
            <a:avLst/>
          </a:prstGeom>
          <a:noFill/>
          <a:extLst>
            <a:ext uri="{909E8E84-426E-40DD-AFC4-6F175D3DCCD1}">
              <a14:hiddenFill xmlns:a14="http://schemas.microsoft.com/office/drawing/2010/main">
                <a:solidFill>
                  <a:srgbClr val="FFFFFF"/>
                </a:solidFill>
              </a14:hiddenFill>
            </a:ext>
          </a:extLst>
        </p:spPr>
      </p:pic>
      <p:sp>
        <p:nvSpPr>
          <p:cNvPr id="61" name="Oval Callout 60">
            <a:extLst>
              <a:ext uri="{FF2B5EF4-FFF2-40B4-BE49-F238E27FC236}">
                <a16:creationId xmlns:a16="http://schemas.microsoft.com/office/drawing/2014/main" id="{1EF93CCD-DD15-A923-C8A5-673ECE2922B6}"/>
              </a:ext>
            </a:extLst>
          </p:cNvPr>
          <p:cNvSpPr/>
          <p:nvPr/>
        </p:nvSpPr>
        <p:spPr>
          <a:xfrm>
            <a:off x="1032809" y="793241"/>
            <a:ext cx="1145767" cy="696544"/>
          </a:xfrm>
          <a:prstGeom prst="wedgeEllipseCallout">
            <a:avLst/>
          </a:prstGeom>
          <a:ln>
            <a:solidFill>
              <a:schemeClr val="accent4"/>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a:solidFill>
                  <a:schemeClr val="accent4"/>
                </a:solidFill>
                <a:latin typeface="Trebuchet MS" panose="020B0703020202090204" pitchFamily="34" charset="0"/>
              </a:rPr>
              <a:t>Ball </a:t>
            </a:r>
            <a:r>
              <a:rPr lang="de-DE" err="1">
                <a:solidFill>
                  <a:schemeClr val="accent4"/>
                </a:solidFill>
                <a:latin typeface="Trebuchet MS" panose="020B0703020202090204" pitchFamily="34" charset="0"/>
              </a:rPr>
              <a:t>putt</a:t>
            </a:r>
            <a:endParaRPr lang="de-DE">
              <a:solidFill>
                <a:schemeClr val="accent4"/>
              </a:solidFill>
              <a:latin typeface="Trebuchet MS" panose="020B0703020202090204" pitchFamily="34" charset="0"/>
            </a:endParaRPr>
          </a:p>
        </p:txBody>
      </p:sp>
      <p:sp>
        <p:nvSpPr>
          <p:cNvPr id="63" name="Oval Callout 62">
            <a:extLst>
              <a:ext uri="{FF2B5EF4-FFF2-40B4-BE49-F238E27FC236}">
                <a16:creationId xmlns:a16="http://schemas.microsoft.com/office/drawing/2014/main" id="{E15C5687-2367-8003-735E-2DED70CFDE4E}"/>
              </a:ext>
            </a:extLst>
          </p:cNvPr>
          <p:cNvSpPr/>
          <p:nvPr/>
        </p:nvSpPr>
        <p:spPr>
          <a:xfrm>
            <a:off x="1041204" y="793241"/>
            <a:ext cx="1145767" cy="696544"/>
          </a:xfrm>
          <a:prstGeom prst="wedgeEllipseCallout">
            <a:avLst/>
          </a:prstGeom>
          <a:ln>
            <a:solidFill>
              <a:schemeClr val="accent4"/>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a:solidFill>
                  <a:schemeClr val="accent4"/>
                </a:solidFill>
                <a:latin typeface="Trebuchet MS" panose="020B0703020202090204" pitchFamily="34" charset="0"/>
              </a:rPr>
              <a:t>…</a:t>
            </a:r>
          </a:p>
        </p:txBody>
      </p:sp>
      <p:sp>
        <p:nvSpPr>
          <p:cNvPr id="6" name="P: Was haben die Kinder gemacht?">
            <a:extLst>
              <a:ext uri="{FF2B5EF4-FFF2-40B4-BE49-F238E27FC236}">
                <a16:creationId xmlns:a16="http://schemas.microsoft.com/office/drawing/2014/main" id="{4C2FDC48-7512-0B98-D265-74CB6321CF8C}"/>
              </a:ext>
            </a:extLst>
          </p:cNvPr>
          <p:cNvSpPr/>
          <p:nvPr/>
        </p:nvSpPr>
        <p:spPr>
          <a:xfrm>
            <a:off x="742902" y="3756535"/>
            <a:ext cx="2303341" cy="761476"/>
          </a:xfrm>
          <a:prstGeom prst="wedgeRoundRectCallout">
            <a:avLst>
              <a:gd name="adj1" fmla="val -27959"/>
              <a:gd name="adj2" fmla="val -126520"/>
              <a:gd name="adj3" fmla="val 16667"/>
            </a:avLst>
          </a:prstGeom>
          <a:solidFill>
            <a:srgbClr val="0B1323"/>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de-DE" b="1"/>
              <a:t>P: </a:t>
            </a:r>
            <a:r>
              <a:rPr lang="de-DE"/>
              <a:t>Was haben die Kinder gemacht?</a:t>
            </a:r>
            <a:endParaRPr lang="de-DE" b="1"/>
          </a:p>
        </p:txBody>
      </p:sp>
      <p:sp>
        <p:nvSpPr>
          <p:cNvPr id="8" name="E: Ja, genau. Der Ball ist kaputt.">
            <a:extLst>
              <a:ext uri="{FF2B5EF4-FFF2-40B4-BE49-F238E27FC236}">
                <a16:creationId xmlns:a16="http://schemas.microsoft.com/office/drawing/2014/main" id="{514AE232-D830-57B2-C304-0B16FBB6C1BE}"/>
              </a:ext>
            </a:extLst>
          </p:cNvPr>
          <p:cNvSpPr/>
          <p:nvPr/>
        </p:nvSpPr>
        <p:spPr>
          <a:xfrm>
            <a:off x="742902" y="3753092"/>
            <a:ext cx="2303341" cy="761476"/>
          </a:xfrm>
          <a:prstGeom prst="wedgeRoundRectCallout">
            <a:avLst>
              <a:gd name="adj1" fmla="val -27959"/>
              <a:gd name="adj2" fmla="val -126520"/>
              <a:gd name="adj3" fmla="val 16667"/>
            </a:avLst>
          </a:prstGeom>
          <a:solidFill>
            <a:srgbClr val="0B1323"/>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de-DE" b="1" dirty="0"/>
              <a:t>E: </a:t>
            </a:r>
            <a:r>
              <a:rPr lang="de-DE" dirty="0"/>
              <a:t>Ja, genau. </a:t>
            </a:r>
            <a:br>
              <a:rPr lang="de-DE" dirty="0"/>
            </a:br>
            <a:r>
              <a:rPr lang="de-DE" dirty="0"/>
              <a:t>Der Ball ist </a:t>
            </a:r>
            <a:r>
              <a:rPr lang="de-DE" b="1" dirty="0"/>
              <a:t>kaputt.</a:t>
            </a:r>
          </a:p>
        </p:txBody>
      </p:sp>
      <p:sp>
        <p:nvSpPr>
          <p:cNvPr id="9" name="R: Wie ist denn das passiert?">
            <a:extLst>
              <a:ext uri="{FF2B5EF4-FFF2-40B4-BE49-F238E27FC236}">
                <a16:creationId xmlns:a16="http://schemas.microsoft.com/office/drawing/2014/main" id="{18F198AD-1EDC-1057-4F62-75AB14A03892}"/>
              </a:ext>
            </a:extLst>
          </p:cNvPr>
          <p:cNvSpPr/>
          <p:nvPr/>
        </p:nvSpPr>
        <p:spPr>
          <a:xfrm>
            <a:off x="742902" y="3760408"/>
            <a:ext cx="2303341" cy="761476"/>
          </a:xfrm>
          <a:prstGeom prst="wedgeRoundRectCallout">
            <a:avLst>
              <a:gd name="adj1" fmla="val -27959"/>
              <a:gd name="adj2" fmla="val -126520"/>
              <a:gd name="adj3" fmla="val 16667"/>
            </a:avLst>
          </a:prstGeom>
          <a:solidFill>
            <a:srgbClr val="0B1323"/>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de-DE" b="1"/>
              <a:t>R: </a:t>
            </a:r>
            <a:r>
              <a:rPr lang="de-DE"/>
              <a:t>Wie ist denn das passiert?</a:t>
            </a:r>
            <a:endParaRPr lang="de-DE" b="1"/>
          </a:p>
        </p:txBody>
      </p:sp>
      <p:sp>
        <p:nvSpPr>
          <p:cNvPr id="1025" name="...">
            <a:extLst>
              <a:ext uri="{FF2B5EF4-FFF2-40B4-BE49-F238E27FC236}">
                <a16:creationId xmlns:a16="http://schemas.microsoft.com/office/drawing/2014/main" id="{587D53EA-70F5-4FB1-50BC-CE5AA9B6C539}"/>
              </a:ext>
            </a:extLst>
          </p:cNvPr>
          <p:cNvSpPr/>
          <p:nvPr/>
        </p:nvSpPr>
        <p:spPr>
          <a:xfrm>
            <a:off x="742903" y="3759978"/>
            <a:ext cx="2303341" cy="761476"/>
          </a:xfrm>
          <a:prstGeom prst="wedgeRoundRectCallout">
            <a:avLst>
              <a:gd name="adj1" fmla="val -27959"/>
              <a:gd name="adj2" fmla="val -126520"/>
              <a:gd name="adj3" fmla="val 16667"/>
            </a:avLst>
          </a:prstGeom>
          <a:solidFill>
            <a:srgbClr val="0B1323"/>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de-DE"/>
              <a:t>…</a:t>
            </a:r>
          </a:p>
        </p:txBody>
      </p:sp>
      <p:pic>
        <p:nvPicPr>
          <p:cNvPr id="10" name="Tablet" descr="Tablet with solid fill">
            <a:extLst>
              <a:ext uri="{FF2B5EF4-FFF2-40B4-BE49-F238E27FC236}">
                <a16:creationId xmlns:a16="http://schemas.microsoft.com/office/drawing/2014/main" id="{FED08242-C60A-5902-51FF-11EE5C176BAF}"/>
              </a:ext>
            </a:extLst>
          </p:cNvPr>
          <p:cNvPicPr>
            <a:picLocks noChangeAspect="1"/>
          </p:cNvPicPr>
          <p:nvPr/>
        </p:nvPicPr>
        <p:blipFill>
          <a:blip r:embed="rId18">
            <a:extLst>
              <a:ext uri="{96DAC541-7B7A-43D3-8B79-37D633B846F1}">
                <asvg:svgBlip xmlns:asvg="http://schemas.microsoft.com/office/drawing/2016/SVG/main" r:embed="rId19"/>
              </a:ext>
            </a:extLst>
          </a:blip>
          <a:srcRect r="7776"/>
          <a:stretch/>
        </p:blipFill>
        <p:spPr>
          <a:xfrm>
            <a:off x="3316467" y="260648"/>
            <a:ext cx="5090966" cy="5143103"/>
          </a:xfrm>
          <a:prstGeom prst="rect">
            <a:avLst/>
          </a:prstGeom>
        </p:spPr>
      </p:pic>
      <p:pic>
        <p:nvPicPr>
          <p:cNvPr id="4" name="Picture 3">
            <a:extLst>
              <a:ext uri="{FF2B5EF4-FFF2-40B4-BE49-F238E27FC236}">
                <a16:creationId xmlns:a16="http://schemas.microsoft.com/office/drawing/2014/main" id="{FE1DB008-EFDB-05A5-4F33-A06BBFE81286}"/>
              </a:ext>
            </a:extLst>
          </p:cNvPr>
          <p:cNvPicPr>
            <a:picLocks noChangeAspect="1"/>
          </p:cNvPicPr>
          <p:nvPr/>
        </p:nvPicPr>
        <p:blipFill>
          <a:blip r:embed="rId20"/>
          <a:stretch>
            <a:fillRect/>
          </a:stretch>
        </p:blipFill>
        <p:spPr>
          <a:xfrm>
            <a:off x="10281717" y="62103"/>
            <a:ext cx="1489865" cy="1462275"/>
          </a:xfrm>
          <a:prstGeom prst="rect">
            <a:avLst/>
          </a:prstGeom>
        </p:spPr>
      </p:pic>
      <p:pic>
        <p:nvPicPr>
          <p:cNvPr id="1026" name="Picture 2" descr="Sound Wave Animation by Waqas Awan on Dribbble">
            <a:extLst>
              <a:ext uri="{FF2B5EF4-FFF2-40B4-BE49-F238E27FC236}">
                <a16:creationId xmlns:a16="http://schemas.microsoft.com/office/drawing/2014/main" id="{0B9DF119-C2F4-D2DA-FF87-9151C716234B}"/>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1329" t="39109" r="13343" b="20601"/>
          <a:stretch/>
        </p:blipFill>
        <p:spPr bwMode="auto">
          <a:xfrm>
            <a:off x="802201" y="3797651"/>
            <a:ext cx="2196390" cy="697778"/>
          </a:xfrm>
          <a:prstGeom prst="rect">
            <a:avLst/>
          </a:prstGeom>
          <a:noFill/>
          <a:extLst>
            <a:ext uri="{909E8E84-426E-40DD-AFC4-6F175D3DCCD1}">
              <a14:hiddenFill xmlns:a14="http://schemas.microsoft.com/office/drawing/2010/main">
                <a:solidFill>
                  <a:srgbClr val="FFFFFF"/>
                </a:solidFill>
              </a14:hiddenFill>
            </a:ext>
          </a:extLst>
        </p:spPr>
      </p:pic>
      <p:pic>
        <p:nvPicPr>
          <p:cNvPr id="7" name="ElevenLabs_2024-11-19T17_50_06_Bill_pre_s50_sb75_se0_b_m2">
            <a:hlinkClick r:id="" action="ppaction://media"/>
            <a:extLst>
              <a:ext uri="{FF2B5EF4-FFF2-40B4-BE49-F238E27FC236}">
                <a16:creationId xmlns:a16="http://schemas.microsoft.com/office/drawing/2014/main" id="{167CB729-7C10-FD6E-A579-5C23103B713E}"/>
              </a:ext>
            </a:extLst>
          </p:cNvPr>
          <p:cNvPicPr>
            <a:picLocks noChangeAspect="1"/>
          </p:cNvPicPr>
          <p:nvPr>
            <a:audioFile r:link="rId3"/>
            <p:extLst>
              <p:ext uri="{DAA4B4D4-6D71-4841-9C94-3DE7FCFB9230}">
                <p14:media xmlns:p14="http://schemas.microsoft.com/office/powerpoint/2010/main" r:embed="rId2"/>
              </p:ext>
            </p:extLst>
          </p:nvPr>
        </p:nvPicPr>
        <p:blipFill>
          <a:blip r:embed="rId22"/>
          <a:stretch>
            <a:fillRect/>
          </a:stretch>
        </p:blipFill>
        <p:spPr>
          <a:xfrm>
            <a:off x="-2890771" y="4072429"/>
            <a:ext cx="812800" cy="812800"/>
          </a:xfrm>
          <a:prstGeom prst="rect">
            <a:avLst/>
          </a:prstGeom>
        </p:spPr>
      </p:pic>
      <p:pic>
        <p:nvPicPr>
          <p:cNvPr id="14" name="ElevenLabs_2024-11-19T17_52_15_Bill_pre_s50_sb75_se39_b_m2">
            <a:hlinkClick r:id="" action="ppaction://media"/>
            <a:extLst>
              <a:ext uri="{FF2B5EF4-FFF2-40B4-BE49-F238E27FC236}">
                <a16:creationId xmlns:a16="http://schemas.microsoft.com/office/drawing/2014/main" id="{DEEE4C7C-5D59-A909-282D-D1476841FD82}"/>
              </a:ext>
            </a:extLst>
          </p:cNvPr>
          <p:cNvPicPr>
            <a:picLocks noChangeAspect="1"/>
          </p:cNvPicPr>
          <p:nvPr>
            <a:audioFile r:link="rId5"/>
            <p:extLst>
              <p:ext uri="{DAA4B4D4-6D71-4841-9C94-3DE7FCFB9230}">
                <p14:media xmlns:p14="http://schemas.microsoft.com/office/powerpoint/2010/main" r:embed="rId4"/>
              </p:ext>
            </p:extLst>
          </p:nvPr>
        </p:nvPicPr>
        <p:blipFill>
          <a:blip r:embed="rId22"/>
          <a:stretch>
            <a:fillRect/>
          </a:stretch>
        </p:blipFill>
        <p:spPr>
          <a:xfrm>
            <a:off x="11721148" y="6377762"/>
            <a:ext cx="360000" cy="360000"/>
          </a:xfrm>
          <a:prstGeom prst="rect">
            <a:avLst/>
          </a:prstGeom>
        </p:spPr>
      </p:pic>
      <p:pic>
        <p:nvPicPr>
          <p:cNvPr id="15" name="ElevenLabs_2024-11-19T17_55_33_Bill_pre_s50_sb75_se39_b">
            <a:hlinkClick r:id="" action="ppaction://media"/>
            <a:extLst>
              <a:ext uri="{FF2B5EF4-FFF2-40B4-BE49-F238E27FC236}">
                <a16:creationId xmlns:a16="http://schemas.microsoft.com/office/drawing/2014/main" id="{83648342-AB22-F858-7310-EC8D27681EF6}"/>
              </a:ext>
            </a:extLst>
          </p:cNvPr>
          <p:cNvPicPr>
            <a:picLocks noChangeAspect="1"/>
          </p:cNvPicPr>
          <p:nvPr>
            <a:audioFile r:link="rId7"/>
            <p:extLst>
              <p:ext uri="{DAA4B4D4-6D71-4841-9C94-3DE7FCFB9230}">
                <p14:media xmlns:p14="http://schemas.microsoft.com/office/powerpoint/2010/main" r:embed="rId6"/>
              </p:ext>
            </p:extLst>
          </p:nvPr>
        </p:nvPicPr>
        <p:blipFill>
          <a:blip r:embed="rId22"/>
          <a:stretch>
            <a:fillRect/>
          </a:stretch>
        </p:blipFill>
        <p:spPr>
          <a:xfrm>
            <a:off x="10167532" y="6389163"/>
            <a:ext cx="360000" cy="360000"/>
          </a:xfrm>
          <a:prstGeom prst="rect">
            <a:avLst/>
          </a:prstGeom>
        </p:spPr>
      </p:pic>
      <p:pic>
        <p:nvPicPr>
          <p:cNvPr id="16" name="ElevenLabs_2024-11-19T17_56_21_Bill_pre_s50_sb75_se39_b">
            <a:hlinkClick r:id="" action="ppaction://media"/>
            <a:extLst>
              <a:ext uri="{FF2B5EF4-FFF2-40B4-BE49-F238E27FC236}">
                <a16:creationId xmlns:a16="http://schemas.microsoft.com/office/drawing/2014/main" id="{55213412-11DB-371C-A99B-E4E5FD9216D0}"/>
              </a:ext>
            </a:extLst>
          </p:cNvPr>
          <p:cNvPicPr>
            <a:picLocks noChangeAspect="1"/>
          </p:cNvPicPr>
          <p:nvPr>
            <a:audioFile r:link="rId9"/>
            <p:extLst>
              <p:ext uri="{DAA4B4D4-6D71-4841-9C94-3DE7FCFB9230}">
                <p14:media xmlns:p14="http://schemas.microsoft.com/office/powerpoint/2010/main" r:embed="rId8"/>
              </p:ext>
            </p:extLst>
          </p:nvPr>
        </p:nvPicPr>
        <p:blipFill>
          <a:blip r:embed="rId22"/>
          <a:stretch>
            <a:fillRect/>
          </a:stretch>
        </p:blipFill>
        <p:spPr>
          <a:xfrm>
            <a:off x="10944340" y="6389163"/>
            <a:ext cx="360000" cy="360000"/>
          </a:xfrm>
          <a:prstGeom prst="rect">
            <a:avLst/>
          </a:prstGeom>
        </p:spPr>
      </p:pic>
      <p:pic>
        <p:nvPicPr>
          <p:cNvPr id="17" name="ElevenLabs_2024-11-19T17_58_32_Mimi_pre_s50_sb75_se0_b">
            <a:hlinkClick r:id="" action="ppaction://media"/>
            <a:extLst>
              <a:ext uri="{FF2B5EF4-FFF2-40B4-BE49-F238E27FC236}">
                <a16:creationId xmlns:a16="http://schemas.microsoft.com/office/drawing/2014/main" id="{26B582CB-507C-5C4B-2430-4DF39AFD64E9}"/>
              </a:ext>
            </a:extLst>
          </p:cNvPr>
          <p:cNvPicPr>
            <a:picLocks noChangeAspect="1"/>
          </p:cNvPicPr>
          <p:nvPr>
            <a:audioFile r:link="rId11"/>
            <p:extLst>
              <p:ext uri="{DAA4B4D4-6D71-4841-9C94-3DE7FCFB9230}">
                <p14:media xmlns:p14="http://schemas.microsoft.com/office/powerpoint/2010/main" r:embed="rId10"/>
              </p:ext>
            </p:extLst>
          </p:nvPr>
        </p:nvPicPr>
        <p:blipFill>
          <a:blip r:embed="rId22"/>
          <a:stretch>
            <a:fillRect/>
          </a:stretch>
        </p:blipFill>
        <p:spPr>
          <a:xfrm>
            <a:off x="-1699920" y="6017762"/>
            <a:ext cx="360000" cy="360000"/>
          </a:xfrm>
          <a:prstGeom prst="rect">
            <a:avLst/>
          </a:prstGeom>
        </p:spPr>
      </p:pic>
      <p:pic>
        <p:nvPicPr>
          <p:cNvPr id="19" name="Maren_Ball_putt">
            <a:hlinkClick r:id="" action="ppaction://media"/>
            <a:extLst>
              <a:ext uri="{FF2B5EF4-FFF2-40B4-BE49-F238E27FC236}">
                <a16:creationId xmlns:a16="http://schemas.microsoft.com/office/drawing/2014/main" id="{01FF5329-D26A-A059-0D70-3896D553B2DE}"/>
              </a:ext>
            </a:extLst>
          </p:cNvPr>
          <p:cNvPicPr>
            <a:picLocks noChangeAspect="1"/>
          </p:cNvPicPr>
          <p:nvPr>
            <a:audioFile r:link="rId13"/>
            <p:extLst>
              <p:ext uri="{DAA4B4D4-6D71-4841-9C94-3DE7FCFB9230}">
                <p14:media xmlns:p14="http://schemas.microsoft.com/office/powerpoint/2010/main" r:embed="rId12"/>
              </p:ext>
            </p:extLst>
          </p:nvPr>
        </p:nvPicPr>
        <p:blipFill>
          <a:blip r:embed="rId22"/>
          <a:stretch>
            <a:fillRect/>
          </a:stretch>
        </p:blipFill>
        <p:spPr>
          <a:xfrm>
            <a:off x="382902" y="6377762"/>
            <a:ext cx="360000" cy="360000"/>
          </a:xfrm>
          <a:prstGeom prst="rect">
            <a:avLst/>
          </a:prstGeom>
        </p:spPr>
      </p:pic>
      <p:sp>
        <p:nvSpPr>
          <p:cNvPr id="24" name="Date Placeholder 23">
            <a:extLst>
              <a:ext uri="{FF2B5EF4-FFF2-40B4-BE49-F238E27FC236}">
                <a16:creationId xmlns:a16="http://schemas.microsoft.com/office/drawing/2014/main" id="{B57E0876-1755-BB03-0AB3-E3382EA6822F}"/>
              </a:ext>
            </a:extLst>
          </p:cNvPr>
          <p:cNvSpPr>
            <a:spLocks noGrp="1"/>
          </p:cNvSpPr>
          <p:nvPr>
            <p:ph type="dt" sz="half" idx="10"/>
          </p:nvPr>
        </p:nvSpPr>
        <p:spPr/>
        <p:txBody>
          <a:bodyPr/>
          <a:lstStyle/>
          <a:p>
            <a:pPr>
              <a:defRPr/>
            </a:pPr>
            <a:r>
              <a:rPr lang="de-DE"/>
              <a:t>13.01.2025 | Bridging Horizons: UCI-Tübingen Global Research Initiative</a:t>
            </a:r>
          </a:p>
        </p:txBody>
      </p:sp>
    </p:spTree>
    <p:custDataLst>
      <p:tags r:id="rId1"/>
    </p:custDataLst>
    <p:extLst>
      <p:ext uri="{BB962C8B-B14F-4D97-AF65-F5344CB8AC3E}">
        <p14:creationId xmlns:p14="http://schemas.microsoft.com/office/powerpoint/2010/main" val="2859631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638" fill="hold"/>
                                        <p:tgtEl>
                                          <p:spTgt spid="15"/>
                                        </p:tgtEl>
                                      </p:cBhvr>
                                    </p:cmd>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500"/>
                                        <p:tgtEl>
                                          <p:spTgt spid="61"/>
                                        </p:tgtEl>
                                      </p:cBhvr>
                                    </p:animEffect>
                                  </p:childTnLst>
                                </p:cTn>
                              </p:par>
                              <p:par>
                                <p:cTn id="15" presetID="1" presetClass="mediacall" presetSubtype="0" fill="hold" nodeType="withEffect">
                                  <p:stCondLst>
                                    <p:cond delay="0"/>
                                  </p:stCondLst>
                                  <p:childTnLst>
                                    <p:cmd type="call" cmd="playFrom(0.0)">
                                      <p:cBhvr>
                                        <p:cTn id="16" dur="1745" fill="hold"/>
                                        <p:tgtEl>
                                          <p:spTgt spid="19"/>
                                        </p:tgtEl>
                                      </p:cBhvr>
                                    </p:cmd>
                                  </p:childTnLst>
                                </p:cTn>
                              </p:par>
                              <p:par>
                                <p:cTn id="17" presetID="9" presetClass="entr" presetSubtype="0" fill="hold" nodeType="withEffect">
                                  <p:stCondLst>
                                    <p:cond delay="2000"/>
                                  </p:stCondLst>
                                  <p:childTnLst>
                                    <p:set>
                                      <p:cBhvr>
                                        <p:cTn id="18" dur="1" fill="hold">
                                          <p:stCondLst>
                                            <p:cond delay="0"/>
                                          </p:stCondLst>
                                        </p:cTn>
                                        <p:tgtEl>
                                          <p:spTgt spid="1026"/>
                                        </p:tgtEl>
                                        <p:attrNameLst>
                                          <p:attrName>style.visibility</p:attrName>
                                        </p:attrNameLst>
                                      </p:cBhvr>
                                      <p:to>
                                        <p:strVal val="visible"/>
                                      </p:to>
                                    </p:set>
                                    <p:animEffect transition="in" filter="dissolve">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par>
                                <p:cTn id="25" presetID="10" presetClass="exit" presetSubtype="0" fill="hold" nodeType="withEffect">
                                  <p:stCondLst>
                                    <p:cond delay="0"/>
                                  </p:stCondLst>
                                  <p:childTnLst>
                                    <p:animEffect transition="out" filter="fade">
                                      <p:cBhvr>
                                        <p:cTn id="26" dur="500"/>
                                        <p:tgtEl>
                                          <p:spTgt spid="1026"/>
                                        </p:tgtEl>
                                      </p:cBhvr>
                                    </p:animEffect>
                                    <p:set>
                                      <p:cBhvr>
                                        <p:cTn id="27" dur="1" fill="hold">
                                          <p:stCondLst>
                                            <p:cond delay="499"/>
                                          </p:stCondLst>
                                        </p:cTn>
                                        <p:tgtEl>
                                          <p:spTgt spid="1026"/>
                                        </p:tgtEl>
                                        <p:attrNameLst>
                                          <p:attrName>style.visibility</p:attrName>
                                        </p:attrNameLst>
                                      </p:cBhvr>
                                      <p:to>
                                        <p:strVal val="hidden"/>
                                      </p:to>
                                    </p:set>
                                  </p:childTnLst>
                                </p:cTn>
                              </p:par>
                              <p:par>
                                <p:cTn id="28" presetID="1" presetClass="mediacall" presetSubtype="0" fill="hold" nodeType="withEffect">
                                  <p:stCondLst>
                                    <p:cond delay="500"/>
                                  </p:stCondLst>
                                  <p:childTnLst>
                                    <p:cmd type="call" cmd="playFrom(0.0)">
                                      <p:cBhvr>
                                        <p:cTn id="29" dur="3056" fill="hold"/>
                                        <p:tgtEl>
                                          <p:spTgt spid="16"/>
                                        </p:tgtEl>
                                      </p:cBhvr>
                                    </p:cmd>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619" fill="hold"/>
                                        <p:tgtEl>
                                          <p:spTgt spid="14"/>
                                        </p:tgtEl>
                                      </p:cBhvr>
                                    </p:cmd>
                                  </p:childTnLst>
                                </p:cTn>
                              </p:par>
                              <p:par>
                                <p:cTn id="34" presetID="9"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25"/>
                                        </p:tgtEl>
                                        <p:attrNameLst>
                                          <p:attrName>style.visibility</p:attrName>
                                        </p:attrNameLst>
                                      </p:cBhvr>
                                      <p:to>
                                        <p:strVal val="visible"/>
                                      </p:to>
                                    </p:set>
                                    <p:animEffect transition="in" filter="fade">
                                      <p:cBhvr>
                                        <p:cTn id="41" dur="500"/>
                                        <p:tgtEl>
                                          <p:spTgt spid="102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3"/>
                                        </p:tgtEl>
                                        <p:attrNameLst>
                                          <p:attrName>style.visibility</p:attrName>
                                        </p:attrNameLst>
                                      </p:cBhvr>
                                      <p:to>
                                        <p:strVal val="visible"/>
                                      </p:to>
                                    </p:set>
                                    <p:animEffect transition="in" filter="fade">
                                      <p:cBhvr>
                                        <p:cTn id="4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7"/>
                </p:tgtEl>
              </p:cMediaNode>
            </p:audio>
            <p:audio>
              <p:cMediaNode vol="80000">
                <p:cTn id="46" fill="hold" display="0">
                  <p:stCondLst>
                    <p:cond delay="indefinite"/>
                  </p:stCondLst>
                  <p:endCondLst>
                    <p:cond evt="onStopAudio" delay="0">
                      <p:tgtEl>
                        <p:sldTgt/>
                      </p:tgtEl>
                    </p:cond>
                  </p:endCondLst>
                </p:cTn>
                <p:tgtEl>
                  <p:spTgt spid="14"/>
                </p:tgtEl>
              </p:cMediaNode>
            </p:audio>
            <p:audio>
              <p:cMediaNode vol="80000">
                <p:cTn id="47" fill="hold" display="0">
                  <p:stCondLst>
                    <p:cond delay="indefinite"/>
                  </p:stCondLst>
                  <p:endCondLst>
                    <p:cond evt="onStopAudio" delay="0">
                      <p:tgtEl>
                        <p:sldTgt/>
                      </p:tgtEl>
                    </p:cond>
                  </p:endCondLst>
                </p:cTn>
                <p:tgtEl>
                  <p:spTgt spid="15"/>
                </p:tgtEl>
              </p:cMediaNode>
            </p:audio>
            <p:audio>
              <p:cMediaNode vol="80000">
                <p:cTn id="48" fill="hold" display="0">
                  <p:stCondLst>
                    <p:cond delay="indefinite"/>
                  </p:stCondLst>
                  <p:endCondLst>
                    <p:cond evt="onStopAudio" delay="0">
                      <p:tgtEl>
                        <p:sldTgt/>
                      </p:tgtEl>
                    </p:cond>
                  </p:endCondLst>
                </p:cTn>
                <p:tgtEl>
                  <p:spTgt spid="16"/>
                </p:tgtEl>
              </p:cMediaNode>
            </p:audio>
            <p:audio>
              <p:cMediaNode vol="80000">
                <p:cTn id="49" fill="hold" display="0">
                  <p:stCondLst>
                    <p:cond delay="indefinite"/>
                  </p:stCondLst>
                  <p:endCondLst>
                    <p:cond evt="onStopAudio" delay="0">
                      <p:tgtEl>
                        <p:sldTgt/>
                      </p:tgtEl>
                    </p:cond>
                  </p:endCondLst>
                </p:cTn>
                <p:tgtEl>
                  <p:spTgt spid="17"/>
                </p:tgtEl>
              </p:cMediaNode>
            </p:audio>
            <p:audio>
              <p:cMediaNode vol="80000">
                <p:cTn id="50" fill="hold" display="0">
                  <p:stCondLst>
                    <p:cond delay="indefinite"/>
                  </p:stCondLst>
                  <p:endCondLst>
                    <p:cond evt="onStopAudio" delay="0">
                      <p:tgtEl>
                        <p:sldTgt/>
                      </p:tgtEl>
                    </p:cond>
                  </p:endCondLst>
                </p:cTn>
                <p:tgtEl>
                  <p:spTgt spid="19"/>
                </p:tgtEl>
              </p:cMediaNode>
            </p:audio>
          </p:childTnLst>
        </p:cTn>
      </p:par>
    </p:tnLst>
    <p:bldLst>
      <p:bldP spid="61" grpId="0" animBg="1"/>
      <p:bldP spid="63" grpId="0" animBg="1"/>
      <p:bldP spid="8" grpId="0" animBg="1"/>
      <p:bldP spid="9" grpId="0" animBg="1"/>
      <p:bldP spid="10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7D18E75-B043-8C28-C9EC-A91DBCC85099}"/>
              </a:ext>
            </a:extLst>
          </p:cNvPr>
          <p:cNvSpPr>
            <a:spLocks noGrp="1"/>
          </p:cNvSpPr>
          <p:nvPr>
            <p:ph type="title"/>
          </p:nvPr>
        </p:nvSpPr>
        <p:spPr/>
        <p:txBody>
          <a:bodyPr/>
          <a:lstStyle/>
          <a:p>
            <a:r>
              <a:rPr lang="de-DE" dirty="0"/>
              <a:t>Prosodiya</a:t>
            </a:r>
            <a:endParaRPr lang="en-US" noProof="0" dirty="0"/>
          </a:p>
        </p:txBody>
      </p:sp>
      <p:sp>
        <p:nvSpPr>
          <p:cNvPr id="2" name="Text Placeholder 1">
            <a:extLst>
              <a:ext uri="{FF2B5EF4-FFF2-40B4-BE49-F238E27FC236}">
                <a16:creationId xmlns:a16="http://schemas.microsoft.com/office/drawing/2014/main" id="{0F8AC8F1-E6B5-43A2-AEB1-C6FA2F7E68D8}"/>
              </a:ext>
            </a:extLst>
          </p:cNvPr>
          <p:cNvSpPr>
            <a:spLocks noGrp="1"/>
          </p:cNvSpPr>
          <p:nvPr>
            <p:ph type="body" idx="1"/>
          </p:nvPr>
        </p:nvSpPr>
        <p:spPr/>
        <p:txBody>
          <a:bodyPr/>
          <a:lstStyle/>
          <a:p>
            <a:r>
              <a:rPr lang="en-US" noProof="0" dirty="0"/>
              <a:t>A Digital Game-Based Spelling Training For German Primary School Children</a:t>
            </a:r>
          </a:p>
        </p:txBody>
      </p:sp>
      <p:pic>
        <p:nvPicPr>
          <p:cNvPr id="6" name="Picture 5">
            <a:extLst>
              <a:ext uri="{FF2B5EF4-FFF2-40B4-BE49-F238E27FC236}">
                <a16:creationId xmlns:a16="http://schemas.microsoft.com/office/drawing/2014/main" id="{C3E0553B-8814-47B9-8480-C6146F232F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343220"/>
            <a:ext cx="5547687" cy="2708832"/>
          </a:xfrm>
          <a:prstGeom prst="rect">
            <a:avLst/>
          </a:prstGeom>
        </p:spPr>
      </p:pic>
      <p:pic>
        <p:nvPicPr>
          <p:cNvPr id="4" name="Picture 3" descr="Shape, background pattern&#10;&#10;Description automatically generated">
            <a:extLst>
              <a:ext uri="{FF2B5EF4-FFF2-40B4-BE49-F238E27FC236}">
                <a16:creationId xmlns:a16="http://schemas.microsoft.com/office/drawing/2014/main" id="{4FA98B17-C1E8-4CB3-9006-C7FFAF3175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719" y="168397"/>
            <a:ext cx="1265456" cy="924756"/>
          </a:xfrm>
          <a:prstGeom prst="rect">
            <a:avLst/>
          </a:prstGeom>
        </p:spPr>
      </p:pic>
      <p:pic>
        <p:nvPicPr>
          <p:cNvPr id="7" name="Picture 6" descr="Text&#10;&#10;Description automatically generated">
            <a:extLst>
              <a:ext uri="{FF2B5EF4-FFF2-40B4-BE49-F238E27FC236}">
                <a16:creationId xmlns:a16="http://schemas.microsoft.com/office/drawing/2014/main" id="{1569DE4F-0564-4C4E-A6EC-EA55BDC931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2359" y="168396"/>
            <a:ext cx="2349693" cy="603365"/>
          </a:xfrm>
          <a:prstGeom prst="rect">
            <a:avLst/>
          </a:prstGeom>
        </p:spPr>
      </p:pic>
      <p:pic>
        <p:nvPicPr>
          <p:cNvPr id="3" name="Graphic 2">
            <a:extLst>
              <a:ext uri="{FF2B5EF4-FFF2-40B4-BE49-F238E27FC236}">
                <a16:creationId xmlns:a16="http://schemas.microsoft.com/office/drawing/2014/main" id="{8037DEBD-9F7F-9EF9-E5BE-0E53500A6A8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42095" y="61990"/>
            <a:ext cx="1128184" cy="1137570"/>
          </a:xfrm>
          <a:prstGeom prst="rect">
            <a:avLst/>
          </a:prstGeom>
        </p:spPr>
      </p:pic>
    </p:spTree>
    <p:extLst>
      <p:ext uri="{BB962C8B-B14F-4D97-AF65-F5344CB8AC3E}">
        <p14:creationId xmlns:p14="http://schemas.microsoft.com/office/powerpoint/2010/main" val="1669821562"/>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CB39EE-19AF-867A-3DCF-EF2C8C10CFB6}"/>
              </a:ext>
            </a:extLst>
          </p:cNvPr>
          <p:cNvSpPr>
            <a:spLocks noGrp="1"/>
          </p:cNvSpPr>
          <p:nvPr>
            <p:ph type="title"/>
          </p:nvPr>
        </p:nvSpPr>
        <p:spPr/>
        <p:txBody>
          <a:bodyPr>
            <a:normAutofit/>
          </a:bodyPr>
          <a:lstStyle/>
          <a:p>
            <a:r>
              <a:rPr lang="en-US" noProof="0" dirty="0"/>
              <a:t>Co-Creation: Professionals and Kids can Create Their Own Stories With Scaffolded AI</a:t>
            </a:r>
          </a:p>
        </p:txBody>
      </p:sp>
      <p:pic>
        <p:nvPicPr>
          <p:cNvPr id="5" name="Picture 4" descr="Cartoon of squirrels in the woods&#10;&#10;Description automatically generated">
            <a:extLst>
              <a:ext uri="{FF2B5EF4-FFF2-40B4-BE49-F238E27FC236}">
                <a16:creationId xmlns:a16="http://schemas.microsoft.com/office/drawing/2014/main" id="{50699CFE-DD7C-0610-4170-EB22EE751E42}"/>
              </a:ext>
            </a:extLst>
          </p:cNvPr>
          <p:cNvPicPr>
            <a:picLocks noChangeAspect="1"/>
          </p:cNvPicPr>
          <p:nvPr/>
        </p:nvPicPr>
        <p:blipFill>
          <a:blip r:embed="rId4"/>
          <a:stretch>
            <a:fillRect/>
          </a:stretch>
        </p:blipFill>
        <p:spPr>
          <a:xfrm>
            <a:off x="9493789" y="4149080"/>
            <a:ext cx="2290782" cy="2290782"/>
          </a:xfrm>
          <a:prstGeom prst="rect">
            <a:avLst/>
          </a:prstGeom>
        </p:spPr>
      </p:pic>
      <p:pic>
        <p:nvPicPr>
          <p:cNvPr id="9" name="Grafik 5" descr="Ein Bild, das Im Haus, Animierter Cartoon, Cartoon enthält.&#10;&#10;Automatisch generierte Beschreibung">
            <a:extLst>
              <a:ext uri="{FF2B5EF4-FFF2-40B4-BE49-F238E27FC236}">
                <a16:creationId xmlns:a16="http://schemas.microsoft.com/office/drawing/2014/main" id="{F75472E9-2D26-77BD-563A-0A4EC2629D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9504" y="4148317"/>
            <a:ext cx="2283889" cy="2283889"/>
          </a:xfrm>
          <a:prstGeom prst="rect">
            <a:avLst/>
          </a:prstGeom>
        </p:spPr>
      </p:pic>
      <p:pic>
        <p:nvPicPr>
          <p:cNvPr id="1028" name="Picture 4" descr="Story Mountain – Awaken English">
            <a:extLst>
              <a:ext uri="{FF2B5EF4-FFF2-40B4-BE49-F238E27FC236}">
                <a16:creationId xmlns:a16="http://schemas.microsoft.com/office/drawing/2014/main" id="{DBF9E1DF-6BAF-C6CB-3E73-D44CD2598B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9203" y="1234258"/>
            <a:ext cx="4026437" cy="2810958"/>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Quill with solid fill">
            <a:extLst>
              <a:ext uri="{FF2B5EF4-FFF2-40B4-BE49-F238E27FC236}">
                <a16:creationId xmlns:a16="http://schemas.microsoft.com/office/drawing/2014/main" id="{39EEF0FC-D6A4-D873-F721-3534FA390D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9376" y="1519253"/>
            <a:ext cx="432000" cy="432000"/>
          </a:xfrm>
          <a:prstGeom prst="rect">
            <a:avLst/>
          </a:prstGeom>
        </p:spPr>
      </p:pic>
      <p:pic>
        <p:nvPicPr>
          <p:cNvPr id="10" name="Graphic 9" descr="Images with solid fill">
            <a:extLst>
              <a:ext uri="{FF2B5EF4-FFF2-40B4-BE49-F238E27FC236}">
                <a16:creationId xmlns:a16="http://schemas.microsoft.com/office/drawing/2014/main" id="{F2424EE3-C648-DAA1-7077-33034B1D036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9376" y="2086050"/>
            <a:ext cx="432000" cy="432000"/>
          </a:xfrm>
          <a:prstGeom prst="rect">
            <a:avLst/>
          </a:prstGeom>
        </p:spPr>
      </p:pic>
      <p:pic>
        <p:nvPicPr>
          <p:cNvPr id="11" name="Graphic 10" descr="Road with solid fill">
            <a:extLst>
              <a:ext uri="{FF2B5EF4-FFF2-40B4-BE49-F238E27FC236}">
                <a16:creationId xmlns:a16="http://schemas.microsoft.com/office/drawing/2014/main" id="{6A9E7E3F-8407-4B4E-AE96-F924FB0E2FA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9376" y="2646203"/>
            <a:ext cx="432000" cy="432000"/>
          </a:xfrm>
          <a:prstGeom prst="rect">
            <a:avLst/>
          </a:prstGeom>
        </p:spPr>
      </p:pic>
      <p:sp>
        <p:nvSpPr>
          <p:cNvPr id="14" name="Inhaltsplatzhalter 2">
            <a:extLst>
              <a:ext uri="{FF2B5EF4-FFF2-40B4-BE49-F238E27FC236}">
                <a16:creationId xmlns:a16="http://schemas.microsoft.com/office/drawing/2014/main" id="{71B61F91-4A39-25FC-A057-4AD9A1D01667}"/>
              </a:ext>
            </a:extLst>
          </p:cNvPr>
          <p:cNvSpPr txBox="1">
            <a:spLocks/>
          </p:cNvSpPr>
          <p:nvPr/>
        </p:nvSpPr>
        <p:spPr bwMode="auto">
          <a:xfrm>
            <a:off x="925699" y="1428369"/>
            <a:ext cx="670755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Font typeface="Arial" charset="0"/>
              <a:buChar char="•"/>
              <a:defRPr sz="2400" kern="1200">
                <a:solidFill>
                  <a:schemeClr val="accent6"/>
                </a:solidFill>
                <a:latin typeface="Trebuchet MS" panose="020B0603020202020204" pitchFamily="34" charset="0"/>
                <a:ea typeface="+mn-ea"/>
                <a:cs typeface="+mn-cs"/>
              </a:defRPr>
            </a:lvl1pPr>
            <a:lvl2pPr marL="557213" indent="-214313" algn="l" rtl="0" eaLnBrk="1" fontAlgn="base" hangingPunct="1">
              <a:spcBef>
                <a:spcPct val="20000"/>
              </a:spcBef>
              <a:spcAft>
                <a:spcPct val="0"/>
              </a:spcAft>
              <a:buFont typeface="Arial" charset="0"/>
              <a:buChar char="–"/>
              <a:defRPr sz="2100" kern="1200">
                <a:solidFill>
                  <a:schemeClr val="accent6"/>
                </a:solidFill>
                <a:latin typeface="Trebuchet MS" panose="020B0603020202020204" pitchFamily="34" charset="0"/>
                <a:ea typeface="+mn-ea"/>
                <a:cs typeface="+mn-cs"/>
              </a:defRPr>
            </a:lvl2pPr>
            <a:lvl3pPr marL="857250" indent="-171450" algn="l" rtl="0" eaLnBrk="1" fontAlgn="base" hangingPunct="1">
              <a:spcBef>
                <a:spcPct val="20000"/>
              </a:spcBef>
              <a:spcAft>
                <a:spcPct val="0"/>
              </a:spcAft>
              <a:buFont typeface="Arial" charset="0"/>
              <a:buChar char="•"/>
              <a:defRPr sz="1800" kern="1200">
                <a:solidFill>
                  <a:schemeClr val="accent6"/>
                </a:solidFill>
                <a:latin typeface="Trebuchet MS" panose="020B0603020202020204" pitchFamily="34" charset="0"/>
                <a:ea typeface="+mn-ea"/>
                <a:cs typeface="+mn-cs"/>
              </a:defRPr>
            </a:lvl3pPr>
            <a:lvl4pPr marL="1200150" indent="-171450" algn="l" rtl="0" eaLnBrk="1" fontAlgn="base" hangingPunct="1">
              <a:spcBef>
                <a:spcPct val="20000"/>
              </a:spcBef>
              <a:spcAft>
                <a:spcPct val="0"/>
              </a:spcAft>
              <a:buFont typeface="Arial" charset="0"/>
              <a:buChar char="–"/>
              <a:defRPr sz="1500" kern="1200">
                <a:solidFill>
                  <a:schemeClr val="accent6"/>
                </a:solidFill>
                <a:latin typeface="Trebuchet MS" panose="020B0603020202020204" pitchFamily="34" charset="0"/>
                <a:ea typeface="+mn-ea"/>
                <a:cs typeface="+mn-cs"/>
              </a:defRPr>
            </a:lvl4pPr>
            <a:lvl5pPr marL="1543050" indent="-171450" algn="l" rtl="0" eaLnBrk="1" fontAlgn="base" hangingPunct="1">
              <a:spcBef>
                <a:spcPct val="20000"/>
              </a:spcBef>
              <a:spcAft>
                <a:spcPct val="0"/>
              </a:spcAft>
              <a:buFont typeface="Arial" charset="0"/>
              <a:buChar char="»"/>
              <a:defRPr sz="1500" kern="1200">
                <a:solidFill>
                  <a:schemeClr val="accent6"/>
                </a:solidFill>
                <a:latin typeface="Trebuchet MS" panose="020B0603020202020204"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charset="0"/>
              <a:buNone/>
            </a:pPr>
            <a:r>
              <a:rPr lang="en-US" dirty="0"/>
              <a:t>co-create the story</a:t>
            </a:r>
          </a:p>
          <a:p>
            <a:pPr marL="0" indent="0">
              <a:buFont typeface="Arial" charset="0"/>
              <a:buNone/>
            </a:pPr>
            <a:endParaRPr lang="en-US" sz="900" dirty="0"/>
          </a:p>
          <a:p>
            <a:pPr marL="0" indent="0">
              <a:buFont typeface="Arial" charset="0"/>
              <a:buNone/>
            </a:pPr>
            <a:r>
              <a:rPr lang="en-US" dirty="0"/>
              <a:t>automatic picture book creation</a:t>
            </a:r>
          </a:p>
          <a:p>
            <a:pPr marL="0" indent="0">
              <a:buFont typeface="Arial" charset="0"/>
              <a:buNone/>
            </a:pPr>
            <a:endParaRPr lang="en-US" sz="900" dirty="0"/>
          </a:p>
          <a:p>
            <a:pPr marL="0" indent="0">
              <a:buFont typeface="Arial" charset="0"/>
              <a:buNone/>
            </a:pPr>
            <a:r>
              <a:rPr lang="en-US" dirty="0"/>
              <a:t>actively participate: decide how it continues</a:t>
            </a:r>
          </a:p>
          <a:p>
            <a:pPr marL="0" indent="0">
              <a:buNone/>
            </a:pPr>
            <a:endParaRPr lang="en-US" sz="900" dirty="0"/>
          </a:p>
          <a:p>
            <a:pPr marL="0" indent="0">
              <a:buFont typeface="Arial" charset="0"/>
              <a:buNone/>
            </a:pPr>
            <a:endParaRPr lang="en-US" dirty="0"/>
          </a:p>
        </p:txBody>
      </p:sp>
      <p:sp>
        <p:nvSpPr>
          <p:cNvPr id="16" name="Date Placeholder 15">
            <a:extLst>
              <a:ext uri="{FF2B5EF4-FFF2-40B4-BE49-F238E27FC236}">
                <a16:creationId xmlns:a16="http://schemas.microsoft.com/office/drawing/2014/main" id="{436F2E95-5B75-B248-9742-393DF9E42834}"/>
              </a:ext>
            </a:extLst>
          </p:cNvPr>
          <p:cNvSpPr>
            <a:spLocks noGrp="1"/>
          </p:cNvSpPr>
          <p:nvPr>
            <p:ph type="dt" sz="half" idx="10"/>
          </p:nvPr>
        </p:nvSpPr>
        <p:spPr/>
        <p:txBody>
          <a:bodyPr/>
          <a:lstStyle/>
          <a:p>
            <a:pPr>
              <a:defRPr/>
            </a:pPr>
            <a:r>
              <a:rPr lang="de-DE"/>
              <a:t>13.01.2025 | Bridging Horizons: UCI-Tübingen Global Research Initiative</a:t>
            </a:r>
          </a:p>
        </p:txBody>
      </p:sp>
    </p:spTree>
    <p:custDataLst>
      <p:tags r:id="rId1"/>
    </p:custDataLst>
    <p:extLst>
      <p:ext uri="{BB962C8B-B14F-4D97-AF65-F5344CB8AC3E}">
        <p14:creationId xmlns:p14="http://schemas.microsoft.com/office/powerpoint/2010/main" val="3956037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fade">
                                      <p:cBhvr>
                                        <p:cTn id="7" dur="500"/>
                                        <p:tgtEl>
                                          <p:spTgt spid="1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xEl>
                                              <p:pRg st="4" end="4"/>
                                            </p:txEl>
                                          </p:spTgt>
                                        </p:tgtEl>
                                        <p:attrNameLst>
                                          <p:attrName>style.visibility</p:attrName>
                                        </p:attrNameLst>
                                      </p:cBhvr>
                                      <p:to>
                                        <p:strVal val="visible"/>
                                      </p:to>
                                    </p:set>
                                    <p:animEffect transition="in" filter="fade">
                                      <p:cBhvr>
                                        <p:cTn id="18" dur="500"/>
                                        <p:tgtEl>
                                          <p:spTgt spid="14">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FF3CC-9DC8-8DA1-3203-49E432A308E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EC9287C-2793-18D9-A747-2FF4E92F444E}"/>
              </a:ext>
            </a:extLst>
          </p:cNvPr>
          <p:cNvSpPr>
            <a:spLocks noGrp="1"/>
          </p:cNvSpPr>
          <p:nvPr>
            <p:ph type="title"/>
          </p:nvPr>
        </p:nvSpPr>
        <p:spPr/>
        <p:txBody>
          <a:bodyPr>
            <a:normAutofit/>
          </a:bodyPr>
          <a:lstStyle/>
          <a:p>
            <a:r>
              <a:rPr lang="en-US" noProof="0" dirty="0"/>
              <a:t>Co-Creation: Professionals and Kids can Create Their Own Stories With Scaffolded AI</a:t>
            </a:r>
          </a:p>
        </p:txBody>
      </p:sp>
      <p:pic>
        <p:nvPicPr>
          <p:cNvPr id="5" name="Picture 4" descr="Cartoon of squirrels in the woods&#10;&#10;Description automatically generated">
            <a:extLst>
              <a:ext uri="{FF2B5EF4-FFF2-40B4-BE49-F238E27FC236}">
                <a16:creationId xmlns:a16="http://schemas.microsoft.com/office/drawing/2014/main" id="{60574FD7-6BA8-35B5-1A2F-DB765AD91634}"/>
              </a:ext>
            </a:extLst>
          </p:cNvPr>
          <p:cNvPicPr>
            <a:picLocks noChangeAspect="1"/>
          </p:cNvPicPr>
          <p:nvPr/>
        </p:nvPicPr>
        <p:blipFill>
          <a:blip r:embed="rId3"/>
          <a:stretch>
            <a:fillRect/>
          </a:stretch>
        </p:blipFill>
        <p:spPr>
          <a:xfrm>
            <a:off x="9493789" y="4149843"/>
            <a:ext cx="2290782" cy="2290782"/>
          </a:xfrm>
          <a:prstGeom prst="rect">
            <a:avLst/>
          </a:prstGeom>
        </p:spPr>
      </p:pic>
      <p:pic>
        <p:nvPicPr>
          <p:cNvPr id="9" name="Grafik 5" descr="Ein Bild, das Im Haus, Animierter Cartoon, Cartoon enthält.&#10;&#10;Automatisch generierte Beschreibung">
            <a:extLst>
              <a:ext uri="{FF2B5EF4-FFF2-40B4-BE49-F238E27FC236}">
                <a16:creationId xmlns:a16="http://schemas.microsoft.com/office/drawing/2014/main" id="{73B85FD9-A345-7FE2-2454-DA1D6ABD9B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504" y="4149080"/>
            <a:ext cx="2283889" cy="2283889"/>
          </a:xfrm>
          <a:prstGeom prst="rect">
            <a:avLst/>
          </a:prstGeom>
        </p:spPr>
      </p:pic>
      <p:pic>
        <p:nvPicPr>
          <p:cNvPr id="10" name="Picture 9">
            <a:extLst>
              <a:ext uri="{FF2B5EF4-FFF2-40B4-BE49-F238E27FC236}">
                <a16:creationId xmlns:a16="http://schemas.microsoft.com/office/drawing/2014/main" id="{265E6C41-2D26-C2F6-AEC9-DE3AF61221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7007" y="4149080"/>
            <a:ext cx="4004629" cy="2283889"/>
          </a:xfrm>
          <a:prstGeom prst="rect">
            <a:avLst/>
          </a:prstGeom>
        </p:spPr>
      </p:pic>
      <p:pic>
        <p:nvPicPr>
          <p:cNvPr id="1028" name="Picture 4" descr="Story Mountain – Awaken English">
            <a:extLst>
              <a:ext uri="{FF2B5EF4-FFF2-40B4-BE49-F238E27FC236}">
                <a16:creationId xmlns:a16="http://schemas.microsoft.com/office/drawing/2014/main" id="{E83E2628-7344-3370-0B6D-AD7D23AFCC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9203" y="1234258"/>
            <a:ext cx="4026437" cy="2810958"/>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Quill with solid fill">
            <a:extLst>
              <a:ext uri="{FF2B5EF4-FFF2-40B4-BE49-F238E27FC236}">
                <a16:creationId xmlns:a16="http://schemas.microsoft.com/office/drawing/2014/main" id="{6BED25D4-7464-BE49-4445-0F9D98AE28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9376" y="1519253"/>
            <a:ext cx="432000" cy="432000"/>
          </a:xfrm>
          <a:prstGeom prst="rect">
            <a:avLst/>
          </a:prstGeom>
        </p:spPr>
      </p:pic>
      <p:pic>
        <p:nvPicPr>
          <p:cNvPr id="14" name="Graphic 13" descr="Images with solid fill">
            <a:extLst>
              <a:ext uri="{FF2B5EF4-FFF2-40B4-BE49-F238E27FC236}">
                <a16:creationId xmlns:a16="http://schemas.microsoft.com/office/drawing/2014/main" id="{3D29CFD5-E453-420E-70DD-B293F03631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9376" y="2086050"/>
            <a:ext cx="432000" cy="432000"/>
          </a:xfrm>
          <a:prstGeom prst="rect">
            <a:avLst/>
          </a:prstGeom>
        </p:spPr>
      </p:pic>
      <p:pic>
        <p:nvPicPr>
          <p:cNvPr id="15" name="Graphic 14" descr="Road with solid fill">
            <a:extLst>
              <a:ext uri="{FF2B5EF4-FFF2-40B4-BE49-F238E27FC236}">
                <a16:creationId xmlns:a16="http://schemas.microsoft.com/office/drawing/2014/main" id="{D2EFEB86-1F63-5C4C-7D60-D702B3BCEEC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9376" y="2646203"/>
            <a:ext cx="432000" cy="432000"/>
          </a:xfrm>
          <a:prstGeom prst="rect">
            <a:avLst/>
          </a:prstGeom>
        </p:spPr>
      </p:pic>
      <p:pic>
        <p:nvPicPr>
          <p:cNvPr id="23" name="Graphic 22" descr="Upward trend with solid fill">
            <a:extLst>
              <a:ext uri="{FF2B5EF4-FFF2-40B4-BE49-F238E27FC236}">
                <a16:creationId xmlns:a16="http://schemas.microsoft.com/office/drawing/2014/main" id="{2A2C78A5-DB90-BDE8-138B-55194493233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3982" y="3429000"/>
            <a:ext cx="497394" cy="497394"/>
          </a:xfrm>
          <a:prstGeom prst="rect">
            <a:avLst/>
          </a:prstGeom>
        </p:spPr>
      </p:pic>
      <p:sp>
        <p:nvSpPr>
          <p:cNvPr id="24" name="Inhaltsplatzhalter 2">
            <a:extLst>
              <a:ext uri="{FF2B5EF4-FFF2-40B4-BE49-F238E27FC236}">
                <a16:creationId xmlns:a16="http://schemas.microsoft.com/office/drawing/2014/main" id="{A19BDC3D-5821-C92A-1A35-624A822E86BB}"/>
              </a:ext>
            </a:extLst>
          </p:cNvPr>
          <p:cNvSpPr txBox="1">
            <a:spLocks/>
          </p:cNvSpPr>
          <p:nvPr/>
        </p:nvSpPr>
        <p:spPr bwMode="auto">
          <a:xfrm>
            <a:off x="925699" y="1428369"/>
            <a:ext cx="670755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Font typeface="Arial" charset="0"/>
              <a:buChar char="•"/>
              <a:defRPr sz="2400" kern="1200">
                <a:solidFill>
                  <a:schemeClr val="accent6"/>
                </a:solidFill>
                <a:latin typeface="Trebuchet MS" panose="020B0603020202020204" pitchFamily="34" charset="0"/>
                <a:ea typeface="+mn-ea"/>
                <a:cs typeface="+mn-cs"/>
              </a:defRPr>
            </a:lvl1pPr>
            <a:lvl2pPr marL="557213" indent="-214313" algn="l" rtl="0" eaLnBrk="1" fontAlgn="base" hangingPunct="1">
              <a:spcBef>
                <a:spcPct val="20000"/>
              </a:spcBef>
              <a:spcAft>
                <a:spcPct val="0"/>
              </a:spcAft>
              <a:buFont typeface="Arial" charset="0"/>
              <a:buChar char="–"/>
              <a:defRPr sz="2100" kern="1200">
                <a:solidFill>
                  <a:schemeClr val="accent6"/>
                </a:solidFill>
                <a:latin typeface="Trebuchet MS" panose="020B0603020202020204" pitchFamily="34" charset="0"/>
                <a:ea typeface="+mn-ea"/>
                <a:cs typeface="+mn-cs"/>
              </a:defRPr>
            </a:lvl2pPr>
            <a:lvl3pPr marL="857250" indent="-171450" algn="l" rtl="0" eaLnBrk="1" fontAlgn="base" hangingPunct="1">
              <a:spcBef>
                <a:spcPct val="20000"/>
              </a:spcBef>
              <a:spcAft>
                <a:spcPct val="0"/>
              </a:spcAft>
              <a:buFont typeface="Arial" charset="0"/>
              <a:buChar char="•"/>
              <a:defRPr sz="1800" kern="1200">
                <a:solidFill>
                  <a:schemeClr val="accent6"/>
                </a:solidFill>
                <a:latin typeface="Trebuchet MS" panose="020B0603020202020204" pitchFamily="34" charset="0"/>
                <a:ea typeface="+mn-ea"/>
                <a:cs typeface="+mn-cs"/>
              </a:defRPr>
            </a:lvl3pPr>
            <a:lvl4pPr marL="1200150" indent="-171450" algn="l" rtl="0" eaLnBrk="1" fontAlgn="base" hangingPunct="1">
              <a:spcBef>
                <a:spcPct val="20000"/>
              </a:spcBef>
              <a:spcAft>
                <a:spcPct val="0"/>
              </a:spcAft>
              <a:buFont typeface="Arial" charset="0"/>
              <a:buChar char="–"/>
              <a:defRPr sz="1500" kern="1200">
                <a:solidFill>
                  <a:schemeClr val="accent6"/>
                </a:solidFill>
                <a:latin typeface="Trebuchet MS" panose="020B0603020202020204" pitchFamily="34" charset="0"/>
                <a:ea typeface="+mn-ea"/>
                <a:cs typeface="+mn-cs"/>
              </a:defRPr>
            </a:lvl4pPr>
            <a:lvl5pPr marL="1543050" indent="-171450" algn="l" rtl="0" eaLnBrk="1" fontAlgn="base" hangingPunct="1">
              <a:spcBef>
                <a:spcPct val="20000"/>
              </a:spcBef>
              <a:spcAft>
                <a:spcPct val="0"/>
              </a:spcAft>
              <a:buFont typeface="Arial" charset="0"/>
              <a:buChar char="»"/>
              <a:defRPr sz="1500" kern="1200">
                <a:solidFill>
                  <a:schemeClr val="accent6"/>
                </a:solidFill>
                <a:latin typeface="Trebuchet MS" panose="020B0603020202020204"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charset="0"/>
              <a:buNone/>
            </a:pPr>
            <a:r>
              <a:rPr lang="en-US"/>
              <a:t>co-create the story</a:t>
            </a:r>
          </a:p>
          <a:p>
            <a:pPr marL="0" indent="0">
              <a:buFont typeface="Arial" charset="0"/>
              <a:buNone/>
            </a:pPr>
            <a:endParaRPr lang="en-US" sz="900"/>
          </a:p>
          <a:p>
            <a:pPr marL="0" indent="0">
              <a:buFont typeface="Arial" charset="0"/>
              <a:buNone/>
            </a:pPr>
            <a:r>
              <a:rPr lang="en-US"/>
              <a:t>automatic picture book creation</a:t>
            </a:r>
          </a:p>
          <a:p>
            <a:pPr marL="0" indent="0">
              <a:buFont typeface="Arial" charset="0"/>
              <a:buNone/>
            </a:pPr>
            <a:endParaRPr lang="en-US" sz="900"/>
          </a:p>
          <a:p>
            <a:pPr marL="0" indent="0">
              <a:buFont typeface="Arial" charset="0"/>
              <a:buNone/>
            </a:pPr>
            <a:r>
              <a:rPr lang="en-US"/>
              <a:t>actively participate: decide how it continues</a:t>
            </a:r>
          </a:p>
          <a:p>
            <a:pPr marL="0" indent="0">
              <a:buNone/>
            </a:pPr>
            <a:endParaRPr lang="en-US" sz="900"/>
          </a:p>
          <a:p>
            <a:pPr marL="0" indent="0">
              <a:buNone/>
            </a:pPr>
            <a:r>
              <a:rPr lang="en-US"/>
              <a:t>input enrichment: educators can align the </a:t>
            </a:r>
          </a:p>
          <a:p>
            <a:pPr marL="0" indent="0">
              <a:buNone/>
            </a:pPr>
            <a:r>
              <a:rPr lang="en-US"/>
              <a:t>story with children's language development</a:t>
            </a:r>
          </a:p>
          <a:p>
            <a:pPr marL="0" indent="0">
              <a:buFont typeface="Arial" charset="0"/>
              <a:buNone/>
            </a:pPr>
            <a:endParaRPr lang="en-US"/>
          </a:p>
        </p:txBody>
      </p:sp>
      <p:sp>
        <p:nvSpPr>
          <p:cNvPr id="4" name="Date Placeholder 3">
            <a:extLst>
              <a:ext uri="{FF2B5EF4-FFF2-40B4-BE49-F238E27FC236}">
                <a16:creationId xmlns:a16="http://schemas.microsoft.com/office/drawing/2014/main" id="{29F536E4-B89E-16CF-9E40-A8EDD278E861}"/>
              </a:ext>
            </a:extLst>
          </p:cNvPr>
          <p:cNvSpPr>
            <a:spLocks noGrp="1"/>
          </p:cNvSpPr>
          <p:nvPr>
            <p:ph type="dt" sz="half" idx="10"/>
          </p:nvPr>
        </p:nvSpPr>
        <p:spPr/>
        <p:txBody>
          <a:bodyPr/>
          <a:lstStyle/>
          <a:p>
            <a:pPr>
              <a:defRPr/>
            </a:pPr>
            <a:r>
              <a:rPr lang="de-DE"/>
              <a:t>13.01.2025 | Bridging Horizons: UCI-Tübingen Global Research Initiative</a:t>
            </a:r>
          </a:p>
        </p:txBody>
      </p:sp>
    </p:spTree>
    <p:extLst>
      <p:ext uri="{BB962C8B-B14F-4D97-AF65-F5344CB8AC3E}">
        <p14:creationId xmlns:p14="http://schemas.microsoft.com/office/powerpoint/2010/main" val="204232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par>
              <p:cTn id="2"/>
            </p:par>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4611B-CA33-BCC2-9810-9A91EB2BE8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6B6579-A314-8DBB-6E4C-F7D4E1818855}"/>
              </a:ext>
            </a:extLst>
          </p:cNvPr>
          <p:cNvSpPr>
            <a:spLocks noGrp="1"/>
          </p:cNvSpPr>
          <p:nvPr>
            <p:ph type="title"/>
          </p:nvPr>
        </p:nvSpPr>
        <p:spPr/>
        <p:txBody>
          <a:bodyPr/>
          <a:lstStyle/>
          <a:p>
            <a:r>
              <a:rPr lang="en-US" noProof="0" dirty="0" err="1"/>
              <a:t>WoLKE</a:t>
            </a:r>
            <a:br>
              <a:rPr lang="en-US" noProof="0" dirty="0"/>
            </a:br>
            <a:r>
              <a:rPr lang="en-US" sz="2000" b="0" noProof="0" dirty="0">
                <a:hlinkClick r:id="rId3"/>
              </a:rPr>
              <a:t>www.wolke.schule</a:t>
            </a:r>
            <a:r>
              <a:rPr lang="en-US" sz="2000" b="0" noProof="0" dirty="0"/>
              <a:t>  </a:t>
            </a:r>
            <a:endParaRPr lang="en-US" b="0" noProof="0" dirty="0"/>
          </a:p>
        </p:txBody>
      </p:sp>
      <p:sp>
        <p:nvSpPr>
          <p:cNvPr id="4" name="Text Placeholder 3">
            <a:extLst>
              <a:ext uri="{FF2B5EF4-FFF2-40B4-BE49-F238E27FC236}">
                <a16:creationId xmlns:a16="http://schemas.microsoft.com/office/drawing/2014/main" id="{9657986F-053C-C77B-3754-4447756CA88D}"/>
              </a:ext>
            </a:extLst>
          </p:cNvPr>
          <p:cNvSpPr>
            <a:spLocks noGrp="1"/>
          </p:cNvSpPr>
          <p:nvPr>
            <p:ph type="body" idx="1"/>
          </p:nvPr>
        </p:nvSpPr>
        <p:spPr/>
        <p:txBody>
          <a:bodyPr/>
          <a:lstStyle/>
          <a:p>
            <a:r>
              <a:rPr lang="en-DE" b="1" dirty="0"/>
              <a:t>WO </a:t>
            </a:r>
            <a:r>
              <a:rPr lang="en-DE" dirty="0"/>
              <a:t>Bieten KI-Methoden </a:t>
            </a:r>
            <a:r>
              <a:rPr lang="en-DE" b="1" dirty="0"/>
              <a:t>L</a:t>
            </a:r>
            <a:r>
              <a:rPr lang="en-DE" dirty="0"/>
              <a:t>ösungen für Fachdidaktische Herausforderungen?</a:t>
            </a:r>
          </a:p>
          <a:p>
            <a:r>
              <a:rPr lang="en-DE" sz="1050" dirty="0"/>
              <a:t>Computerlinguistisch fundierte </a:t>
            </a:r>
            <a:r>
              <a:rPr lang="en-DE" sz="1050" b="1" dirty="0"/>
              <a:t>K</a:t>
            </a:r>
            <a:r>
              <a:rPr lang="en-DE" sz="1050" dirty="0"/>
              <a:t>onzeption und </a:t>
            </a:r>
            <a:r>
              <a:rPr lang="en-DE" sz="1050" b="1" dirty="0"/>
              <a:t>E</a:t>
            </a:r>
            <a:r>
              <a:rPr lang="en-DE" sz="1050" dirty="0"/>
              <a:t>valuation curricular Verankertert Lehrveranstaltungen für die Sprach- und Mint-Didaktik</a:t>
            </a:r>
            <a:endParaRPr lang="en-DE" dirty="0"/>
          </a:p>
        </p:txBody>
      </p:sp>
      <p:pic>
        <p:nvPicPr>
          <p:cNvPr id="2050" name="Picture 2">
            <a:extLst>
              <a:ext uri="{FF2B5EF4-FFF2-40B4-BE49-F238E27FC236}">
                <a16:creationId xmlns:a16="http://schemas.microsoft.com/office/drawing/2014/main" id="{2B8F40E4-A555-DE2D-E567-4D594D3FB0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9570" y="182081"/>
            <a:ext cx="3384376" cy="6821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3D57ECC-8DED-3244-61B0-9BF632D27B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344" y="103619"/>
            <a:ext cx="2006469" cy="775227"/>
          </a:xfrm>
          <a:prstGeom prst="rect">
            <a:avLst/>
          </a:prstGeom>
        </p:spPr>
      </p:pic>
      <p:pic>
        <p:nvPicPr>
          <p:cNvPr id="6" name="Graphic 5">
            <a:extLst>
              <a:ext uri="{FF2B5EF4-FFF2-40B4-BE49-F238E27FC236}">
                <a16:creationId xmlns:a16="http://schemas.microsoft.com/office/drawing/2014/main" id="{9AFF7C5C-2A91-41B2-0C2D-2F1FFFC1727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1344" y="927017"/>
            <a:ext cx="3467981" cy="3461570"/>
          </a:xfrm>
          <a:prstGeom prst="rect">
            <a:avLst/>
          </a:prstGeom>
        </p:spPr>
      </p:pic>
      <p:grpSp>
        <p:nvGrpSpPr>
          <p:cNvPr id="7" name="Group 6">
            <a:extLst>
              <a:ext uri="{FF2B5EF4-FFF2-40B4-BE49-F238E27FC236}">
                <a16:creationId xmlns:a16="http://schemas.microsoft.com/office/drawing/2014/main" id="{6BA851E5-95BB-037F-2E84-2F0633C6CBB0}"/>
              </a:ext>
            </a:extLst>
          </p:cNvPr>
          <p:cNvGrpSpPr/>
          <p:nvPr/>
        </p:nvGrpSpPr>
        <p:grpSpPr>
          <a:xfrm>
            <a:off x="4791558" y="4860679"/>
            <a:ext cx="2608884" cy="1110139"/>
            <a:chOff x="5807968" y="4984137"/>
            <a:chExt cx="2608884" cy="1110139"/>
          </a:xfrm>
        </p:grpSpPr>
        <p:pic>
          <p:nvPicPr>
            <p:cNvPr id="9" name="Picture 8" descr="A yellow emblem with two animals&#10;&#10;Description automatically generated">
              <a:extLst>
                <a:ext uri="{FF2B5EF4-FFF2-40B4-BE49-F238E27FC236}">
                  <a16:creationId xmlns:a16="http://schemas.microsoft.com/office/drawing/2014/main" id="{3F0C2E37-0270-3AA7-0FD7-CE5E798C0C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07968" y="5261136"/>
              <a:ext cx="2608884" cy="833140"/>
            </a:xfrm>
            <a:prstGeom prst="rect">
              <a:avLst/>
            </a:prstGeom>
          </p:spPr>
        </p:pic>
        <p:sp>
          <p:nvSpPr>
            <p:cNvPr id="10" name="TextBox 9">
              <a:extLst>
                <a:ext uri="{FF2B5EF4-FFF2-40B4-BE49-F238E27FC236}">
                  <a16:creationId xmlns:a16="http://schemas.microsoft.com/office/drawing/2014/main" id="{26AA325F-9AD7-D775-42A8-3795C94512D3}"/>
                </a:ext>
              </a:extLst>
            </p:cNvPr>
            <p:cNvSpPr txBox="1"/>
            <p:nvPr/>
          </p:nvSpPr>
          <p:spPr>
            <a:xfrm>
              <a:off x="6428334" y="4984137"/>
              <a:ext cx="1368152" cy="276999"/>
            </a:xfrm>
            <a:prstGeom prst="rect">
              <a:avLst/>
            </a:prstGeom>
            <a:noFill/>
          </p:spPr>
          <p:txBody>
            <a:bodyPr wrap="square" rtlCol="0">
              <a:spAutoFit/>
            </a:bodyPr>
            <a:lstStyle/>
            <a:p>
              <a:pPr algn="ctr"/>
              <a:r>
                <a:rPr lang="de-DE" sz="1200">
                  <a:solidFill>
                    <a:schemeClr val="accent6"/>
                  </a:solidFill>
                  <a:latin typeface="Trebuchet MS" panose="020B0703020202090204" pitchFamily="34" charset="0"/>
                </a:rPr>
                <a:t>finanziert vom</a:t>
              </a:r>
              <a:endParaRPr lang="aa-ET" sz="1200">
                <a:solidFill>
                  <a:schemeClr val="accent6"/>
                </a:solidFill>
                <a:latin typeface="Trebuchet MS" panose="020B0703020202090204" pitchFamily="34" charset="0"/>
              </a:endParaRPr>
            </a:p>
          </p:txBody>
        </p:sp>
      </p:grpSp>
      <p:pic>
        <p:nvPicPr>
          <p:cNvPr id="5" name="Picture 4">
            <a:extLst>
              <a:ext uri="{FF2B5EF4-FFF2-40B4-BE49-F238E27FC236}">
                <a16:creationId xmlns:a16="http://schemas.microsoft.com/office/drawing/2014/main" id="{300E18F5-F4F5-0F88-82E6-CA9913336418}"/>
              </a:ext>
            </a:extLst>
          </p:cNvPr>
          <p:cNvPicPr>
            <a:picLocks noChangeAspect="1"/>
          </p:cNvPicPr>
          <p:nvPr/>
        </p:nvPicPr>
        <p:blipFill>
          <a:blip r:embed="rId9"/>
          <a:stretch>
            <a:fillRect/>
          </a:stretch>
        </p:blipFill>
        <p:spPr>
          <a:xfrm>
            <a:off x="2567608" y="279963"/>
            <a:ext cx="1512167" cy="559774"/>
          </a:xfrm>
          <a:prstGeom prst="rect">
            <a:avLst/>
          </a:prstGeom>
        </p:spPr>
      </p:pic>
    </p:spTree>
    <p:extLst>
      <p:ext uri="{BB962C8B-B14F-4D97-AF65-F5344CB8AC3E}">
        <p14:creationId xmlns:p14="http://schemas.microsoft.com/office/powerpoint/2010/main" val="3862635196"/>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98650-F922-C49F-FF23-D01541F64979}"/>
              </a:ext>
            </a:extLst>
          </p:cNvPr>
          <p:cNvSpPr>
            <a:spLocks noGrp="1"/>
          </p:cNvSpPr>
          <p:nvPr>
            <p:ph type="title"/>
          </p:nvPr>
        </p:nvSpPr>
        <p:spPr/>
        <p:txBody>
          <a:bodyPr wrap="square" anchor="t">
            <a:normAutofit/>
          </a:bodyPr>
          <a:lstStyle/>
          <a:p>
            <a:r>
              <a:rPr lang="aa-ET"/>
              <a:t>WoLKE</a:t>
            </a:r>
            <a:endParaRPr lang="aa-ET">
              <a:latin typeface="Trebuchet MS" panose="020B0703020202090204" pitchFamily="34" charset="0"/>
            </a:endParaRPr>
          </a:p>
        </p:txBody>
      </p:sp>
      <p:graphicFrame>
        <p:nvGraphicFramePr>
          <p:cNvPr id="7" name="Content Placeholder 2">
            <a:extLst>
              <a:ext uri="{FF2B5EF4-FFF2-40B4-BE49-F238E27FC236}">
                <a16:creationId xmlns:a16="http://schemas.microsoft.com/office/drawing/2014/main" id="{D91FA9E2-4C09-9F40-0F33-FB7A82A8F760}"/>
              </a:ext>
            </a:extLst>
          </p:cNvPr>
          <p:cNvGraphicFramePr>
            <a:graphicFrameLocks noGrp="1"/>
          </p:cNvGraphicFramePr>
          <p:nvPr>
            <p:ph idx="1"/>
            <p:extLst>
              <p:ext uri="{D42A27DB-BD31-4B8C-83A1-F6EECF244321}">
                <p14:modId xmlns:p14="http://schemas.microsoft.com/office/powerpoint/2010/main" val="3804444255"/>
              </p:ext>
            </p:extLst>
          </p:nvPr>
        </p:nvGraphicFramePr>
        <p:xfrm>
          <a:off x="609600" y="1600200"/>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C24907A3-E2A0-F4FA-F366-356BF0EF3F6B}"/>
              </a:ext>
            </a:extLst>
          </p:cNvPr>
          <p:cNvSpPr>
            <a:spLocks noGrp="1"/>
          </p:cNvSpPr>
          <p:nvPr>
            <p:ph type="dt" sz="half" idx="10"/>
          </p:nvPr>
        </p:nvSpPr>
        <p:spPr/>
        <p:txBody>
          <a:bodyPr/>
          <a:lstStyle/>
          <a:p>
            <a:pPr>
              <a:defRPr/>
            </a:pPr>
            <a:r>
              <a:rPr lang="de-DE"/>
              <a:t>13.01.2025 | Bridging Horizons: UCI-Tübingen Global Research Initiative</a:t>
            </a:r>
          </a:p>
        </p:txBody>
      </p:sp>
    </p:spTree>
    <p:extLst>
      <p:ext uri="{BB962C8B-B14F-4D97-AF65-F5344CB8AC3E}">
        <p14:creationId xmlns:p14="http://schemas.microsoft.com/office/powerpoint/2010/main" val="3862443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dirty="0"/>
              <a:t>Goals </a:t>
            </a:r>
            <a:r>
              <a:rPr lang="de-DE" dirty="0" err="1"/>
              <a:t>of</a:t>
            </a:r>
            <a:r>
              <a:rPr lang="de-DE" dirty="0"/>
              <a:t> </a:t>
            </a:r>
            <a:r>
              <a:rPr lang="de-DE" dirty="0" err="1"/>
              <a:t>WoLKE</a:t>
            </a:r>
            <a:endParaRPr lang="en-US" dirty="0"/>
          </a:p>
        </p:txBody>
      </p:sp>
      <p:sp>
        <p:nvSpPr>
          <p:cNvPr id="5" name="Content Placeholder 4"/>
          <p:cNvSpPr>
            <a:spLocks noGrp="1"/>
          </p:cNvSpPr>
          <p:nvPr>
            <p:ph idx="1"/>
          </p:nvPr>
        </p:nvSpPr>
        <p:spPr/>
        <p:txBody>
          <a:bodyPr/>
          <a:lstStyle/>
          <a:p>
            <a:pPr>
              <a:buFont typeface="Wingdings" charset="0"/>
              <a:buChar char="Ø"/>
            </a:pPr>
            <a:r>
              <a:rPr lang="en-US" dirty="0">
                <a:latin typeface="Trebuchet MS"/>
                <a:cs typeface="Arial"/>
              </a:rPr>
              <a:t>Development and evaluation of two courses on AI tools for student </a:t>
            </a:r>
            <a:br>
              <a:rPr lang="en-US" dirty="0">
                <a:latin typeface="Trebuchet MS"/>
                <a:cs typeface="Arial"/>
              </a:rPr>
            </a:br>
            <a:r>
              <a:rPr lang="en-US" dirty="0">
                <a:latin typeface="Trebuchet MS"/>
                <a:cs typeface="Arial"/>
              </a:rPr>
              <a:t>teachers ...</a:t>
            </a:r>
            <a:endParaRPr lang="en-US" dirty="0"/>
          </a:p>
          <a:p>
            <a:pPr marL="556895" lvl="1" indent="-213995">
              <a:buChar char="•"/>
            </a:pPr>
            <a:r>
              <a:rPr lang="de-DE" sz="2200" dirty="0" err="1">
                <a:latin typeface="Trebuchet MS"/>
                <a:cs typeface="Arial"/>
              </a:rPr>
              <a:t>of</a:t>
            </a:r>
            <a:r>
              <a:rPr lang="de-DE" sz="2200" dirty="0">
                <a:latin typeface="Trebuchet MS"/>
                <a:cs typeface="Arial"/>
              </a:rPr>
              <a:t> </a:t>
            </a:r>
            <a:r>
              <a:rPr lang="de-DE" sz="2200" dirty="0" err="1">
                <a:latin typeface="Trebuchet MS"/>
                <a:cs typeface="Arial"/>
              </a:rPr>
              <a:t>language</a:t>
            </a:r>
            <a:r>
              <a:rPr lang="de-DE" sz="2200" dirty="0">
                <a:latin typeface="Trebuchet MS"/>
                <a:cs typeface="Arial"/>
              </a:rPr>
              <a:t> </a:t>
            </a:r>
            <a:r>
              <a:rPr lang="de-DE" sz="2200" dirty="0" err="1">
                <a:latin typeface="Trebuchet MS"/>
                <a:cs typeface="Arial"/>
              </a:rPr>
              <a:t>subjects</a:t>
            </a:r>
            <a:r>
              <a:rPr lang="de-DE" sz="2200" dirty="0">
                <a:latin typeface="Trebuchet MS"/>
                <a:cs typeface="Arial"/>
              </a:rPr>
              <a:t> </a:t>
            </a:r>
          </a:p>
          <a:p>
            <a:pPr marL="556895" lvl="1" indent="-213995">
              <a:buChar char="•"/>
            </a:pPr>
            <a:r>
              <a:rPr lang="de-DE" sz="2200" dirty="0" err="1">
                <a:latin typeface="Trebuchet MS"/>
                <a:cs typeface="Arial"/>
              </a:rPr>
              <a:t>of</a:t>
            </a:r>
            <a:r>
              <a:rPr lang="de-DE" sz="2200" dirty="0">
                <a:latin typeface="Trebuchet MS"/>
                <a:cs typeface="Arial"/>
              </a:rPr>
              <a:t> STEM </a:t>
            </a:r>
            <a:r>
              <a:rPr lang="de-DE" sz="2200" dirty="0" err="1">
                <a:latin typeface="Trebuchet MS"/>
                <a:cs typeface="Arial"/>
              </a:rPr>
              <a:t>subjects</a:t>
            </a:r>
            <a:endParaRPr lang="de-DE" sz="2200" dirty="0">
              <a:latin typeface="Trebuchet MS"/>
              <a:cs typeface="Arial"/>
            </a:endParaRPr>
          </a:p>
          <a:p>
            <a:pPr>
              <a:buFont typeface="Wingdings" charset="0"/>
              <a:buChar char="Ø"/>
            </a:pPr>
            <a:r>
              <a:rPr lang="en-US" dirty="0">
                <a:latin typeface="Trebuchet MS"/>
                <a:cs typeface="Arial"/>
              </a:rPr>
              <a:t>The aim of the courses is to enable future teachers to reflect on the use of AI tools in the classroom, </a:t>
            </a:r>
            <a:r>
              <a:rPr lang="de-DE" dirty="0" err="1">
                <a:latin typeface="Trebuchet MS"/>
                <a:cs typeface="Arial"/>
              </a:rPr>
              <a:t>with</a:t>
            </a:r>
            <a:r>
              <a:rPr lang="de-DE" dirty="0">
                <a:latin typeface="Trebuchet MS"/>
                <a:cs typeface="Arial"/>
              </a:rPr>
              <a:t> </a:t>
            </a:r>
            <a:r>
              <a:rPr lang="de-DE" dirty="0" err="1">
                <a:latin typeface="Trebuchet MS"/>
                <a:cs typeface="Arial"/>
              </a:rPr>
              <a:t>regard</a:t>
            </a:r>
            <a:r>
              <a:rPr lang="de-DE" dirty="0">
                <a:latin typeface="Trebuchet MS"/>
                <a:cs typeface="Arial"/>
              </a:rPr>
              <a:t> </a:t>
            </a:r>
            <a:r>
              <a:rPr lang="de-DE" dirty="0" err="1">
                <a:latin typeface="Trebuchet MS"/>
                <a:cs typeface="Arial"/>
              </a:rPr>
              <a:t>to</a:t>
            </a:r>
            <a:r>
              <a:rPr lang="de-DE" dirty="0">
                <a:latin typeface="Trebuchet MS"/>
                <a:cs typeface="Arial"/>
              </a:rPr>
              <a:t>…</a:t>
            </a:r>
          </a:p>
          <a:p>
            <a:pPr marL="556895" lvl="1" indent="-213995">
              <a:buFont typeface="Arial" charset="0"/>
              <a:buChar char="•"/>
            </a:pPr>
            <a:r>
              <a:rPr lang="en-US" sz="2200" dirty="0">
                <a:latin typeface="Trebuchet MS"/>
                <a:cs typeface="Arial"/>
              </a:rPr>
              <a:t>specific school challenges (e.g. exams, heterogeneity)</a:t>
            </a:r>
            <a:endParaRPr lang="de-DE" sz="2200" dirty="0">
              <a:latin typeface="Trebuchet MS"/>
              <a:cs typeface="Arial"/>
            </a:endParaRPr>
          </a:p>
          <a:p>
            <a:pPr marL="556895" lvl="1" indent="-213995">
              <a:buFont typeface="Arial" charset="0"/>
              <a:buChar char="•"/>
            </a:pPr>
            <a:r>
              <a:rPr lang="en-US" sz="2200" dirty="0">
                <a:latin typeface="Trebuchet MS"/>
                <a:cs typeface="Arial"/>
              </a:rPr>
              <a:t>subject-specific didactic aspects (e.g. subject-specific requirements for AI)</a:t>
            </a:r>
            <a:endParaRPr lang="de-DE" sz="2200" dirty="0">
              <a:latin typeface="Trebuchet MS"/>
              <a:cs typeface="Arial"/>
            </a:endParaRPr>
          </a:p>
          <a:p>
            <a:pPr marL="556895" lvl="1" indent="-213995">
              <a:buFont typeface="Arial" charset="0"/>
              <a:buChar char="•"/>
            </a:pPr>
            <a:r>
              <a:rPr lang="en-US" sz="2200" dirty="0">
                <a:latin typeface="Trebuchet MS"/>
                <a:cs typeface="Arial"/>
              </a:rPr>
              <a:t>ethical and social implications (e.g. reproduction of biases)</a:t>
            </a:r>
            <a:endParaRPr lang="de-DE" sz="2200" dirty="0">
              <a:latin typeface="Trebuchet MS"/>
              <a:cs typeface="Arial"/>
            </a:endParaRPr>
          </a:p>
          <a:p>
            <a:pPr>
              <a:buFont typeface="Wingdings" charset="0"/>
              <a:buChar char="Ø"/>
            </a:pPr>
            <a:r>
              <a:rPr lang="en-US" sz="2500" dirty="0">
                <a:latin typeface="Trebuchet MS"/>
                <a:cs typeface="Arial"/>
              </a:rPr>
              <a:t>(Further) development of AI methods and tools with didactic benefits</a:t>
            </a:r>
            <a:endParaRPr lang="de-DE" sz="2500" dirty="0">
              <a:latin typeface="Trebuchet MS"/>
              <a:cs typeface="Arial"/>
            </a:endParaRPr>
          </a:p>
        </p:txBody>
      </p:sp>
      <p:sp>
        <p:nvSpPr>
          <p:cNvPr id="2" name="Date Placeholder 1">
            <a:extLst>
              <a:ext uri="{FF2B5EF4-FFF2-40B4-BE49-F238E27FC236}">
                <a16:creationId xmlns:a16="http://schemas.microsoft.com/office/drawing/2014/main" id="{75B3EFCE-EB9A-DA47-69D4-D629C8D3CB28}"/>
              </a:ext>
            </a:extLst>
          </p:cNvPr>
          <p:cNvSpPr>
            <a:spLocks noGrp="1"/>
          </p:cNvSpPr>
          <p:nvPr>
            <p:ph type="dt" sz="half" idx="10"/>
          </p:nvPr>
        </p:nvSpPr>
        <p:spPr/>
        <p:txBody>
          <a:bodyPr/>
          <a:lstStyle/>
          <a:p>
            <a:pPr>
              <a:defRPr/>
            </a:pPr>
            <a:r>
              <a:rPr lang="de-DE"/>
              <a:t>13.01.2025 | Bridging Horizons: UCI-Tübingen Global Research Initiative</a:t>
            </a:r>
          </a:p>
        </p:txBody>
      </p:sp>
    </p:spTree>
    <p:extLst>
      <p:ext uri="{BB962C8B-B14F-4D97-AF65-F5344CB8AC3E}">
        <p14:creationId xmlns:p14="http://schemas.microsoft.com/office/powerpoint/2010/main" val="1161908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34F2A-2995-3A8A-BEF3-B14296C95F12}"/>
              </a:ext>
            </a:extLst>
          </p:cNvPr>
          <p:cNvSpPr>
            <a:spLocks noGrp="1"/>
          </p:cNvSpPr>
          <p:nvPr>
            <p:ph type="title"/>
          </p:nvPr>
        </p:nvSpPr>
        <p:spPr/>
        <p:txBody>
          <a:bodyPr/>
          <a:lstStyle/>
          <a:p>
            <a:r>
              <a:rPr lang="de-DE" dirty="0"/>
              <a:t>Roadmap</a:t>
            </a:r>
          </a:p>
        </p:txBody>
      </p:sp>
      <p:sp>
        <p:nvSpPr>
          <p:cNvPr id="4" name="Date Placeholder 3">
            <a:extLst>
              <a:ext uri="{FF2B5EF4-FFF2-40B4-BE49-F238E27FC236}">
                <a16:creationId xmlns:a16="http://schemas.microsoft.com/office/drawing/2014/main" id="{FF3832E9-9651-FAB5-5390-15FC9F278A77}"/>
              </a:ext>
            </a:extLst>
          </p:cNvPr>
          <p:cNvSpPr>
            <a:spLocks noGrp="1"/>
          </p:cNvSpPr>
          <p:nvPr>
            <p:ph type="dt" sz="half" idx="10"/>
          </p:nvPr>
        </p:nvSpPr>
        <p:spPr/>
        <p:txBody>
          <a:bodyPr/>
          <a:lstStyle/>
          <a:p>
            <a:pPr>
              <a:defRPr/>
            </a:pPr>
            <a:r>
              <a:rPr lang="de-DE"/>
              <a:t>13.01.2025 | Bridging Horizons: UCI-Tübingen Global Research Initiative</a:t>
            </a:r>
          </a:p>
        </p:txBody>
      </p:sp>
      <p:grpSp>
        <p:nvGrpSpPr>
          <p:cNvPr id="228" name="Group 227">
            <a:extLst>
              <a:ext uri="{FF2B5EF4-FFF2-40B4-BE49-F238E27FC236}">
                <a16:creationId xmlns:a16="http://schemas.microsoft.com/office/drawing/2014/main" id="{8713A34D-CD33-7C8B-5A50-77F4BEDB2BF2}"/>
              </a:ext>
            </a:extLst>
          </p:cNvPr>
          <p:cNvGrpSpPr/>
          <p:nvPr/>
        </p:nvGrpSpPr>
        <p:grpSpPr>
          <a:xfrm>
            <a:off x="-5205720" y="8727717"/>
            <a:ext cx="27724009" cy="8157159"/>
            <a:chOff x="-5205720" y="8727717"/>
            <a:chExt cx="27724009" cy="8157159"/>
          </a:xfrm>
        </p:grpSpPr>
        <p:cxnSp>
          <p:nvCxnSpPr>
            <p:cNvPr id="117" name="Straight Connector 116">
              <a:extLst>
                <a:ext uri="{FF2B5EF4-FFF2-40B4-BE49-F238E27FC236}">
                  <a16:creationId xmlns:a16="http://schemas.microsoft.com/office/drawing/2014/main" id="{6B59AFB1-1AD6-8573-51D9-6CC846331F15}"/>
                </a:ext>
              </a:extLst>
            </p:cNvPr>
            <p:cNvCxnSpPr>
              <a:cxnSpLocks/>
              <a:stCxn id="137" idx="2"/>
              <a:endCxn id="134" idx="0"/>
            </p:cNvCxnSpPr>
            <p:nvPr/>
          </p:nvCxnSpPr>
          <p:spPr>
            <a:xfrm>
              <a:off x="9511251" y="9932235"/>
              <a:ext cx="0" cy="25263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8201A43D-3E42-D155-957A-B19C093958B2}"/>
                </a:ext>
              </a:extLst>
            </p:cNvPr>
            <p:cNvCxnSpPr>
              <a:stCxn id="136" idx="2"/>
              <a:endCxn id="127" idx="0"/>
            </p:cNvCxnSpPr>
            <p:nvPr/>
          </p:nvCxnSpPr>
          <p:spPr>
            <a:xfrm flipH="1">
              <a:off x="-3726320" y="9930376"/>
              <a:ext cx="2776" cy="252817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ED90CC8-70F7-C3E9-5298-B6AAEDB68566}"/>
                </a:ext>
              </a:extLst>
            </p:cNvPr>
            <p:cNvCxnSpPr>
              <a:stCxn id="128" idx="4"/>
              <a:endCxn id="138" idx="0"/>
            </p:cNvCxnSpPr>
            <p:nvPr/>
          </p:nvCxnSpPr>
          <p:spPr>
            <a:xfrm flipH="1">
              <a:off x="-539839" y="13470398"/>
              <a:ext cx="6130" cy="252388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35844C26-13E4-0B70-F7DD-0BE7410338AA}"/>
                </a:ext>
              </a:extLst>
            </p:cNvPr>
            <p:cNvCxnSpPr>
              <a:stCxn id="129" idx="4"/>
              <a:endCxn id="139" idx="0"/>
            </p:cNvCxnSpPr>
            <p:nvPr/>
          </p:nvCxnSpPr>
          <p:spPr>
            <a:xfrm flipH="1">
              <a:off x="6008650" y="13470387"/>
              <a:ext cx="6340" cy="25238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5435E1EC-2BA7-7687-1570-D5A40D41D692}"/>
                </a:ext>
              </a:extLst>
            </p:cNvPr>
            <p:cNvCxnSpPr>
              <a:stCxn id="141" idx="4"/>
              <a:endCxn id="143" idx="0"/>
            </p:cNvCxnSpPr>
            <p:nvPr/>
          </p:nvCxnSpPr>
          <p:spPr>
            <a:xfrm>
              <a:off x="12943881" y="13489837"/>
              <a:ext cx="17929" cy="250220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8D06568D-02D1-743D-2343-4CE6215F01D3}"/>
                </a:ext>
              </a:extLst>
            </p:cNvPr>
            <p:cNvCxnSpPr>
              <a:stCxn id="148" idx="2"/>
              <a:endCxn id="146" idx="0"/>
            </p:cNvCxnSpPr>
            <p:nvPr/>
          </p:nvCxnSpPr>
          <p:spPr>
            <a:xfrm>
              <a:off x="16717224" y="9932235"/>
              <a:ext cx="0" cy="248845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5FBC1585-69E1-F331-210D-8482E710C59B}"/>
                </a:ext>
              </a:extLst>
            </p:cNvPr>
            <p:cNvCxnSpPr>
              <a:cxnSpLocks/>
              <a:stCxn id="150" idx="4"/>
              <a:endCxn id="152" idx="0"/>
            </p:cNvCxnSpPr>
            <p:nvPr/>
          </p:nvCxnSpPr>
          <p:spPr>
            <a:xfrm>
              <a:off x="20401281" y="13475782"/>
              <a:ext cx="0" cy="251625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4" name="Graphic 74" descr="Programmer female with solid fill">
              <a:extLst>
                <a:ext uri="{FF2B5EF4-FFF2-40B4-BE49-F238E27FC236}">
                  <a16:creationId xmlns:a16="http://schemas.microsoft.com/office/drawing/2014/main" id="{0AF50D7C-C03A-7073-2742-B05ADF84457E}"/>
                </a:ext>
              </a:extLst>
            </p:cNvPr>
            <p:cNvPicPr>
              <a:picLocks noChangeAspect="1"/>
            </p:cNvPicPr>
            <p:nvPr/>
          </p:nvPicPr>
          <p:blipFill>
            <a:blip r:embed="rId2" cstate="print">
              <a:duotone>
                <a:prstClr val="black"/>
                <a:srgbClr val="27A69A">
                  <a:tint val="45000"/>
                  <a:satMod val="400000"/>
                </a:srgbClr>
              </a:duotone>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68288" y="9039936"/>
              <a:ext cx="1831811" cy="1831811"/>
            </a:xfrm>
            <a:prstGeom prst="rect">
              <a:avLst/>
            </a:prstGeom>
          </p:spPr>
        </p:pic>
        <p:sp>
          <p:nvSpPr>
            <p:cNvPr id="125" name="Rectangle 209">
              <a:extLst>
                <a:ext uri="{FF2B5EF4-FFF2-40B4-BE49-F238E27FC236}">
                  <a16:creationId xmlns:a16="http://schemas.microsoft.com/office/drawing/2014/main" id="{8E145BD0-2B69-EE68-28C1-077D6EC9BAAC}"/>
                </a:ext>
              </a:extLst>
            </p:cNvPr>
            <p:cNvSpPr>
              <a:spLocks noChangeArrowheads="1"/>
            </p:cNvSpPr>
            <p:nvPr/>
          </p:nvSpPr>
          <p:spPr bwMode="auto">
            <a:xfrm>
              <a:off x="-5205720" y="12926609"/>
              <a:ext cx="27628557" cy="168724"/>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id-ID" sz="2400">
                <a:latin typeface="+mn-lt"/>
              </a:endParaRPr>
            </a:p>
          </p:txBody>
        </p:sp>
        <p:sp>
          <p:nvSpPr>
            <p:cNvPr id="126" name="Freeform 210">
              <a:extLst>
                <a:ext uri="{FF2B5EF4-FFF2-40B4-BE49-F238E27FC236}">
                  <a16:creationId xmlns:a16="http://schemas.microsoft.com/office/drawing/2014/main" id="{1D2AD4B1-3981-70A6-2E35-D01DFFC04762}"/>
                </a:ext>
              </a:extLst>
            </p:cNvPr>
            <p:cNvSpPr>
              <a:spLocks/>
            </p:cNvSpPr>
            <p:nvPr/>
          </p:nvSpPr>
          <p:spPr bwMode="auto">
            <a:xfrm>
              <a:off x="-3315948" y="12905847"/>
              <a:ext cx="19038273" cy="82509"/>
            </a:xfrm>
            <a:custGeom>
              <a:avLst/>
              <a:gdLst>
                <a:gd name="T0" fmla="*/ 0 w 4384"/>
                <a:gd name="T1" fmla="*/ 19 h 19"/>
                <a:gd name="T2" fmla="*/ 4384 w 4384"/>
                <a:gd name="T3" fmla="*/ 19 h 19"/>
                <a:gd name="T4" fmla="*/ 4384 w 4384"/>
                <a:gd name="T5" fmla="*/ 0 h 19"/>
                <a:gd name="T6" fmla="*/ 0 w 4384"/>
                <a:gd name="T7" fmla="*/ 0 h 19"/>
              </a:gdLst>
              <a:ahLst/>
              <a:cxnLst>
                <a:cxn ang="0">
                  <a:pos x="T0" y="T1"/>
                </a:cxn>
                <a:cxn ang="0">
                  <a:pos x="T2" y="T3"/>
                </a:cxn>
                <a:cxn ang="0">
                  <a:pos x="T4" y="T5"/>
                </a:cxn>
                <a:cxn ang="0">
                  <a:pos x="T6" y="T7"/>
                </a:cxn>
              </a:cxnLst>
              <a:rect l="0" t="0" r="r" b="b"/>
              <a:pathLst>
                <a:path w="4384" h="19">
                  <a:moveTo>
                    <a:pt x="0" y="19"/>
                  </a:moveTo>
                  <a:lnTo>
                    <a:pt x="4384" y="19"/>
                  </a:lnTo>
                  <a:lnTo>
                    <a:pt x="438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latin typeface="+mn-lt"/>
              </a:endParaRPr>
            </a:p>
          </p:txBody>
        </p:sp>
        <p:sp>
          <p:nvSpPr>
            <p:cNvPr id="127" name="Oval 250">
              <a:extLst>
                <a:ext uri="{FF2B5EF4-FFF2-40B4-BE49-F238E27FC236}">
                  <a16:creationId xmlns:a16="http://schemas.microsoft.com/office/drawing/2014/main" id="{210B0E42-657D-8FB0-2B9C-8648B3271E08}"/>
                </a:ext>
              </a:extLst>
            </p:cNvPr>
            <p:cNvSpPr>
              <a:spLocks noChangeArrowheads="1"/>
            </p:cNvSpPr>
            <p:nvPr/>
          </p:nvSpPr>
          <p:spPr bwMode="auto">
            <a:xfrm>
              <a:off x="-4232243" y="12458552"/>
              <a:ext cx="1011846" cy="1011846"/>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id-ID" sz="2400">
                <a:latin typeface="+mn-lt"/>
              </a:endParaRPr>
            </a:p>
          </p:txBody>
        </p:sp>
        <p:sp>
          <p:nvSpPr>
            <p:cNvPr id="128" name="Oval 251">
              <a:extLst>
                <a:ext uri="{FF2B5EF4-FFF2-40B4-BE49-F238E27FC236}">
                  <a16:creationId xmlns:a16="http://schemas.microsoft.com/office/drawing/2014/main" id="{BE3D4008-1F4A-442D-31F4-E890A4145868}"/>
                </a:ext>
              </a:extLst>
            </p:cNvPr>
            <p:cNvSpPr>
              <a:spLocks noChangeArrowheads="1"/>
            </p:cNvSpPr>
            <p:nvPr/>
          </p:nvSpPr>
          <p:spPr bwMode="auto">
            <a:xfrm>
              <a:off x="-1039632" y="12458552"/>
              <a:ext cx="1011846" cy="1011846"/>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id-ID" sz="2400">
                <a:latin typeface="+mn-lt"/>
              </a:endParaRPr>
            </a:p>
          </p:txBody>
        </p:sp>
        <p:sp>
          <p:nvSpPr>
            <p:cNvPr id="129" name="Oval 254">
              <a:extLst>
                <a:ext uri="{FF2B5EF4-FFF2-40B4-BE49-F238E27FC236}">
                  <a16:creationId xmlns:a16="http://schemas.microsoft.com/office/drawing/2014/main" id="{9C9E767D-9CEB-40E6-0F1F-F9DCB5FC6D8F}"/>
                </a:ext>
              </a:extLst>
            </p:cNvPr>
            <p:cNvSpPr>
              <a:spLocks noChangeArrowheads="1"/>
            </p:cNvSpPr>
            <p:nvPr/>
          </p:nvSpPr>
          <p:spPr bwMode="auto">
            <a:xfrm>
              <a:off x="5511239" y="12458541"/>
              <a:ext cx="1007502" cy="1011846"/>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algn="ctr"/>
              <a:endParaRPr lang="id-ID" sz="2400">
                <a:latin typeface="+mn-lt"/>
              </a:endParaRPr>
            </a:p>
          </p:txBody>
        </p:sp>
        <p:sp>
          <p:nvSpPr>
            <p:cNvPr id="130" name="Rectangle 257">
              <a:extLst>
                <a:ext uri="{FF2B5EF4-FFF2-40B4-BE49-F238E27FC236}">
                  <a16:creationId xmlns:a16="http://schemas.microsoft.com/office/drawing/2014/main" id="{D97F37A3-069B-6534-D601-BBBFFB6A23E4}"/>
                </a:ext>
              </a:extLst>
            </p:cNvPr>
            <p:cNvSpPr>
              <a:spLocks noChangeArrowheads="1"/>
            </p:cNvSpPr>
            <p:nvPr/>
          </p:nvSpPr>
          <p:spPr bwMode="auto">
            <a:xfrm>
              <a:off x="-3897838" y="12577769"/>
              <a:ext cx="34304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id-ID" sz="4800" b="1" dirty="0">
                  <a:solidFill>
                    <a:srgbClr val="FFFFFF"/>
                  </a:solidFill>
                  <a:latin typeface="+mn-lt"/>
                </a:rPr>
                <a:t>1</a:t>
              </a:r>
              <a:endParaRPr lang="id-ID" sz="34400" dirty="0">
                <a:latin typeface="+mn-lt"/>
              </a:endParaRPr>
            </a:p>
          </p:txBody>
        </p:sp>
        <p:sp>
          <p:nvSpPr>
            <p:cNvPr id="131" name="Rectangle 258">
              <a:extLst>
                <a:ext uri="{FF2B5EF4-FFF2-40B4-BE49-F238E27FC236}">
                  <a16:creationId xmlns:a16="http://schemas.microsoft.com/office/drawing/2014/main" id="{45A808FA-95A1-24FE-9493-CFCF485B7976}"/>
                </a:ext>
              </a:extLst>
            </p:cNvPr>
            <p:cNvSpPr>
              <a:spLocks noChangeArrowheads="1"/>
            </p:cNvSpPr>
            <p:nvPr/>
          </p:nvSpPr>
          <p:spPr bwMode="auto">
            <a:xfrm>
              <a:off x="-705231" y="12579397"/>
              <a:ext cx="34304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id-ID" sz="4800" b="1" dirty="0">
                  <a:solidFill>
                    <a:srgbClr val="FFFFFF"/>
                  </a:solidFill>
                  <a:latin typeface="+mn-lt"/>
                </a:rPr>
                <a:t>2</a:t>
              </a:r>
              <a:endParaRPr lang="id-ID" sz="34400" dirty="0">
                <a:latin typeface="+mn-lt"/>
              </a:endParaRPr>
            </a:p>
          </p:txBody>
        </p:sp>
        <p:sp>
          <p:nvSpPr>
            <p:cNvPr id="132" name="Rectangle 260">
              <a:extLst>
                <a:ext uri="{FF2B5EF4-FFF2-40B4-BE49-F238E27FC236}">
                  <a16:creationId xmlns:a16="http://schemas.microsoft.com/office/drawing/2014/main" id="{85205A0B-E0E0-491E-23DE-5F1203CB8879}"/>
                </a:ext>
              </a:extLst>
            </p:cNvPr>
            <p:cNvSpPr>
              <a:spLocks noChangeArrowheads="1"/>
            </p:cNvSpPr>
            <p:nvPr/>
          </p:nvSpPr>
          <p:spPr bwMode="auto">
            <a:xfrm>
              <a:off x="5843477" y="12579397"/>
              <a:ext cx="34304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id-ID" sz="4800" b="1" dirty="0">
                  <a:solidFill>
                    <a:srgbClr val="FFFFFF"/>
                  </a:solidFill>
                  <a:latin typeface="+mn-lt"/>
                </a:rPr>
                <a:t>4</a:t>
              </a:r>
              <a:endParaRPr lang="id-ID" sz="34400" dirty="0">
                <a:latin typeface="+mn-lt"/>
              </a:endParaRPr>
            </a:p>
          </p:txBody>
        </p:sp>
        <p:grpSp>
          <p:nvGrpSpPr>
            <p:cNvPr id="133" name="Gruppieren 32">
              <a:extLst>
                <a:ext uri="{FF2B5EF4-FFF2-40B4-BE49-F238E27FC236}">
                  <a16:creationId xmlns:a16="http://schemas.microsoft.com/office/drawing/2014/main" id="{569D5F7F-2A1A-8A2D-6C48-CA3FB7441E34}"/>
                </a:ext>
              </a:extLst>
            </p:cNvPr>
            <p:cNvGrpSpPr/>
            <p:nvPr/>
          </p:nvGrpSpPr>
          <p:grpSpPr>
            <a:xfrm>
              <a:off x="9005328" y="12458541"/>
              <a:ext cx="1011846" cy="1011846"/>
              <a:chOff x="6142377" y="2868741"/>
              <a:chExt cx="330533" cy="330533"/>
            </a:xfrm>
          </p:grpSpPr>
          <p:sp>
            <p:nvSpPr>
              <p:cNvPr id="134" name="Oval 255">
                <a:extLst>
                  <a:ext uri="{FF2B5EF4-FFF2-40B4-BE49-F238E27FC236}">
                    <a16:creationId xmlns:a16="http://schemas.microsoft.com/office/drawing/2014/main" id="{C8A8D212-B980-E616-08C6-6D1AA391C9D6}"/>
                  </a:ext>
                </a:extLst>
              </p:cNvPr>
              <p:cNvSpPr>
                <a:spLocks noChangeArrowheads="1"/>
              </p:cNvSpPr>
              <p:nvPr/>
            </p:nvSpPr>
            <p:spPr bwMode="auto">
              <a:xfrm>
                <a:off x="6142377" y="2868741"/>
                <a:ext cx="330533" cy="33053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algn="ctr"/>
                <a:endParaRPr lang="id-ID" sz="2400">
                  <a:latin typeface="+mn-lt"/>
                </a:endParaRPr>
              </a:p>
            </p:txBody>
          </p:sp>
          <p:sp>
            <p:nvSpPr>
              <p:cNvPr id="135" name="Rectangle 261">
                <a:extLst>
                  <a:ext uri="{FF2B5EF4-FFF2-40B4-BE49-F238E27FC236}">
                    <a16:creationId xmlns:a16="http://schemas.microsoft.com/office/drawing/2014/main" id="{D487845A-C1CE-31E2-145A-EABEC4EB0BB1}"/>
                  </a:ext>
                </a:extLst>
              </p:cNvPr>
              <p:cNvSpPr>
                <a:spLocks noChangeArrowheads="1"/>
              </p:cNvSpPr>
              <p:nvPr/>
            </p:nvSpPr>
            <p:spPr bwMode="auto">
              <a:xfrm>
                <a:off x="6251616" y="2909515"/>
                <a:ext cx="112060" cy="241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id-ID" sz="4800" b="1" dirty="0">
                    <a:solidFill>
                      <a:schemeClr val="bg1"/>
                    </a:solidFill>
                    <a:latin typeface="+mn-lt"/>
                  </a:rPr>
                  <a:t>5</a:t>
                </a:r>
                <a:endParaRPr lang="id-ID" sz="34400" dirty="0">
                  <a:solidFill>
                    <a:schemeClr val="bg1"/>
                  </a:solidFill>
                  <a:latin typeface="+mn-lt"/>
                </a:endParaRPr>
              </a:p>
            </p:txBody>
          </p:sp>
        </p:grpSp>
        <p:sp>
          <p:nvSpPr>
            <p:cNvPr id="136" name="TextBox 135">
              <a:extLst>
                <a:ext uri="{FF2B5EF4-FFF2-40B4-BE49-F238E27FC236}">
                  <a16:creationId xmlns:a16="http://schemas.microsoft.com/office/drawing/2014/main" id="{B01522F8-156B-10AB-A773-FF45C3DA4C12}"/>
                </a:ext>
              </a:extLst>
            </p:cNvPr>
            <p:cNvSpPr txBox="1"/>
            <p:nvPr/>
          </p:nvSpPr>
          <p:spPr>
            <a:xfrm>
              <a:off x="-4725414" y="9287855"/>
              <a:ext cx="2003740" cy="642521"/>
            </a:xfrm>
            <a:prstGeom prst="rect">
              <a:avLst/>
            </a:prstGeom>
            <a:noFill/>
          </p:spPr>
          <p:txBody>
            <a:bodyPr wrap="square" rtlCol="0">
              <a:spAutoFit/>
            </a:bodyPr>
            <a:lstStyle/>
            <a:p>
              <a:pPr algn="ctr"/>
              <a:r>
                <a:rPr lang="de-DE" sz="3600" b="1" dirty="0">
                  <a:latin typeface="+mn-lt"/>
                </a:rPr>
                <a:t>12/2023</a:t>
              </a:r>
              <a:endParaRPr lang="id-ID" sz="3600" b="1" dirty="0">
                <a:latin typeface="+mn-lt"/>
              </a:endParaRPr>
            </a:p>
          </p:txBody>
        </p:sp>
        <p:sp>
          <p:nvSpPr>
            <p:cNvPr id="137" name="TextBox 136">
              <a:extLst>
                <a:ext uri="{FF2B5EF4-FFF2-40B4-BE49-F238E27FC236}">
                  <a16:creationId xmlns:a16="http://schemas.microsoft.com/office/drawing/2014/main" id="{ED99CF8A-C92E-7758-AA28-C6DC00247BD0}"/>
                </a:ext>
              </a:extLst>
            </p:cNvPr>
            <p:cNvSpPr txBox="1"/>
            <p:nvPr/>
          </p:nvSpPr>
          <p:spPr>
            <a:xfrm>
              <a:off x="7917888" y="9289714"/>
              <a:ext cx="3186726" cy="642521"/>
            </a:xfrm>
            <a:prstGeom prst="rect">
              <a:avLst/>
            </a:prstGeom>
            <a:noFill/>
          </p:spPr>
          <p:txBody>
            <a:bodyPr wrap="square" rtlCol="0">
              <a:spAutoFit/>
            </a:bodyPr>
            <a:lstStyle/>
            <a:p>
              <a:pPr algn="ctr"/>
              <a:r>
                <a:rPr lang="de-DE" sz="3600" b="1" dirty="0">
                  <a:latin typeface="+mn-lt"/>
                </a:rPr>
                <a:t>10/25-02/26</a:t>
              </a:r>
              <a:endParaRPr lang="id-ID" sz="3600" b="1" dirty="0">
                <a:latin typeface="+mn-lt"/>
              </a:endParaRPr>
            </a:p>
          </p:txBody>
        </p:sp>
        <p:sp>
          <p:nvSpPr>
            <p:cNvPr id="138" name="TextBox 137">
              <a:extLst>
                <a:ext uri="{FF2B5EF4-FFF2-40B4-BE49-F238E27FC236}">
                  <a16:creationId xmlns:a16="http://schemas.microsoft.com/office/drawing/2014/main" id="{547CD3CA-8C8D-2628-FE3B-164FA21977BE}"/>
                </a:ext>
              </a:extLst>
            </p:cNvPr>
            <p:cNvSpPr txBox="1"/>
            <p:nvPr/>
          </p:nvSpPr>
          <p:spPr>
            <a:xfrm>
              <a:off x="-1501008" y="15994287"/>
              <a:ext cx="1922337" cy="642521"/>
            </a:xfrm>
            <a:prstGeom prst="rect">
              <a:avLst/>
            </a:prstGeom>
            <a:noFill/>
          </p:spPr>
          <p:txBody>
            <a:bodyPr wrap="square" rtlCol="0">
              <a:spAutoFit/>
            </a:bodyPr>
            <a:lstStyle/>
            <a:p>
              <a:pPr algn="ctr"/>
              <a:r>
                <a:rPr lang="de-DE" sz="3600" b="1" dirty="0">
                  <a:latin typeface="+mn-lt"/>
                </a:rPr>
                <a:t>03/2024</a:t>
              </a:r>
              <a:endParaRPr lang="id-ID" sz="3600" b="1" dirty="0">
                <a:latin typeface="+mn-lt"/>
              </a:endParaRPr>
            </a:p>
          </p:txBody>
        </p:sp>
        <p:sp>
          <p:nvSpPr>
            <p:cNvPr id="139" name="TextBox 138">
              <a:extLst>
                <a:ext uri="{FF2B5EF4-FFF2-40B4-BE49-F238E27FC236}">
                  <a16:creationId xmlns:a16="http://schemas.microsoft.com/office/drawing/2014/main" id="{9A8D0F77-2279-23C0-F3CB-983BAC92CD8A}"/>
                </a:ext>
              </a:extLst>
            </p:cNvPr>
            <p:cNvSpPr txBox="1"/>
            <p:nvPr/>
          </p:nvSpPr>
          <p:spPr>
            <a:xfrm>
              <a:off x="4696225" y="15994286"/>
              <a:ext cx="2624849" cy="646331"/>
            </a:xfrm>
            <a:prstGeom prst="rect">
              <a:avLst/>
            </a:prstGeom>
            <a:noFill/>
          </p:spPr>
          <p:txBody>
            <a:bodyPr wrap="square" rtlCol="0">
              <a:spAutoFit/>
            </a:bodyPr>
            <a:lstStyle/>
            <a:p>
              <a:pPr algn="ctr"/>
              <a:r>
                <a:rPr lang="de-DE" sz="3600" b="1" dirty="0">
                  <a:latin typeface="+mn-lt"/>
                </a:rPr>
                <a:t>04/25-07/25</a:t>
              </a:r>
              <a:endParaRPr lang="id-ID" sz="3600" b="1" dirty="0">
                <a:latin typeface="+mn-lt"/>
              </a:endParaRPr>
            </a:p>
          </p:txBody>
        </p:sp>
        <p:grpSp>
          <p:nvGrpSpPr>
            <p:cNvPr id="140" name="Gruppieren 26">
              <a:extLst>
                <a:ext uri="{FF2B5EF4-FFF2-40B4-BE49-F238E27FC236}">
                  <a16:creationId xmlns:a16="http://schemas.microsoft.com/office/drawing/2014/main" id="{83A5B5E3-D1B6-A828-4AD6-F5080DFA18DC}"/>
                </a:ext>
              </a:extLst>
            </p:cNvPr>
            <p:cNvGrpSpPr/>
            <p:nvPr/>
          </p:nvGrpSpPr>
          <p:grpSpPr>
            <a:xfrm>
              <a:off x="12437958" y="12477991"/>
              <a:ext cx="1011846" cy="1011846"/>
              <a:chOff x="7471341" y="2875095"/>
              <a:chExt cx="330533" cy="330533"/>
            </a:xfrm>
          </p:grpSpPr>
          <p:sp>
            <p:nvSpPr>
              <p:cNvPr id="141" name="Oval 251">
                <a:extLst>
                  <a:ext uri="{FF2B5EF4-FFF2-40B4-BE49-F238E27FC236}">
                    <a16:creationId xmlns:a16="http://schemas.microsoft.com/office/drawing/2014/main" id="{41C7C822-C261-2E48-7602-75C8249D3A1A}"/>
                  </a:ext>
                </a:extLst>
              </p:cNvPr>
              <p:cNvSpPr>
                <a:spLocks noChangeArrowheads="1"/>
              </p:cNvSpPr>
              <p:nvPr/>
            </p:nvSpPr>
            <p:spPr bwMode="auto">
              <a:xfrm>
                <a:off x="7471341" y="2875095"/>
                <a:ext cx="330533" cy="330533"/>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id-ID" sz="2400">
                  <a:latin typeface="+mn-lt"/>
                </a:endParaRPr>
              </a:p>
            </p:txBody>
          </p:sp>
          <p:sp>
            <p:nvSpPr>
              <p:cNvPr id="142" name="Rectangle 258">
                <a:extLst>
                  <a:ext uri="{FF2B5EF4-FFF2-40B4-BE49-F238E27FC236}">
                    <a16:creationId xmlns:a16="http://schemas.microsoft.com/office/drawing/2014/main" id="{976C9624-A6C3-A820-C303-E350CA45BB65}"/>
                  </a:ext>
                </a:extLst>
              </p:cNvPr>
              <p:cNvSpPr>
                <a:spLocks noChangeArrowheads="1"/>
              </p:cNvSpPr>
              <p:nvPr/>
            </p:nvSpPr>
            <p:spPr bwMode="auto">
              <a:xfrm>
                <a:off x="7580580" y="2906867"/>
                <a:ext cx="112060" cy="241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de-DE" sz="4800" b="1" dirty="0">
                    <a:solidFill>
                      <a:srgbClr val="FFFFFF"/>
                    </a:solidFill>
                    <a:latin typeface="+mn-lt"/>
                  </a:rPr>
                  <a:t>6</a:t>
                </a:r>
                <a:endParaRPr lang="id-ID" sz="34400" dirty="0">
                  <a:latin typeface="+mn-lt"/>
                </a:endParaRPr>
              </a:p>
            </p:txBody>
          </p:sp>
        </p:grpSp>
        <p:sp>
          <p:nvSpPr>
            <p:cNvPr id="143" name="TextBox 142">
              <a:extLst>
                <a:ext uri="{FF2B5EF4-FFF2-40B4-BE49-F238E27FC236}">
                  <a16:creationId xmlns:a16="http://schemas.microsoft.com/office/drawing/2014/main" id="{5332F2B6-477E-3FCB-C95D-A1093145F0DC}"/>
                </a:ext>
              </a:extLst>
            </p:cNvPr>
            <p:cNvSpPr txBox="1"/>
            <p:nvPr/>
          </p:nvSpPr>
          <p:spPr>
            <a:xfrm>
              <a:off x="11662974" y="15992039"/>
              <a:ext cx="2597671" cy="642521"/>
            </a:xfrm>
            <a:prstGeom prst="rect">
              <a:avLst/>
            </a:prstGeom>
            <a:noFill/>
          </p:spPr>
          <p:txBody>
            <a:bodyPr wrap="square" rtlCol="0">
              <a:spAutoFit/>
            </a:bodyPr>
            <a:lstStyle/>
            <a:p>
              <a:pPr algn="ctr"/>
              <a:r>
                <a:rPr lang="de-DE" sz="3600" b="1" dirty="0">
                  <a:latin typeface="+mn-lt"/>
                </a:rPr>
                <a:t>02/2026</a:t>
              </a:r>
              <a:endParaRPr lang="id-ID" sz="3600" b="1" dirty="0">
                <a:latin typeface="+mn-lt"/>
              </a:endParaRPr>
            </a:p>
          </p:txBody>
        </p:sp>
        <p:sp>
          <p:nvSpPr>
            <p:cNvPr id="144" name="TextBox 143">
              <a:extLst>
                <a:ext uri="{FF2B5EF4-FFF2-40B4-BE49-F238E27FC236}">
                  <a16:creationId xmlns:a16="http://schemas.microsoft.com/office/drawing/2014/main" id="{33C05E27-6DDA-80EB-5597-0DFD6BCE5048}"/>
                </a:ext>
              </a:extLst>
            </p:cNvPr>
            <p:cNvSpPr txBox="1"/>
            <p:nvPr/>
          </p:nvSpPr>
          <p:spPr>
            <a:xfrm>
              <a:off x="4090324" y="10945714"/>
              <a:ext cx="3836653" cy="1200329"/>
            </a:xfrm>
            <a:prstGeom prst="rect">
              <a:avLst/>
            </a:prstGeom>
            <a:noFill/>
          </p:spPr>
          <p:txBody>
            <a:bodyPr wrap="square" rtlCol="0">
              <a:spAutoFit/>
            </a:bodyPr>
            <a:lstStyle/>
            <a:p>
              <a:pPr algn="ctr"/>
              <a:r>
                <a:rPr lang="de-DE" sz="3600" b="1" dirty="0">
                  <a:solidFill>
                    <a:schemeClr val="accent1"/>
                  </a:solidFill>
                </a:rPr>
                <a:t>pilot run of </a:t>
              </a:r>
              <a:br>
                <a:rPr lang="de-DE" sz="3600" b="1" dirty="0">
                  <a:solidFill>
                    <a:schemeClr val="accent1"/>
                  </a:solidFill>
                </a:rPr>
              </a:br>
              <a:r>
                <a:rPr lang="de-DE" sz="3600" b="1" dirty="0">
                  <a:solidFill>
                    <a:schemeClr val="accent1"/>
                  </a:solidFill>
                </a:rPr>
                <a:t>the courses</a:t>
              </a:r>
              <a:endParaRPr lang="id-ID" sz="3600" b="1" dirty="0">
                <a:solidFill>
                  <a:schemeClr val="accent1"/>
                </a:solidFill>
              </a:endParaRPr>
            </a:p>
          </p:txBody>
        </p:sp>
        <p:grpSp>
          <p:nvGrpSpPr>
            <p:cNvPr id="145" name="Gruppieren 32">
              <a:extLst>
                <a:ext uri="{FF2B5EF4-FFF2-40B4-BE49-F238E27FC236}">
                  <a16:creationId xmlns:a16="http://schemas.microsoft.com/office/drawing/2014/main" id="{24488F6B-CD70-D6F9-7F7B-9640C242118A}"/>
                </a:ext>
              </a:extLst>
            </p:cNvPr>
            <p:cNvGrpSpPr/>
            <p:nvPr/>
          </p:nvGrpSpPr>
          <p:grpSpPr>
            <a:xfrm>
              <a:off x="16211301" y="12420687"/>
              <a:ext cx="1011846" cy="1011846"/>
              <a:chOff x="6142377" y="2868741"/>
              <a:chExt cx="330533" cy="330533"/>
            </a:xfrm>
          </p:grpSpPr>
          <p:sp>
            <p:nvSpPr>
              <p:cNvPr id="146" name="Oval 255">
                <a:extLst>
                  <a:ext uri="{FF2B5EF4-FFF2-40B4-BE49-F238E27FC236}">
                    <a16:creationId xmlns:a16="http://schemas.microsoft.com/office/drawing/2014/main" id="{CD5467A7-2917-AD6C-E9C5-21D9C12FFF11}"/>
                  </a:ext>
                </a:extLst>
              </p:cNvPr>
              <p:cNvSpPr>
                <a:spLocks noChangeArrowheads="1"/>
              </p:cNvSpPr>
              <p:nvPr/>
            </p:nvSpPr>
            <p:spPr bwMode="auto">
              <a:xfrm>
                <a:off x="6142377" y="2868741"/>
                <a:ext cx="330533" cy="33053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algn="ctr"/>
                <a:endParaRPr lang="id-ID" sz="2400">
                  <a:latin typeface="+mn-lt"/>
                </a:endParaRPr>
              </a:p>
            </p:txBody>
          </p:sp>
          <p:sp>
            <p:nvSpPr>
              <p:cNvPr id="147" name="Rectangle 261">
                <a:extLst>
                  <a:ext uri="{FF2B5EF4-FFF2-40B4-BE49-F238E27FC236}">
                    <a16:creationId xmlns:a16="http://schemas.microsoft.com/office/drawing/2014/main" id="{53EB360A-E60D-4347-F2FA-89AC3A1D04F4}"/>
                  </a:ext>
                </a:extLst>
              </p:cNvPr>
              <p:cNvSpPr>
                <a:spLocks noChangeArrowheads="1"/>
              </p:cNvSpPr>
              <p:nvPr/>
            </p:nvSpPr>
            <p:spPr bwMode="auto">
              <a:xfrm>
                <a:off x="6251616" y="2920054"/>
                <a:ext cx="112060" cy="241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id-ID" sz="4800" b="1" dirty="0">
                    <a:solidFill>
                      <a:schemeClr val="bg1"/>
                    </a:solidFill>
                    <a:latin typeface="+mn-lt"/>
                  </a:rPr>
                  <a:t>7</a:t>
                </a:r>
                <a:endParaRPr lang="id-ID" sz="34400" dirty="0">
                  <a:solidFill>
                    <a:schemeClr val="bg1"/>
                  </a:solidFill>
                  <a:latin typeface="+mn-lt"/>
                </a:endParaRPr>
              </a:p>
            </p:txBody>
          </p:sp>
        </p:grpSp>
        <p:sp>
          <p:nvSpPr>
            <p:cNvPr id="148" name="TextBox 147">
              <a:extLst>
                <a:ext uri="{FF2B5EF4-FFF2-40B4-BE49-F238E27FC236}">
                  <a16:creationId xmlns:a16="http://schemas.microsoft.com/office/drawing/2014/main" id="{375934D0-E0EF-CD63-874C-5A9B186C5280}"/>
                </a:ext>
              </a:extLst>
            </p:cNvPr>
            <p:cNvSpPr txBox="1"/>
            <p:nvPr/>
          </p:nvSpPr>
          <p:spPr>
            <a:xfrm>
              <a:off x="14954615" y="9289714"/>
              <a:ext cx="3525217" cy="642521"/>
            </a:xfrm>
            <a:prstGeom prst="rect">
              <a:avLst/>
            </a:prstGeom>
            <a:noFill/>
          </p:spPr>
          <p:txBody>
            <a:bodyPr wrap="square" rtlCol="0">
              <a:spAutoFit/>
            </a:bodyPr>
            <a:lstStyle/>
            <a:p>
              <a:pPr algn="ctr"/>
              <a:r>
                <a:rPr lang="de-DE" sz="3600" b="1" dirty="0">
                  <a:latin typeface="+mn-lt"/>
                </a:rPr>
                <a:t>09/2026</a:t>
              </a:r>
              <a:endParaRPr lang="id-ID" sz="3600" b="1" dirty="0">
                <a:latin typeface="+mn-lt"/>
              </a:endParaRPr>
            </a:p>
          </p:txBody>
        </p:sp>
        <p:grpSp>
          <p:nvGrpSpPr>
            <p:cNvPr id="149" name="Gruppieren 26">
              <a:extLst>
                <a:ext uri="{FF2B5EF4-FFF2-40B4-BE49-F238E27FC236}">
                  <a16:creationId xmlns:a16="http://schemas.microsoft.com/office/drawing/2014/main" id="{EAAF902A-4CFA-87EF-23EE-BB75669324E4}"/>
                </a:ext>
              </a:extLst>
            </p:cNvPr>
            <p:cNvGrpSpPr/>
            <p:nvPr/>
          </p:nvGrpSpPr>
          <p:grpSpPr>
            <a:xfrm>
              <a:off x="19895358" y="12463936"/>
              <a:ext cx="1011846" cy="1011846"/>
              <a:chOff x="7471341" y="2875095"/>
              <a:chExt cx="330533" cy="330533"/>
            </a:xfrm>
          </p:grpSpPr>
          <p:sp>
            <p:nvSpPr>
              <p:cNvPr id="150" name="Oval 251">
                <a:extLst>
                  <a:ext uri="{FF2B5EF4-FFF2-40B4-BE49-F238E27FC236}">
                    <a16:creationId xmlns:a16="http://schemas.microsoft.com/office/drawing/2014/main" id="{0BA1F51F-105F-8491-D405-643FC2668DC2}"/>
                  </a:ext>
                </a:extLst>
              </p:cNvPr>
              <p:cNvSpPr>
                <a:spLocks noChangeArrowheads="1"/>
              </p:cNvSpPr>
              <p:nvPr/>
            </p:nvSpPr>
            <p:spPr bwMode="auto">
              <a:xfrm>
                <a:off x="7471341" y="2875095"/>
                <a:ext cx="330533" cy="330533"/>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id-ID" sz="2400">
                  <a:latin typeface="+mn-lt"/>
                </a:endParaRPr>
              </a:p>
            </p:txBody>
          </p:sp>
          <p:sp>
            <p:nvSpPr>
              <p:cNvPr id="151" name="Rectangle 258">
                <a:extLst>
                  <a:ext uri="{FF2B5EF4-FFF2-40B4-BE49-F238E27FC236}">
                    <a16:creationId xmlns:a16="http://schemas.microsoft.com/office/drawing/2014/main" id="{D1CF4B1B-B870-1A96-652D-2BDB1A62EA3E}"/>
                  </a:ext>
                </a:extLst>
              </p:cNvPr>
              <p:cNvSpPr>
                <a:spLocks noChangeArrowheads="1"/>
              </p:cNvSpPr>
              <p:nvPr/>
            </p:nvSpPr>
            <p:spPr bwMode="auto">
              <a:xfrm>
                <a:off x="7579089" y="2915427"/>
                <a:ext cx="112060" cy="241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id-ID" sz="4800" b="1" dirty="0">
                    <a:solidFill>
                      <a:srgbClr val="FFFFFF"/>
                    </a:solidFill>
                    <a:latin typeface="+mn-lt"/>
                  </a:rPr>
                  <a:t>8</a:t>
                </a:r>
                <a:endParaRPr lang="id-ID" sz="34400" dirty="0">
                  <a:latin typeface="+mn-lt"/>
                </a:endParaRPr>
              </a:p>
            </p:txBody>
          </p:sp>
        </p:grpSp>
        <p:sp>
          <p:nvSpPr>
            <p:cNvPr id="152" name="TextBox 151">
              <a:extLst>
                <a:ext uri="{FF2B5EF4-FFF2-40B4-BE49-F238E27FC236}">
                  <a16:creationId xmlns:a16="http://schemas.microsoft.com/office/drawing/2014/main" id="{D7CE106B-47B4-0545-2710-9B5875A2B8D8}"/>
                </a:ext>
              </a:extLst>
            </p:cNvPr>
            <p:cNvSpPr txBox="1"/>
            <p:nvPr/>
          </p:nvSpPr>
          <p:spPr>
            <a:xfrm>
              <a:off x="19439677" y="15992038"/>
              <a:ext cx="1923208" cy="642521"/>
            </a:xfrm>
            <a:prstGeom prst="rect">
              <a:avLst/>
            </a:prstGeom>
            <a:noFill/>
          </p:spPr>
          <p:txBody>
            <a:bodyPr wrap="square" rtlCol="0">
              <a:spAutoFit/>
            </a:bodyPr>
            <a:lstStyle/>
            <a:p>
              <a:pPr algn="ctr"/>
              <a:r>
                <a:rPr lang="de-DE" sz="3600" b="1" dirty="0">
                  <a:latin typeface="+mn-lt"/>
                </a:rPr>
                <a:t>11/2026</a:t>
              </a:r>
            </a:p>
          </p:txBody>
        </p:sp>
        <p:sp>
          <p:nvSpPr>
            <p:cNvPr id="153" name="TextBox 152">
              <a:extLst>
                <a:ext uri="{FF2B5EF4-FFF2-40B4-BE49-F238E27FC236}">
                  <a16:creationId xmlns:a16="http://schemas.microsoft.com/office/drawing/2014/main" id="{CF3E796C-E7FC-5733-831E-02256F501FE3}"/>
                </a:ext>
              </a:extLst>
            </p:cNvPr>
            <p:cNvSpPr txBox="1"/>
            <p:nvPr/>
          </p:nvSpPr>
          <p:spPr>
            <a:xfrm>
              <a:off x="11535296" y="10945714"/>
              <a:ext cx="2853028" cy="1200329"/>
            </a:xfrm>
            <a:prstGeom prst="rect">
              <a:avLst/>
            </a:prstGeom>
            <a:noFill/>
          </p:spPr>
          <p:txBody>
            <a:bodyPr wrap="square" rtlCol="0">
              <a:spAutoFit/>
            </a:bodyPr>
            <a:lstStyle/>
            <a:p>
              <a:pPr algn="ctr"/>
              <a:r>
                <a:rPr lang="de-DE" sz="3600" b="1" dirty="0">
                  <a:solidFill>
                    <a:schemeClr val="accent1"/>
                  </a:solidFill>
                </a:rPr>
                <a:t>end of data collection</a:t>
              </a:r>
              <a:endParaRPr lang="id-ID" sz="3600" b="1" dirty="0">
                <a:solidFill>
                  <a:schemeClr val="accent1"/>
                </a:solidFill>
              </a:endParaRPr>
            </a:p>
          </p:txBody>
        </p:sp>
        <p:sp>
          <p:nvSpPr>
            <p:cNvPr id="154" name="TextBox 153">
              <a:extLst>
                <a:ext uri="{FF2B5EF4-FFF2-40B4-BE49-F238E27FC236}">
                  <a16:creationId xmlns:a16="http://schemas.microsoft.com/office/drawing/2014/main" id="{AC9A99C4-CA27-6626-4838-EE207A988F5D}"/>
                </a:ext>
              </a:extLst>
            </p:cNvPr>
            <p:cNvSpPr txBox="1"/>
            <p:nvPr/>
          </p:nvSpPr>
          <p:spPr>
            <a:xfrm>
              <a:off x="-2643192" y="10946430"/>
              <a:ext cx="4223229" cy="1200329"/>
            </a:xfrm>
            <a:prstGeom prst="rect">
              <a:avLst/>
            </a:prstGeom>
            <a:noFill/>
          </p:spPr>
          <p:txBody>
            <a:bodyPr wrap="square" rtlCol="0">
              <a:spAutoFit/>
            </a:bodyPr>
            <a:lstStyle/>
            <a:p>
              <a:pPr algn="ctr"/>
              <a:r>
                <a:rPr lang="de-DE" sz="3600" b="1" dirty="0">
                  <a:solidFill>
                    <a:schemeClr val="accent1"/>
                  </a:solidFill>
                  <a:latin typeface="+mn-lt"/>
                </a:rPr>
                <a:t>development start </a:t>
              </a:r>
              <a:br>
                <a:rPr lang="de-DE" sz="3600" b="1" dirty="0">
                  <a:solidFill>
                    <a:schemeClr val="accent1"/>
                  </a:solidFill>
                  <a:latin typeface="+mn-lt"/>
                </a:rPr>
              </a:br>
              <a:r>
                <a:rPr lang="de-DE" sz="3600" b="1" dirty="0">
                  <a:solidFill>
                    <a:schemeClr val="accent1"/>
                  </a:solidFill>
                  <a:latin typeface="+mn-lt"/>
                </a:rPr>
                <a:t>for the courses</a:t>
              </a:r>
              <a:endParaRPr lang="id-ID" sz="3600" b="1" dirty="0">
                <a:solidFill>
                  <a:schemeClr val="accent1"/>
                </a:solidFill>
                <a:latin typeface="+mn-lt"/>
              </a:endParaRPr>
            </a:p>
          </p:txBody>
        </p:sp>
        <p:sp>
          <p:nvSpPr>
            <p:cNvPr id="155" name="TextBox 154">
              <a:extLst>
                <a:ext uri="{FF2B5EF4-FFF2-40B4-BE49-F238E27FC236}">
                  <a16:creationId xmlns:a16="http://schemas.microsoft.com/office/drawing/2014/main" id="{4BBAF42E-15BF-021F-9E7A-4C580A49AD6D}"/>
                </a:ext>
              </a:extLst>
            </p:cNvPr>
            <p:cNvSpPr txBox="1"/>
            <p:nvPr/>
          </p:nvSpPr>
          <p:spPr>
            <a:xfrm>
              <a:off x="14310853" y="13652221"/>
              <a:ext cx="4812742" cy="1200329"/>
            </a:xfrm>
            <a:prstGeom prst="rect">
              <a:avLst/>
            </a:prstGeom>
            <a:noFill/>
          </p:spPr>
          <p:txBody>
            <a:bodyPr wrap="square" rtlCol="0">
              <a:spAutoFit/>
            </a:bodyPr>
            <a:lstStyle/>
            <a:p>
              <a:pPr algn="ctr"/>
              <a:r>
                <a:rPr lang="de-DE" sz="3600" b="1" dirty="0">
                  <a:solidFill>
                    <a:schemeClr val="accent1"/>
                  </a:solidFill>
                  <a:latin typeface="+mn-lt"/>
                </a:rPr>
                <a:t>transfer workshops </a:t>
              </a:r>
              <a:br>
                <a:rPr lang="de-DE" sz="3600" b="1" dirty="0">
                  <a:solidFill>
                    <a:schemeClr val="accent1"/>
                  </a:solidFill>
                  <a:latin typeface="+mn-lt"/>
                </a:rPr>
              </a:br>
              <a:r>
                <a:rPr lang="de-DE" sz="3600" b="1" dirty="0">
                  <a:solidFill>
                    <a:schemeClr val="accent1"/>
                  </a:solidFill>
                  <a:latin typeface="+mn-lt"/>
                </a:rPr>
                <a:t>for other universities</a:t>
              </a:r>
              <a:endParaRPr lang="id-ID" sz="3600" b="1" dirty="0">
                <a:solidFill>
                  <a:schemeClr val="accent1"/>
                </a:solidFill>
                <a:latin typeface="+mn-lt"/>
              </a:endParaRPr>
            </a:p>
          </p:txBody>
        </p:sp>
        <p:pic>
          <p:nvPicPr>
            <p:cNvPr id="156" name="Graphic 60" descr="Group of people with solid fill">
              <a:extLst>
                <a:ext uri="{FF2B5EF4-FFF2-40B4-BE49-F238E27FC236}">
                  <a16:creationId xmlns:a16="http://schemas.microsoft.com/office/drawing/2014/main" id="{C71F3295-BC80-736D-093B-0BB87CF2D3FB}"/>
                </a:ext>
              </a:extLst>
            </p:cNvPr>
            <p:cNvPicPr>
              <a:picLocks noChangeAspect="1"/>
            </p:cNvPicPr>
            <p:nvPr/>
          </p:nvPicPr>
          <p:blipFill>
            <a:blip r:embed="rId4" cstate="print">
              <a:duotone>
                <a:prstClr val="black"/>
                <a:srgbClr val="27A69A">
                  <a:tint val="45000"/>
                  <a:satMod val="400000"/>
                </a:srgbClr>
              </a:duotone>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787447" y="14948342"/>
              <a:ext cx="1895107" cy="1895107"/>
            </a:xfrm>
            <a:prstGeom prst="rect">
              <a:avLst/>
            </a:prstGeom>
          </p:spPr>
        </p:pic>
        <p:pic>
          <p:nvPicPr>
            <p:cNvPr id="157" name="Graphic 68" descr="Clipboard Partially Crossed with solid fill">
              <a:extLst>
                <a:ext uri="{FF2B5EF4-FFF2-40B4-BE49-F238E27FC236}">
                  <a16:creationId xmlns:a16="http://schemas.microsoft.com/office/drawing/2014/main" id="{E5DDF34C-775A-3868-D07E-8B27CBCB2588}"/>
                </a:ext>
              </a:extLst>
            </p:cNvPr>
            <p:cNvPicPr>
              <a:picLocks noChangeAspect="1"/>
            </p:cNvPicPr>
            <p:nvPr/>
          </p:nvPicPr>
          <p:blipFill>
            <a:blip r:embed="rId6" cstate="print">
              <a:duotone>
                <a:prstClr val="black"/>
                <a:srgbClr val="27A69A">
                  <a:tint val="45000"/>
                  <a:satMod val="400000"/>
                </a:srgbClr>
              </a:duotone>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1862242" y="8979479"/>
              <a:ext cx="2055363" cy="2055363"/>
            </a:xfrm>
            <a:prstGeom prst="rect">
              <a:avLst/>
            </a:prstGeom>
          </p:spPr>
        </p:pic>
        <p:pic>
          <p:nvPicPr>
            <p:cNvPr id="158" name="Graphic 70" descr="Helicopter with solid fill">
              <a:extLst>
                <a:ext uri="{FF2B5EF4-FFF2-40B4-BE49-F238E27FC236}">
                  <a16:creationId xmlns:a16="http://schemas.microsoft.com/office/drawing/2014/main" id="{118C11E8-9BB4-7245-0E0C-246203F4F1CD}"/>
                </a:ext>
              </a:extLst>
            </p:cNvPr>
            <p:cNvPicPr>
              <a:picLocks noChangeAspect="1"/>
            </p:cNvPicPr>
            <p:nvPr/>
          </p:nvPicPr>
          <p:blipFill>
            <a:blip r:embed="rId8" cstate="print">
              <a:duotone>
                <a:prstClr val="black"/>
                <a:srgbClr val="27A69A">
                  <a:tint val="45000"/>
                  <a:satMod val="400000"/>
                </a:srgbClr>
              </a:duotone>
              <a:extLst>
                <a:ext uri="{BEBA8EAE-BF5A-486C-A8C5-ECC9F3942E4B}">
                  <a14:imgProps xmlns:a14="http://schemas.microsoft.com/office/drawing/2010/main">
                    <a14:imgLayer r:embed="rId9">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703458" y="8773798"/>
              <a:ext cx="2369625" cy="2369625"/>
            </a:xfrm>
            <a:prstGeom prst="rect">
              <a:avLst/>
            </a:prstGeom>
          </p:spPr>
        </p:pic>
        <p:pic>
          <p:nvPicPr>
            <p:cNvPr id="159" name="Graphic 72" descr="Rocket with solid fill">
              <a:extLst>
                <a:ext uri="{FF2B5EF4-FFF2-40B4-BE49-F238E27FC236}">
                  <a16:creationId xmlns:a16="http://schemas.microsoft.com/office/drawing/2014/main" id="{B2DEC13D-197D-7E79-EC91-DAFD0F76A091}"/>
                </a:ext>
              </a:extLst>
            </p:cNvPr>
            <p:cNvPicPr>
              <a:picLocks noChangeAspect="1"/>
            </p:cNvPicPr>
            <p:nvPr/>
          </p:nvPicPr>
          <p:blipFill>
            <a:blip r:embed="rId10" cstate="print">
              <a:duotone>
                <a:prstClr val="black"/>
                <a:srgbClr val="27A69A">
                  <a:tint val="45000"/>
                  <a:satMod val="400000"/>
                </a:srgbClr>
              </a:duotone>
              <a:extLst>
                <a:ext uri="{BEBA8EAE-BF5A-486C-A8C5-ECC9F3942E4B}">
                  <a14:imgProps xmlns:a14="http://schemas.microsoft.com/office/drawing/2010/main">
                    <a14:imgLayer r:embed="rId11">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621266" y="14944223"/>
              <a:ext cx="1795443" cy="1795443"/>
            </a:xfrm>
            <a:prstGeom prst="rect">
              <a:avLst/>
            </a:prstGeom>
          </p:spPr>
        </p:pic>
        <p:pic>
          <p:nvPicPr>
            <p:cNvPr id="160" name="Graphic 78" descr="Race Flag with solid fill">
              <a:extLst>
                <a:ext uri="{FF2B5EF4-FFF2-40B4-BE49-F238E27FC236}">
                  <a16:creationId xmlns:a16="http://schemas.microsoft.com/office/drawing/2014/main" id="{E633A253-05F8-7EE0-4BFF-994375BCBB21}"/>
                </a:ext>
              </a:extLst>
            </p:cNvPr>
            <p:cNvPicPr>
              <a:picLocks noChangeAspect="1"/>
            </p:cNvPicPr>
            <p:nvPr/>
          </p:nvPicPr>
          <p:blipFill>
            <a:blip r:embed="rId12" cstate="print">
              <a:duotone>
                <a:prstClr val="black"/>
                <a:srgbClr val="27A69A">
                  <a:tint val="45000"/>
                  <a:satMod val="400000"/>
                </a:srgbClr>
              </a:duotone>
              <a:extLst>
                <a:ext uri="{BEBA8EAE-BF5A-486C-A8C5-ECC9F3942E4B}">
                  <a14:imgProps xmlns:a14="http://schemas.microsoft.com/office/drawing/2010/main">
                    <a14:imgLayer r:embed="rId1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9356972" y="8727717"/>
              <a:ext cx="2099407" cy="2099407"/>
            </a:xfrm>
            <a:prstGeom prst="rect">
              <a:avLst/>
            </a:prstGeom>
          </p:spPr>
        </p:pic>
        <p:sp>
          <p:nvSpPr>
            <p:cNvPr id="161" name="TextBox 160">
              <a:extLst>
                <a:ext uri="{FF2B5EF4-FFF2-40B4-BE49-F238E27FC236}">
                  <a16:creationId xmlns:a16="http://schemas.microsoft.com/office/drawing/2014/main" id="{1D79B33C-CB7C-8FCB-E6F5-46158382BFC6}"/>
                </a:ext>
              </a:extLst>
            </p:cNvPr>
            <p:cNvSpPr txBox="1"/>
            <p:nvPr/>
          </p:nvSpPr>
          <p:spPr>
            <a:xfrm>
              <a:off x="-4654698" y="13652221"/>
              <a:ext cx="1873639" cy="1200329"/>
            </a:xfrm>
            <a:prstGeom prst="rect">
              <a:avLst/>
            </a:prstGeom>
            <a:noFill/>
          </p:spPr>
          <p:txBody>
            <a:bodyPr wrap="square" rtlCol="0">
              <a:spAutoFit/>
            </a:bodyPr>
            <a:lstStyle/>
            <a:p>
              <a:pPr algn="ctr"/>
              <a:r>
                <a:rPr lang="de-DE" sz="3600" b="1" dirty="0">
                  <a:solidFill>
                    <a:schemeClr val="accent1"/>
                  </a:solidFill>
                  <a:latin typeface="+mn-lt"/>
                </a:rPr>
                <a:t>project launch</a:t>
              </a:r>
              <a:endParaRPr lang="id-ID" sz="3600" b="1" dirty="0">
                <a:solidFill>
                  <a:schemeClr val="accent1"/>
                </a:solidFill>
                <a:latin typeface="+mn-lt"/>
              </a:endParaRPr>
            </a:p>
          </p:txBody>
        </p:sp>
        <p:sp>
          <p:nvSpPr>
            <p:cNvPr id="162" name="TextBox 161">
              <a:extLst>
                <a:ext uri="{FF2B5EF4-FFF2-40B4-BE49-F238E27FC236}">
                  <a16:creationId xmlns:a16="http://schemas.microsoft.com/office/drawing/2014/main" id="{9767B49C-7657-1571-A1AD-ACCEF6F3DFBE}"/>
                </a:ext>
              </a:extLst>
            </p:cNvPr>
            <p:cNvSpPr txBox="1"/>
            <p:nvPr/>
          </p:nvSpPr>
          <p:spPr>
            <a:xfrm>
              <a:off x="18295060" y="10528744"/>
              <a:ext cx="4223229" cy="1754326"/>
            </a:xfrm>
            <a:prstGeom prst="rect">
              <a:avLst/>
            </a:prstGeom>
            <a:noFill/>
          </p:spPr>
          <p:txBody>
            <a:bodyPr wrap="square" rtlCol="0">
              <a:spAutoFit/>
            </a:bodyPr>
            <a:lstStyle/>
            <a:p>
              <a:pPr algn="ctr"/>
              <a:r>
                <a:rPr lang="de-DE" sz="3600" b="1" dirty="0">
                  <a:solidFill>
                    <a:schemeClr val="accent1"/>
                  </a:solidFill>
                  <a:latin typeface="+mn-lt"/>
                </a:rPr>
                <a:t>publication of Open Educational Resources</a:t>
              </a:r>
              <a:endParaRPr lang="id-ID" sz="3600" b="1" dirty="0">
                <a:solidFill>
                  <a:schemeClr val="accent1"/>
                </a:solidFill>
                <a:latin typeface="+mn-lt"/>
              </a:endParaRPr>
            </a:p>
          </p:txBody>
        </p:sp>
        <p:cxnSp>
          <p:nvCxnSpPr>
            <p:cNvPr id="163" name="Straight Connector 162">
              <a:extLst>
                <a:ext uri="{FF2B5EF4-FFF2-40B4-BE49-F238E27FC236}">
                  <a16:creationId xmlns:a16="http://schemas.microsoft.com/office/drawing/2014/main" id="{352B9AC6-F7A5-227A-5816-074A163B583D}"/>
                </a:ext>
              </a:extLst>
            </p:cNvPr>
            <p:cNvCxnSpPr>
              <a:stCxn id="167" idx="2"/>
              <a:endCxn id="165" idx="0"/>
            </p:cNvCxnSpPr>
            <p:nvPr/>
          </p:nvCxnSpPr>
          <p:spPr>
            <a:xfrm>
              <a:off x="2758598" y="9925378"/>
              <a:ext cx="1" cy="253233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4" name="Oval 252">
              <a:extLst>
                <a:ext uri="{FF2B5EF4-FFF2-40B4-BE49-F238E27FC236}">
                  <a16:creationId xmlns:a16="http://schemas.microsoft.com/office/drawing/2014/main" id="{B24449F9-AD6F-B77C-08F6-02C6A95B4110}"/>
                </a:ext>
              </a:extLst>
            </p:cNvPr>
            <p:cNvSpPr>
              <a:spLocks noChangeArrowheads="1"/>
            </p:cNvSpPr>
            <p:nvPr/>
          </p:nvSpPr>
          <p:spPr bwMode="auto">
            <a:xfrm>
              <a:off x="2254851" y="12466392"/>
              <a:ext cx="1016185" cy="1011846"/>
            </a:xfrm>
            <a:prstGeom prst="ellipse">
              <a:avLst/>
            </a:prstGeom>
            <a:solidFill>
              <a:srgbClr val="F06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id-ID" sz="2400">
                <a:latin typeface="+mn-lt"/>
              </a:endParaRPr>
            </a:p>
          </p:txBody>
        </p:sp>
        <p:sp>
          <p:nvSpPr>
            <p:cNvPr id="165" name="Oval 253">
              <a:extLst>
                <a:ext uri="{FF2B5EF4-FFF2-40B4-BE49-F238E27FC236}">
                  <a16:creationId xmlns:a16="http://schemas.microsoft.com/office/drawing/2014/main" id="{A2B3F727-7F1C-D0A5-28EE-D210D4869928}"/>
                </a:ext>
              </a:extLst>
            </p:cNvPr>
            <p:cNvSpPr>
              <a:spLocks noChangeArrowheads="1"/>
            </p:cNvSpPr>
            <p:nvPr/>
          </p:nvSpPr>
          <p:spPr bwMode="auto">
            <a:xfrm>
              <a:off x="2246163" y="12457708"/>
              <a:ext cx="1024871" cy="1029212"/>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algn="ctr"/>
              <a:endParaRPr lang="id-ID" sz="2400">
                <a:latin typeface="+mn-lt"/>
              </a:endParaRPr>
            </a:p>
          </p:txBody>
        </p:sp>
        <p:sp>
          <p:nvSpPr>
            <p:cNvPr id="166" name="Rectangle 259">
              <a:extLst>
                <a:ext uri="{FF2B5EF4-FFF2-40B4-BE49-F238E27FC236}">
                  <a16:creationId xmlns:a16="http://schemas.microsoft.com/office/drawing/2014/main" id="{02F7EB0C-4834-C8B3-69C3-877B0EBAC78A}"/>
                </a:ext>
              </a:extLst>
            </p:cNvPr>
            <p:cNvSpPr>
              <a:spLocks noChangeArrowheads="1"/>
            </p:cNvSpPr>
            <p:nvPr/>
          </p:nvSpPr>
          <p:spPr bwMode="auto">
            <a:xfrm>
              <a:off x="2587085" y="12587248"/>
              <a:ext cx="34304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id-ID" sz="4800" b="1" dirty="0">
                  <a:solidFill>
                    <a:srgbClr val="FFFFFF"/>
                  </a:solidFill>
                  <a:latin typeface="+mn-lt"/>
                </a:rPr>
                <a:t>3</a:t>
              </a:r>
              <a:endParaRPr lang="id-ID" sz="34400" dirty="0">
                <a:latin typeface="+mn-lt"/>
              </a:endParaRPr>
            </a:p>
          </p:txBody>
        </p:sp>
        <p:sp>
          <p:nvSpPr>
            <p:cNvPr id="167" name="TextBox 166">
              <a:extLst>
                <a:ext uri="{FF2B5EF4-FFF2-40B4-BE49-F238E27FC236}">
                  <a16:creationId xmlns:a16="http://schemas.microsoft.com/office/drawing/2014/main" id="{C41D7250-2DC9-C6F8-FD42-1E2C51310FD0}"/>
                </a:ext>
              </a:extLst>
            </p:cNvPr>
            <p:cNvSpPr txBox="1"/>
            <p:nvPr/>
          </p:nvSpPr>
          <p:spPr>
            <a:xfrm>
              <a:off x="1165235" y="9282857"/>
              <a:ext cx="3186726" cy="642521"/>
            </a:xfrm>
            <a:prstGeom prst="rect">
              <a:avLst/>
            </a:prstGeom>
            <a:noFill/>
          </p:spPr>
          <p:txBody>
            <a:bodyPr wrap="square" rtlCol="0">
              <a:spAutoFit/>
            </a:bodyPr>
            <a:lstStyle/>
            <a:p>
              <a:pPr algn="ctr"/>
              <a:r>
                <a:rPr lang="de-DE" sz="3600" b="1" dirty="0"/>
                <a:t>10/24-02/25</a:t>
              </a:r>
              <a:endParaRPr lang="id-ID" sz="3600" b="1" dirty="0">
                <a:latin typeface="+mn-lt"/>
              </a:endParaRPr>
            </a:p>
          </p:txBody>
        </p:sp>
        <p:sp>
          <p:nvSpPr>
            <p:cNvPr id="168" name="TextBox 167">
              <a:extLst>
                <a:ext uri="{FF2B5EF4-FFF2-40B4-BE49-F238E27FC236}">
                  <a16:creationId xmlns:a16="http://schemas.microsoft.com/office/drawing/2014/main" id="{625CF2A1-469B-2FE4-EB22-5CCD681AED36}"/>
                </a:ext>
              </a:extLst>
            </p:cNvPr>
            <p:cNvSpPr txBox="1"/>
            <p:nvPr/>
          </p:nvSpPr>
          <p:spPr>
            <a:xfrm>
              <a:off x="1058050" y="13693794"/>
              <a:ext cx="3332194" cy="1200329"/>
            </a:xfrm>
            <a:prstGeom prst="rect">
              <a:avLst/>
            </a:prstGeom>
            <a:noFill/>
          </p:spPr>
          <p:txBody>
            <a:bodyPr wrap="square" rtlCol="0">
              <a:spAutoFit/>
            </a:bodyPr>
            <a:lstStyle/>
            <a:p>
              <a:pPr algn="ctr"/>
              <a:r>
                <a:rPr lang="de-DE" sz="3600" b="1" dirty="0">
                  <a:solidFill>
                    <a:schemeClr val="accent1"/>
                  </a:solidFill>
                  <a:latin typeface="+mn-lt"/>
                </a:rPr>
                <a:t>pre-pilot trial of the courses</a:t>
              </a:r>
              <a:endParaRPr lang="id-ID" sz="3600" b="1" dirty="0">
                <a:solidFill>
                  <a:schemeClr val="accent1"/>
                </a:solidFill>
                <a:latin typeface="+mn-lt"/>
              </a:endParaRPr>
            </a:p>
          </p:txBody>
        </p:sp>
        <p:sp>
          <p:nvSpPr>
            <p:cNvPr id="169" name="TextBox 168">
              <a:extLst>
                <a:ext uri="{FF2B5EF4-FFF2-40B4-BE49-F238E27FC236}">
                  <a16:creationId xmlns:a16="http://schemas.microsoft.com/office/drawing/2014/main" id="{3F04F822-4E4F-5CD1-EFAD-83FCCA7930F5}"/>
                </a:ext>
              </a:extLst>
            </p:cNvPr>
            <p:cNvSpPr txBox="1"/>
            <p:nvPr/>
          </p:nvSpPr>
          <p:spPr>
            <a:xfrm>
              <a:off x="7597960" y="13699304"/>
              <a:ext cx="3836653" cy="1200329"/>
            </a:xfrm>
            <a:prstGeom prst="rect">
              <a:avLst/>
            </a:prstGeom>
            <a:noFill/>
          </p:spPr>
          <p:txBody>
            <a:bodyPr wrap="square" rtlCol="0">
              <a:spAutoFit/>
            </a:bodyPr>
            <a:lstStyle/>
            <a:p>
              <a:pPr algn="ctr"/>
              <a:r>
                <a:rPr lang="de-DE" sz="3600" b="1" dirty="0">
                  <a:solidFill>
                    <a:schemeClr val="accent1"/>
                  </a:solidFill>
                  <a:latin typeface="+mn-lt"/>
                </a:rPr>
                <a:t>main evaluation</a:t>
              </a:r>
              <a:br>
                <a:rPr lang="de-DE" sz="3600" b="1" dirty="0">
                  <a:solidFill>
                    <a:schemeClr val="accent1"/>
                  </a:solidFill>
                  <a:latin typeface="+mn-lt"/>
                </a:rPr>
              </a:br>
              <a:r>
                <a:rPr lang="de-DE" sz="3600" b="1" dirty="0">
                  <a:solidFill>
                    <a:schemeClr val="accent1"/>
                  </a:solidFill>
                  <a:latin typeface="+mn-lt"/>
                </a:rPr>
                <a:t>of the courses</a:t>
              </a:r>
              <a:endParaRPr lang="id-ID" sz="3600" b="1" dirty="0">
                <a:solidFill>
                  <a:schemeClr val="accent1"/>
                </a:solidFill>
                <a:latin typeface="+mn-lt"/>
              </a:endParaRPr>
            </a:p>
          </p:txBody>
        </p:sp>
        <p:pic>
          <p:nvPicPr>
            <p:cNvPr id="170" name="Content Placeholder 44" descr="Classroom with solid fill">
              <a:extLst>
                <a:ext uri="{FF2B5EF4-FFF2-40B4-BE49-F238E27FC236}">
                  <a16:creationId xmlns:a16="http://schemas.microsoft.com/office/drawing/2014/main" id="{311A7C4E-D31C-B62E-5EF6-FB667883D2D9}"/>
                </a:ext>
              </a:extLst>
            </p:cNvPr>
            <p:cNvPicPr>
              <a:picLocks noChangeAspect="1"/>
            </p:cNvPicPr>
            <p:nvPr/>
          </p:nvPicPr>
          <p:blipFill>
            <a:blip r:embed="rId14" cstate="print">
              <a:duotone>
                <a:prstClr val="black"/>
                <a:srgbClr val="27A69A">
                  <a:tint val="45000"/>
                  <a:satMod val="400000"/>
                </a:srgbClr>
              </a:duotone>
              <a:extLst>
                <a:ext uri="{BEBA8EAE-BF5A-486C-A8C5-ECC9F3942E4B}">
                  <a14:imgProps xmlns:a14="http://schemas.microsoft.com/office/drawing/2010/main">
                    <a14:imgLayer r:embed="rId1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a:off x="8455324" y="14773022"/>
              <a:ext cx="2111854" cy="211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 name="Rectangle 7">
              <a:extLst>
                <a:ext uri="{FF2B5EF4-FFF2-40B4-BE49-F238E27FC236}">
                  <a16:creationId xmlns:a16="http://schemas.microsoft.com/office/drawing/2014/main" id="{89023CF0-CE7D-E2A2-D1E4-813C191A7D0E}"/>
                </a:ext>
              </a:extLst>
            </p:cNvPr>
            <p:cNvSpPr>
              <a:spLocks noChangeAspect="1"/>
            </p:cNvSpPr>
            <p:nvPr/>
          </p:nvSpPr>
          <p:spPr>
            <a:xfrm rot="18900000">
              <a:off x="2593207" y="15061751"/>
              <a:ext cx="807018" cy="1797832"/>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rgbClr val="52C4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sp>
        <p:nvSpPr>
          <p:cNvPr id="230" name="Rounded Rectangle 229">
            <a:extLst>
              <a:ext uri="{FF2B5EF4-FFF2-40B4-BE49-F238E27FC236}">
                <a16:creationId xmlns:a16="http://schemas.microsoft.com/office/drawing/2014/main" id="{5E2C5474-DBD2-8726-481C-FA05A10573AB}"/>
              </a:ext>
            </a:extLst>
          </p:cNvPr>
          <p:cNvSpPr/>
          <p:nvPr/>
        </p:nvSpPr>
        <p:spPr>
          <a:xfrm>
            <a:off x="2831380" y="1865038"/>
            <a:ext cx="1520581" cy="3866148"/>
          </a:xfrm>
          <a:prstGeom prst="roundRect">
            <a:avLst/>
          </a:prstGeom>
          <a:solidFill>
            <a:srgbClr val="83B819">
              <a:alpha val="2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32" name="Graphic 231">
            <a:extLst>
              <a:ext uri="{FF2B5EF4-FFF2-40B4-BE49-F238E27FC236}">
                <a16:creationId xmlns:a16="http://schemas.microsoft.com/office/drawing/2014/main" id="{5CA26C7A-6A6B-FD01-9075-81780654F03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67883" y="2030424"/>
            <a:ext cx="11856233" cy="3460310"/>
          </a:xfrm>
          <a:prstGeom prst="rect">
            <a:avLst/>
          </a:prstGeom>
        </p:spPr>
      </p:pic>
    </p:spTree>
    <p:extLst>
      <p:ext uri="{BB962C8B-B14F-4D97-AF65-F5344CB8AC3E}">
        <p14:creationId xmlns:p14="http://schemas.microsoft.com/office/powerpoint/2010/main" val="367699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AC68-32C0-8035-DAFC-80EBFB8E65D9}"/>
              </a:ext>
            </a:extLst>
          </p:cNvPr>
          <p:cNvSpPr>
            <a:spLocks noGrp="1"/>
          </p:cNvSpPr>
          <p:nvPr>
            <p:ph type="title"/>
          </p:nvPr>
        </p:nvSpPr>
        <p:spPr/>
        <p:txBody>
          <a:bodyPr/>
          <a:lstStyle/>
          <a:p>
            <a:r>
              <a:rPr lang="en-US" noProof="0" dirty="0"/>
              <a:t>Overview – System and Project Websites </a:t>
            </a:r>
          </a:p>
        </p:txBody>
      </p:sp>
      <p:sp>
        <p:nvSpPr>
          <p:cNvPr id="3" name="Content Placeholder 2">
            <a:extLst>
              <a:ext uri="{FF2B5EF4-FFF2-40B4-BE49-F238E27FC236}">
                <a16:creationId xmlns:a16="http://schemas.microsoft.com/office/drawing/2014/main" id="{72CBC7D6-7818-278A-F54B-C29B76B52E73}"/>
              </a:ext>
            </a:extLst>
          </p:cNvPr>
          <p:cNvSpPr>
            <a:spLocks noGrp="1"/>
          </p:cNvSpPr>
          <p:nvPr>
            <p:ph idx="1"/>
          </p:nvPr>
        </p:nvSpPr>
        <p:spPr/>
        <p:txBody>
          <a:bodyPr/>
          <a:lstStyle/>
          <a:p>
            <a:pPr marL="380990" indent="-380990">
              <a:lnSpc>
                <a:spcPct val="125000"/>
              </a:lnSpc>
              <a:buFont typeface="Arial" panose="020B0604020202020204" pitchFamily="34" charset="0"/>
              <a:buChar char="•"/>
            </a:pPr>
            <a:r>
              <a:rPr lang="en-US" b="1" noProof="0" dirty="0">
                <a:solidFill>
                  <a:schemeClr val="tx1"/>
                </a:solidFill>
                <a:hlinkClick r:id="rId3">
                  <a:extLst>
                    <a:ext uri="{A12FA001-AC4F-418D-AE19-62706E023703}">
                      <ahyp:hlinkClr xmlns:ahyp="http://schemas.microsoft.com/office/drawing/2018/hyperlinkcolor" val="tx"/>
                    </a:ext>
                  </a:extLst>
                </a:hlinkClick>
              </a:rPr>
              <a:t>Prosodiya</a:t>
            </a:r>
            <a:r>
              <a:rPr lang="en-US" noProof="0" dirty="0">
                <a:solidFill>
                  <a:schemeClr val="tx1"/>
                </a:solidFill>
                <a:hlinkClick r:id="rId3">
                  <a:extLst>
                    <a:ext uri="{A12FA001-AC4F-418D-AE19-62706E023703}">
                      <ahyp:hlinkClr xmlns:ahyp="http://schemas.microsoft.com/office/drawing/2018/hyperlinkcolor" val="tx"/>
                    </a:ext>
                  </a:extLst>
                </a:hlinkClick>
              </a:rPr>
              <a:t>.de</a:t>
            </a:r>
            <a:r>
              <a:rPr lang="en-US" noProof="0" dirty="0"/>
              <a:t>: digital spelling training for German primary school children (with and w/o developmental dyslexia)</a:t>
            </a:r>
          </a:p>
          <a:p>
            <a:pPr marL="380990" indent="-380990">
              <a:lnSpc>
                <a:spcPct val="125000"/>
              </a:lnSpc>
              <a:buFont typeface="Arial" panose="020B0604020202020204" pitchFamily="34" charset="0"/>
              <a:buChar char="•"/>
            </a:pPr>
            <a:r>
              <a:rPr lang="en-US" b="1" noProof="0" dirty="0">
                <a:solidFill>
                  <a:schemeClr val="tx1"/>
                </a:solidFill>
              </a:rPr>
              <a:t>COAST</a:t>
            </a:r>
            <a:r>
              <a:rPr lang="en-US" noProof="0" dirty="0"/>
              <a:t> (</a:t>
            </a:r>
            <a:r>
              <a:rPr lang="en-US" noProof="0" dirty="0">
                <a:hlinkClick r:id="rId4"/>
              </a:rPr>
              <a:t>https://sfs.uni-tuebingen.de/coast</a:t>
            </a:r>
            <a:r>
              <a:rPr lang="en-US" noProof="0" dirty="0"/>
              <a:t>): web-based tool for automatic visual enhancement of reading material</a:t>
            </a:r>
          </a:p>
          <a:p>
            <a:pPr marL="380990" indent="-380990">
              <a:lnSpc>
                <a:spcPct val="125000"/>
              </a:lnSpc>
              <a:buFont typeface="Arial" panose="020B0604020202020204" pitchFamily="34" charset="0"/>
              <a:buChar char="•"/>
            </a:pPr>
            <a:r>
              <a:rPr lang="en-US" b="1" noProof="0" dirty="0">
                <a:solidFill>
                  <a:schemeClr val="tx1"/>
                </a:solidFill>
                <a:hlinkClick r:id="rId5">
                  <a:extLst>
                    <a:ext uri="{A12FA001-AC4F-418D-AE19-62706E023703}">
                      <ahyp:hlinkClr xmlns:ahyp="http://schemas.microsoft.com/office/drawing/2018/hyperlinkcolor" val="tx"/>
                    </a:ext>
                  </a:extLst>
                </a:hlinkClick>
              </a:rPr>
              <a:t>KANSAS</a:t>
            </a:r>
            <a:r>
              <a:rPr lang="en-US" noProof="0" dirty="0">
                <a:solidFill>
                  <a:schemeClr val="tx1"/>
                </a:solidFill>
                <a:hlinkClick r:id="rId5">
                  <a:extLst>
                    <a:ext uri="{A12FA001-AC4F-418D-AE19-62706E023703}">
                      <ahyp:hlinkClr xmlns:ahyp="http://schemas.microsoft.com/office/drawing/2018/hyperlinkcolor" val="tx"/>
                    </a:ext>
                  </a:extLst>
                </a:hlinkClick>
              </a:rPr>
              <a:t>-Suche.de</a:t>
            </a:r>
            <a:r>
              <a:rPr lang="en-US" noProof="0" dirty="0"/>
              <a:t>: linguistically aware search engine for English and German teachers</a:t>
            </a:r>
          </a:p>
          <a:p>
            <a:pPr marL="380990" indent="-380990">
              <a:lnSpc>
                <a:spcPct val="114000"/>
              </a:lnSpc>
              <a:buFont typeface="Arial" panose="020B0604020202020204" pitchFamily="34" charset="0"/>
              <a:buChar char="•"/>
            </a:pPr>
            <a:r>
              <a:rPr lang="en-US" b="1" dirty="0">
                <a:solidFill>
                  <a:schemeClr val="tx1"/>
                </a:solidFill>
                <a:hlinkClick r:id="rId6">
                  <a:extLst>
                    <a:ext uri="{A12FA001-AC4F-418D-AE19-62706E023703}">
                      <ahyp:hlinkClr xmlns:ahyp="http://schemas.microsoft.com/office/drawing/2018/hyperlinkcolor" val="tx"/>
                    </a:ext>
                  </a:extLst>
                </a:hlinkClick>
              </a:rPr>
              <a:t>WoLKE</a:t>
            </a:r>
            <a:r>
              <a:rPr lang="en-US" dirty="0">
                <a:solidFill>
                  <a:schemeClr val="tx1"/>
                </a:solidFill>
                <a:hlinkClick r:id="rId6">
                  <a:extLst>
                    <a:ext uri="{A12FA001-AC4F-418D-AE19-62706E023703}">
                      <ahyp:hlinkClr xmlns:ahyp="http://schemas.microsoft.com/office/drawing/2018/hyperlinkcolor" val="tx"/>
                    </a:ext>
                  </a:extLst>
                </a:hlinkClick>
              </a:rPr>
              <a:t>.schule</a:t>
            </a:r>
            <a:r>
              <a:rPr lang="en-US" dirty="0">
                <a:solidFill>
                  <a:schemeClr val="tx1"/>
                </a:solidFill>
              </a:rPr>
              <a:t> </a:t>
            </a:r>
            <a:r>
              <a:rPr lang="en-US" dirty="0"/>
              <a:t>project: development and evaluation of seminars for student teachers on the didactically motivated and critical reflective use of AI in language and STEM teaching</a:t>
            </a:r>
          </a:p>
          <a:p>
            <a:pPr marL="380990" indent="-380990">
              <a:lnSpc>
                <a:spcPct val="114000"/>
              </a:lnSpc>
              <a:buFont typeface="Arial" panose="020B0604020202020204" pitchFamily="34" charset="0"/>
              <a:buChar char="•"/>
            </a:pPr>
            <a:r>
              <a:rPr lang="en-US" b="1" noProof="0" dirty="0">
                <a:solidFill>
                  <a:schemeClr val="tx1"/>
                </a:solidFill>
              </a:rPr>
              <a:t>TuCAN</a:t>
            </a:r>
            <a:r>
              <a:rPr lang="en-US" noProof="0" dirty="0"/>
              <a:t> (</a:t>
            </a:r>
            <a:r>
              <a:rPr lang="en-US" noProof="0" dirty="0">
                <a:hlinkClick r:id="rId7"/>
              </a:rPr>
              <a:t>https://tucantest.org</a:t>
            </a:r>
            <a:r>
              <a:rPr lang="en-US" noProof="0" dirty="0"/>
              <a:t>): tablet-based screening tool for neuropsychiatric disorders</a:t>
            </a:r>
          </a:p>
          <a:p>
            <a:endParaRPr lang="en-US" noProof="0" dirty="0"/>
          </a:p>
        </p:txBody>
      </p:sp>
      <p:sp>
        <p:nvSpPr>
          <p:cNvPr id="4" name="Date Placeholder 3">
            <a:extLst>
              <a:ext uri="{FF2B5EF4-FFF2-40B4-BE49-F238E27FC236}">
                <a16:creationId xmlns:a16="http://schemas.microsoft.com/office/drawing/2014/main" id="{DF3C1827-7AFD-5D8C-5899-3EC8BF2C1BFD}"/>
              </a:ext>
            </a:extLst>
          </p:cNvPr>
          <p:cNvSpPr>
            <a:spLocks noGrp="1"/>
          </p:cNvSpPr>
          <p:nvPr>
            <p:ph type="dt" sz="half" idx="10"/>
          </p:nvPr>
        </p:nvSpPr>
        <p:spPr/>
        <p:txBody>
          <a:bodyPr/>
          <a:lstStyle/>
          <a:p>
            <a:pPr>
              <a:defRPr/>
            </a:pPr>
            <a:r>
              <a:rPr lang="de-DE"/>
              <a:t>13.01.2025 | Bridging Horizons: UCI-Tübingen Global Research Initiative</a:t>
            </a:r>
            <a:endParaRPr lang="en-GB" dirty="0"/>
          </a:p>
        </p:txBody>
      </p:sp>
    </p:spTree>
    <p:extLst>
      <p:ext uri="{BB962C8B-B14F-4D97-AF65-F5344CB8AC3E}">
        <p14:creationId xmlns:p14="http://schemas.microsoft.com/office/powerpoint/2010/main" val="4288221193"/>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42F207-929C-B837-9D2C-B180B32FE9E0}"/>
              </a:ext>
            </a:extLst>
          </p:cNvPr>
          <p:cNvSpPr>
            <a:spLocks noGrp="1"/>
          </p:cNvSpPr>
          <p:nvPr>
            <p:ph type="title"/>
          </p:nvPr>
        </p:nvSpPr>
        <p:spPr/>
        <p:txBody>
          <a:bodyPr/>
          <a:lstStyle/>
          <a:p>
            <a:r>
              <a:rPr lang="en-DE" dirty="0"/>
              <a:t>Are You Interested in a Collaboration?</a:t>
            </a:r>
          </a:p>
        </p:txBody>
      </p:sp>
      <p:sp>
        <p:nvSpPr>
          <p:cNvPr id="7" name="Text Placeholder 6">
            <a:extLst>
              <a:ext uri="{FF2B5EF4-FFF2-40B4-BE49-F238E27FC236}">
                <a16:creationId xmlns:a16="http://schemas.microsoft.com/office/drawing/2014/main" id="{316B85E4-ADBF-4E1A-851E-3AB2E0CD0270}"/>
              </a:ext>
            </a:extLst>
          </p:cNvPr>
          <p:cNvSpPr>
            <a:spLocks noGrp="1"/>
          </p:cNvSpPr>
          <p:nvPr>
            <p:ph sz="half" idx="1"/>
          </p:nvPr>
        </p:nvSpPr>
        <p:spPr/>
        <p:txBody>
          <a:bodyPr/>
          <a:lstStyle/>
          <a:p>
            <a:pPr marL="0" indent="0">
              <a:buNone/>
            </a:pPr>
            <a:r>
              <a:rPr lang="en-US" b="1" dirty="0"/>
              <a:t>Heiko’s Research Interests</a:t>
            </a:r>
          </a:p>
          <a:p>
            <a:r>
              <a:rPr lang="en-US" noProof="0" dirty="0"/>
              <a:t>Intelligent Computer-Assisted (Language) Learning </a:t>
            </a:r>
            <a:r>
              <a:rPr lang="en-US" noProof="0" dirty="0">
                <a:sym typeface="Wingdings" pitchFamily="2" charset="2"/>
              </a:rPr>
              <a:t> ICA(L)L</a:t>
            </a:r>
            <a:endParaRPr lang="en-US" noProof="0" dirty="0"/>
          </a:p>
          <a:p>
            <a:r>
              <a:rPr lang="en-US" noProof="0" dirty="0"/>
              <a:t>Digital Game-Based Learning</a:t>
            </a:r>
            <a:endParaRPr lang="en-US" noProof="0" dirty="0">
              <a:sym typeface="Wingdings" pitchFamily="2" charset="2"/>
            </a:endParaRPr>
          </a:p>
          <a:p>
            <a:r>
              <a:rPr lang="en-US" noProof="0" dirty="0">
                <a:sym typeface="Wingdings" pitchFamily="2" charset="2"/>
              </a:rPr>
              <a:t>Human-/Child-Computer Interaction</a:t>
            </a:r>
          </a:p>
          <a:p>
            <a:r>
              <a:rPr lang="en-US" noProof="0" dirty="0">
                <a:sym typeface="Wingdings" pitchFamily="2" charset="2"/>
              </a:rPr>
              <a:t>Development and Evaluation of Digital Learning Assessment and Screenings</a:t>
            </a:r>
          </a:p>
          <a:p>
            <a:r>
              <a:rPr lang="en-US" noProof="0" dirty="0">
                <a:sym typeface="Wingdings" pitchFamily="2" charset="2"/>
              </a:rPr>
              <a:t>Automatic Input Enhancement</a:t>
            </a:r>
          </a:p>
          <a:p>
            <a:endParaRPr lang="en-US" noProof="0" dirty="0">
              <a:sym typeface="Wingdings" pitchFamily="2" charset="2"/>
            </a:endParaRPr>
          </a:p>
          <a:p>
            <a:endParaRPr lang="en-US" noProof="0" dirty="0"/>
          </a:p>
          <a:p>
            <a:pPr marL="0" indent="0">
              <a:buNone/>
            </a:pPr>
            <a:endParaRPr lang="en-US" b="1" dirty="0"/>
          </a:p>
        </p:txBody>
      </p:sp>
      <p:sp>
        <p:nvSpPr>
          <p:cNvPr id="11" name="Date Placeholder 10">
            <a:extLst>
              <a:ext uri="{FF2B5EF4-FFF2-40B4-BE49-F238E27FC236}">
                <a16:creationId xmlns:a16="http://schemas.microsoft.com/office/drawing/2014/main" id="{2568E755-0D57-7AB1-5D30-0E80B616ABDF}"/>
              </a:ext>
            </a:extLst>
          </p:cNvPr>
          <p:cNvSpPr>
            <a:spLocks noGrp="1"/>
          </p:cNvSpPr>
          <p:nvPr>
            <p:ph type="dt" sz="half" idx="10"/>
          </p:nvPr>
        </p:nvSpPr>
        <p:spPr/>
        <p:txBody>
          <a:bodyPr/>
          <a:lstStyle/>
          <a:p>
            <a:pPr>
              <a:defRPr/>
            </a:pPr>
            <a:r>
              <a:rPr lang="de-DE"/>
              <a:t>13.01.2025 | Bridging Horizons: UCI-Tübingen Global Research Initiative</a:t>
            </a:r>
          </a:p>
        </p:txBody>
      </p:sp>
      <p:sp>
        <p:nvSpPr>
          <p:cNvPr id="12" name="TextBox 11">
            <a:extLst>
              <a:ext uri="{FF2B5EF4-FFF2-40B4-BE49-F238E27FC236}">
                <a16:creationId xmlns:a16="http://schemas.microsoft.com/office/drawing/2014/main" id="{4269BBB2-1950-4ADA-BB5E-F06E298F2F43}"/>
              </a:ext>
            </a:extLst>
          </p:cNvPr>
          <p:cNvSpPr txBox="1"/>
          <p:nvPr/>
        </p:nvSpPr>
        <p:spPr>
          <a:xfrm>
            <a:off x="6456041" y="5686975"/>
            <a:ext cx="4918718" cy="461665"/>
          </a:xfrm>
          <a:prstGeom prst="rect">
            <a:avLst/>
          </a:prstGeom>
          <a:noFill/>
        </p:spPr>
        <p:txBody>
          <a:bodyPr wrap="square" rtlCol="0">
            <a:spAutoFit/>
          </a:bodyPr>
          <a:lstStyle/>
          <a:p>
            <a:pPr algn="ctr"/>
            <a:r>
              <a:rPr lang="en-US" sz="2400" b="1" dirty="0" err="1"/>
              <a:t>heiko.holz@ph-Ludwigsburg.de</a:t>
            </a:r>
            <a:endParaRPr lang="en-US" sz="2400" b="1" dirty="0"/>
          </a:p>
        </p:txBody>
      </p:sp>
      <p:pic>
        <p:nvPicPr>
          <p:cNvPr id="14" name="Picture 13">
            <a:extLst>
              <a:ext uri="{FF2B5EF4-FFF2-40B4-BE49-F238E27FC236}">
                <a16:creationId xmlns:a16="http://schemas.microsoft.com/office/drawing/2014/main" id="{5FE81F2F-2D21-9773-940D-7078F74BCD58}"/>
              </a:ext>
            </a:extLst>
          </p:cNvPr>
          <p:cNvPicPr>
            <a:picLocks noChangeAspect="1"/>
          </p:cNvPicPr>
          <p:nvPr/>
        </p:nvPicPr>
        <p:blipFill>
          <a:blip r:embed="rId2"/>
          <a:stretch>
            <a:fillRect/>
          </a:stretch>
        </p:blipFill>
        <p:spPr>
          <a:xfrm>
            <a:off x="6581757" y="1688463"/>
            <a:ext cx="4667285" cy="3790800"/>
          </a:xfrm>
          <a:prstGeom prst="rect">
            <a:avLst/>
          </a:prstGeom>
        </p:spPr>
      </p:pic>
      <p:pic>
        <p:nvPicPr>
          <p:cNvPr id="21" name="Content Placeholder 20">
            <a:extLst>
              <a:ext uri="{FF2B5EF4-FFF2-40B4-BE49-F238E27FC236}">
                <a16:creationId xmlns:a16="http://schemas.microsoft.com/office/drawing/2014/main" id="{5DC16C79-60CF-83DC-6E2D-A7E8AA25763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470540" y="4578340"/>
            <a:ext cx="1662920" cy="1662920"/>
          </a:xfrm>
        </p:spPr>
      </p:pic>
    </p:spTree>
    <p:extLst>
      <p:ext uri="{BB962C8B-B14F-4D97-AF65-F5344CB8AC3E}">
        <p14:creationId xmlns:p14="http://schemas.microsoft.com/office/powerpoint/2010/main" val="31846056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9EB8B-97B4-E084-EC42-36F03A7518B9}"/>
              </a:ext>
            </a:extLst>
          </p:cNvPr>
          <p:cNvSpPr>
            <a:spLocks noGrp="1"/>
          </p:cNvSpPr>
          <p:nvPr>
            <p:ph type="ctrTitle"/>
          </p:nvPr>
        </p:nvSpPr>
        <p:spPr>
          <a:xfrm>
            <a:off x="0" y="2834696"/>
            <a:ext cx="7499229" cy="1259260"/>
          </a:xfrm>
        </p:spPr>
        <p:txBody>
          <a:bodyPr lIns="360000"/>
          <a:lstStyle/>
          <a:p>
            <a:pPr algn="l"/>
            <a:r>
              <a:rPr lang="de-DE" noProof="0" dirty="0" err="1"/>
              <a:t>Thank</a:t>
            </a:r>
            <a:r>
              <a:rPr lang="de-DE" noProof="0" dirty="0"/>
              <a:t> </a:t>
            </a:r>
            <a:r>
              <a:rPr lang="de-DE" noProof="0" dirty="0" err="1"/>
              <a:t>You</a:t>
            </a:r>
            <a:r>
              <a:rPr lang="de-DE" noProof="0" dirty="0"/>
              <a:t>!</a:t>
            </a:r>
          </a:p>
        </p:txBody>
      </p:sp>
      <p:sp>
        <p:nvSpPr>
          <p:cNvPr id="3" name="Subtitle 2">
            <a:extLst>
              <a:ext uri="{FF2B5EF4-FFF2-40B4-BE49-F238E27FC236}">
                <a16:creationId xmlns:a16="http://schemas.microsoft.com/office/drawing/2014/main" id="{F9287197-AA6B-1D74-46CF-04E0A6EF742F}"/>
              </a:ext>
            </a:extLst>
          </p:cNvPr>
          <p:cNvSpPr>
            <a:spLocks noGrp="1"/>
          </p:cNvSpPr>
          <p:nvPr>
            <p:ph type="subTitle" idx="1"/>
          </p:nvPr>
        </p:nvSpPr>
        <p:spPr/>
        <p:txBody>
          <a:bodyPr>
            <a:normAutofit/>
          </a:bodyPr>
          <a:lstStyle/>
          <a:p>
            <a:r>
              <a:rPr lang="en-DE" sz="2400" b="1" dirty="0"/>
              <a:t>Questions?</a:t>
            </a:r>
          </a:p>
        </p:txBody>
      </p:sp>
      <p:sp>
        <p:nvSpPr>
          <p:cNvPr id="9" name="TextBox 8">
            <a:extLst>
              <a:ext uri="{FF2B5EF4-FFF2-40B4-BE49-F238E27FC236}">
                <a16:creationId xmlns:a16="http://schemas.microsoft.com/office/drawing/2014/main" id="{4869D033-AE6E-B00F-75F3-869E67DD890A}"/>
              </a:ext>
            </a:extLst>
          </p:cNvPr>
          <p:cNvSpPr txBox="1"/>
          <p:nvPr/>
        </p:nvSpPr>
        <p:spPr>
          <a:xfrm>
            <a:off x="2795045" y="4735197"/>
            <a:ext cx="9408368" cy="1632306"/>
          </a:xfrm>
          <a:prstGeom prst="rect">
            <a:avLst/>
          </a:prstGeom>
          <a:noFill/>
        </p:spPr>
        <p:txBody>
          <a:bodyPr wrap="square" tIns="46800" rIns="360000" rtlCol="0">
            <a:spAutoFit/>
          </a:bodyPr>
          <a:lstStyle/>
          <a:p>
            <a:r>
              <a:rPr lang="de-DE" sz="2000" b="1" dirty="0">
                <a:solidFill>
                  <a:schemeClr val="accent6"/>
                </a:solidFill>
                <a:latin typeface="+mn-lt"/>
              </a:rPr>
              <a:t>Jun.-Prof. Dr. Heiko Holz		</a:t>
            </a:r>
          </a:p>
          <a:p>
            <a:r>
              <a:rPr lang="de-DE" sz="2000" dirty="0">
                <a:solidFill>
                  <a:schemeClr val="accent6"/>
                </a:solidFill>
                <a:latin typeface="+mn-lt"/>
                <a:hlinkClick r:id="rId3">
                  <a:extLst>
                    <a:ext uri="{A12FA001-AC4F-418D-AE19-62706E023703}">
                      <ahyp:hlinkClr xmlns:ahyp="http://schemas.microsoft.com/office/drawing/2018/hyperlinkcolor" val="tx"/>
                    </a:ext>
                  </a:extLst>
                </a:hlinkClick>
              </a:rPr>
              <a:t>heiko.holz@ph-ludwigsburg.de</a:t>
            </a:r>
            <a:r>
              <a:rPr lang="de-DE" sz="2000" dirty="0">
                <a:solidFill>
                  <a:schemeClr val="accent6"/>
                </a:solidFill>
                <a:latin typeface="+mn-lt"/>
              </a:rPr>
              <a:t> 		</a:t>
            </a:r>
          </a:p>
          <a:p>
            <a:endParaRPr lang="de-DE" sz="2000" dirty="0">
              <a:solidFill>
                <a:schemeClr val="accent6"/>
              </a:solidFill>
              <a:latin typeface="+mn-lt"/>
            </a:endParaRPr>
          </a:p>
          <a:p>
            <a:r>
              <a:rPr lang="de-DE" sz="2000" dirty="0">
                <a:solidFill>
                  <a:schemeClr val="accent6"/>
                </a:solidFill>
                <a:latin typeface="+mn-lt"/>
              </a:rPr>
              <a:t>Pädagogische Hochschule Ludwigsburg</a:t>
            </a:r>
          </a:p>
          <a:p>
            <a:r>
              <a:rPr lang="de-DE" sz="2000" dirty="0">
                <a:solidFill>
                  <a:schemeClr val="accent6"/>
                </a:solidFill>
                <a:latin typeface="+mn-lt"/>
              </a:rPr>
              <a:t>Institut für Informatik</a:t>
            </a:r>
            <a:endParaRPr lang="de-DE" dirty="0">
              <a:solidFill>
                <a:schemeClr val="accent6"/>
              </a:solidFill>
              <a:latin typeface="+mn-lt"/>
            </a:endParaRPr>
          </a:p>
        </p:txBody>
      </p:sp>
      <p:pic>
        <p:nvPicPr>
          <p:cNvPr id="12" name="Picture 11">
            <a:extLst>
              <a:ext uri="{FF2B5EF4-FFF2-40B4-BE49-F238E27FC236}">
                <a16:creationId xmlns:a16="http://schemas.microsoft.com/office/drawing/2014/main" id="{F050BC20-A52A-681D-7270-6556F96A44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1363" y="156049"/>
            <a:ext cx="4667285" cy="3790800"/>
          </a:xfrm>
          <a:prstGeom prst="rect">
            <a:avLst/>
          </a:prstGeom>
        </p:spPr>
      </p:pic>
      <p:pic>
        <p:nvPicPr>
          <p:cNvPr id="17" name="Content Placeholder 20">
            <a:extLst>
              <a:ext uri="{FF2B5EF4-FFF2-40B4-BE49-F238E27FC236}">
                <a16:creationId xmlns:a16="http://schemas.microsoft.com/office/drawing/2014/main" id="{B2BB8E3B-76FB-FC4D-E116-C91F296D19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3545" y="4714383"/>
            <a:ext cx="1662920" cy="1662920"/>
          </a:xfrm>
          <a:prstGeom prst="rect">
            <a:avLst/>
          </a:prstGeom>
        </p:spPr>
      </p:pic>
      <p:pic>
        <p:nvPicPr>
          <p:cNvPr id="19" name="Picture 18">
            <a:extLst>
              <a:ext uri="{FF2B5EF4-FFF2-40B4-BE49-F238E27FC236}">
                <a16:creationId xmlns:a16="http://schemas.microsoft.com/office/drawing/2014/main" id="{22BE2B80-6B8B-0500-ADF9-23335A6DD35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42958" y="-305677"/>
            <a:ext cx="3352842" cy="3352842"/>
          </a:xfrm>
          <a:prstGeom prst="rect">
            <a:avLst/>
          </a:prstGeom>
        </p:spPr>
      </p:pic>
    </p:spTree>
    <p:extLst>
      <p:ext uri="{BB962C8B-B14F-4D97-AF65-F5344CB8AC3E}">
        <p14:creationId xmlns:p14="http://schemas.microsoft.com/office/powerpoint/2010/main" val="2487499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00C9330-A50D-E1B5-0E57-58E4B78DA1EA}"/>
              </a:ext>
            </a:extLst>
          </p:cNvPr>
          <p:cNvSpPr>
            <a:spLocks noGrp="1"/>
          </p:cNvSpPr>
          <p:nvPr>
            <p:ph type="title"/>
          </p:nvPr>
        </p:nvSpPr>
        <p:spPr/>
        <p:txBody>
          <a:bodyPr/>
          <a:lstStyle/>
          <a:p>
            <a:r>
              <a:rPr lang="en-US" noProof="0" dirty="0"/>
              <a:t>Prosodiya:</a:t>
            </a:r>
            <a:br>
              <a:rPr lang="en-US" noProof="0" dirty="0"/>
            </a:br>
            <a:r>
              <a:rPr lang="en-US" noProof="0" dirty="0"/>
              <a:t>From Speech Rhythm to Spelling</a:t>
            </a:r>
            <a:endParaRPr lang="de-DE" noProof="0" dirty="0"/>
          </a:p>
        </p:txBody>
      </p:sp>
      <p:sp>
        <p:nvSpPr>
          <p:cNvPr id="2" name="Content Placeholder 1">
            <a:extLst>
              <a:ext uri="{FF2B5EF4-FFF2-40B4-BE49-F238E27FC236}">
                <a16:creationId xmlns:a16="http://schemas.microsoft.com/office/drawing/2014/main" id="{2AB4DE1B-EC90-4C7D-AD76-7397774C17B4}"/>
              </a:ext>
            </a:extLst>
          </p:cNvPr>
          <p:cNvSpPr>
            <a:spLocks noGrp="1"/>
          </p:cNvSpPr>
          <p:nvPr>
            <p:ph idx="1"/>
          </p:nvPr>
        </p:nvSpPr>
        <p:spPr/>
        <p:txBody>
          <a:bodyPr/>
          <a:lstStyle/>
          <a:p>
            <a:endParaRPr lang="en-US" dirty="0"/>
          </a:p>
        </p:txBody>
      </p:sp>
      <p:pic>
        <p:nvPicPr>
          <p:cNvPr id="4" name="Content Placeholder 7">
            <a:extLst>
              <a:ext uri="{FF2B5EF4-FFF2-40B4-BE49-F238E27FC236}">
                <a16:creationId xmlns:a16="http://schemas.microsoft.com/office/drawing/2014/main" id="{E6DEFC3C-8ECE-43E9-9A08-B59ECC19FC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2601" y="2083110"/>
            <a:ext cx="2352208" cy="3130023"/>
          </a:xfrm>
          <a:prstGeom prst="rect">
            <a:avLst/>
          </a:prstGeom>
        </p:spPr>
      </p:pic>
      <p:pic>
        <p:nvPicPr>
          <p:cNvPr id="5" name="Picture 4">
            <a:extLst>
              <a:ext uri="{FF2B5EF4-FFF2-40B4-BE49-F238E27FC236}">
                <a16:creationId xmlns:a16="http://schemas.microsoft.com/office/drawing/2014/main" id="{137C6A6C-50FB-41FF-8C02-C69AC189367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58343" y="1752680"/>
            <a:ext cx="3266124" cy="1847256"/>
          </a:xfrm>
          <a:prstGeom prst="rect">
            <a:avLst/>
          </a:prstGeom>
        </p:spPr>
      </p:pic>
      <p:pic>
        <p:nvPicPr>
          <p:cNvPr id="6" name="Picture 5">
            <a:extLst>
              <a:ext uri="{FF2B5EF4-FFF2-40B4-BE49-F238E27FC236}">
                <a16:creationId xmlns:a16="http://schemas.microsoft.com/office/drawing/2014/main" id="{1206E3AB-895D-477E-B068-4B72EB92341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896401" y="3648121"/>
            <a:ext cx="3190009" cy="1994139"/>
          </a:xfrm>
          <a:prstGeom prst="rect">
            <a:avLst/>
          </a:prstGeom>
        </p:spPr>
      </p:pic>
      <p:cxnSp>
        <p:nvCxnSpPr>
          <p:cNvPr id="8" name="Straight Arrow Connector 7">
            <a:extLst>
              <a:ext uri="{FF2B5EF4-FFF2-40B4-BE49-F238E27FC236}">
                <a16:creationId xmlns:a16="http://schemas.microsoft.com/office/drawing/2014/main" id="{C42B10CC-719A-4BEC-B9B6-9217E237EB56}"/>
              </a:ext>
            </a:extLst>
          </p:cNvPr>
          <p:cNvCxnSpPr>
            <a:cxnSpLocks/>
            <a:stCxn id="4" idx="3"/>
            <a:endCxn id="5" idx="1"/>
          </p:cNvCxnSpPr>
          <p:nvPr/>
        </p:nvCxnSpPr>
        <p:spPr>
          <a:xfrm flipV="1">
            <a:off x="5174810" y="2676308"/>
            <a:ext cx="1683533" cy="9718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9C721D7C-04B6-46EB-8918-5F10F43346C2}"/>
              </a:ext>
            </a:extLst>
          </p:cNvPr>
          <p:cNvCxnSpPr>
            <a:stCxn id="4" idx="3"/>
            <a:endCxn id="6" idx="1"/>
          </p:cNvCxnSpPr>
          <p:nvPr/>
        </p:nvCxnSpPr>
        <p:spPr>
          <a:xfrm>
            <a:off x="5174810" y="3648122"/>
            <a:ext cx="1721591" cy="9970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Date Placeholder 6">
            <a:extLst>
              <a:ext uri="{FF2B5EF4-FFF2-40B4-BE49-F238E27FC236}">
                <a16:creationId xmlns:a16="http://schemas.microsoft.com/office/drawing/2014/main" id="{C0C75DF6-48B7-A3E7-8680-A768AAB123ED}"/>
              </a:ext>
            </a:extLst>
          </p:cNvPr>
          <p:cNvSpPr>
            <a:spLocks noGrp="1"/>
          </p:cNvSpPr>
          <p:nvPr>
            <p:ph type="dt" sz="half" idx="10"/>
          </p:nvPr>
        </p:nvSpPr>
        <p:spPr/>
        <p:txBody>
          <a:bodyPr/>
          <a:lstStyle/>
          <a:p>
            <a:pPr>
              <a:defRPr/>
            </a:pPr>
            <a:r>
              <a:rPr lang="de-DE"/>
              <a:t>13.01.2025 | Bridging Horizons: UCI-Tübingen Global Research Initiative</a:t>
            </a:r>
          </a:p>
        </p:txBody>
      </p:sp>
    </p:spTree>
    <p:extLst>
      <p:ext uri="{BB962C8B-B14F-4D97-AF65-F5344CB8AC3E}">
        <p14:creationId xmlns:p14="http://schemas.microsoft.com/office/powerpoint/2010/main" val="1320581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9C47-884E-AC8E-FD49-71C770F88581}"/>
              </a:ext>
            </a:extLst>
          </p:cNvPr>
          <p:cNvSpPr>
            <a:spLocks noGrp="1"/>
          </p:cNvSpPr>
          <p:nvPr>
            <p:ph type="title" idx="4294967295"/>
          </p:nvPr>
        </p:nvSpPr>
        <p:spPr>
          <a:xfrm>
            <a:off x="0" y="114300"/>
            <a:ext cx="8880475" cy="1143000"/>
          </a:xfrm>
        </p:spPr>
        <p:txBody>
          <a:bodyPr/>
          <a:lstStyle/>
          <a:p>
            <a:r>
              <a:rPr lang="de-DE" dirty="0"/>
              <a:t>Rettet Prosodiya!</a:t>
            </a:r>
          </a:p>
        </p:txBody>
      </p:sp>
      <p:sp>
        <p:nvSpPr>
          <p:cNvPr id="4" name="Date Placeholder 3">
            <a:extLst>
              <a:ext uri="{FF2B5EF4-FFF2-40B4-BE49-F238E27FC236}">
                <a16:creationId xmlns:a16="http://schemas.microsoft.com/office/drawing/2014/main" id="{AE58B941-F437-1A81-880B-0C0D81EE98B8}"/>
              </a:ext>
            </a:extLst>
          </p:cNvPr>
          <p:cNvSpPr>
            <a:spLocks noGrp="1"/>
          </p:cNvSpPr>
          <p:nvPr>
            <p:ph type="dt" sz="half" idx="10"/>
          </p:nvPr>
        </p:nvSpPr>
        <p:spPr/>
        <p:txBody>
          <a:bodyPr/>
          <a:lstStyle/>
          <a:p>
            <a:pPr>
              <a:defRPr/>
            </a:pPr>
            <a:r>
              <a:rPr lang="de-DE"/>
              <a:t>13.01.2025 | Bridging Horizons: UCI-Tübingen Global Research Initiative</a:t>
            </a:r>
          </a:p>
        </p:txBody>
      </p:sp>
      <p:pic>
        <p:nvPicPr>
          <p:cNvPr id="3" name="Content Placeholder 5">
            <a:extLst>
              <a:ext uri="{FF2B5EF4-FFF2-40B4-BE49-F238E27FC236}">
                <a16:creationId xmlns:a16="http://schemas.microsoft.com/office/drawing/2014/main" id="{222E0ACE-8118-4C63-98F5-701853DF01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37" y="-459432"/>
            <a:ext cx="12265673" cy="7665220"/>
          </a:xfrm>
          <a:prstGeom prst="rect">
            <a:avLst/>
          </a:prstGeom>
        </p:spPr>
      </p:pic>
      <p:grpSp>
        <p:nvGrpSpPr>
          <p:cNvPr id="5" name="Group 4">
            <a:extLst>
              <a:ext uri="{FF2B5EF4-FFF2-40B4-BE49-F238E27FC236}">
                <a16:creationId xmlns:a16="http://schemas.microsoft.com/office/drawing/2014/main" id="{C42E1E75-8365-03AB-CAE0-96DE5AFFF4D5}"/>
              </a:ext>
            </a:extLst>
          </p:cNvPr>
          <p:cNvGrpSpPr>
            <a:grpSpLocks noChangeAspect="1"/>
          </p:cNvGrpSpPr>
          <p:nvPr/>
        </p:nvGrpSpPr>
        <p:grpSpPr>
          <a:xfrm>
            <a:off x="-55039" y="-459432"/>
            <a:ext cx="12288688" cy="7665220"/>
            <a:chOff x="7369495" y="226998"/>
            <a:chExt cx="7187289" cy="4744678"/>
          </a:xfrm>
        </p:grpSpPr>
        <p:pic>
          <p:nvPicPr>
            <p:cNvPr id="7" name="Picture 6">
              <a:extLst>
                <a:ext uri="{FF2B5EF4-FFF2-40B4-BE49-F238E27FC236}">
                  <a16:creationId xmlns:a16="http://schemas.microsoft.com/office/drawing/2014/main" id="{022037B5-22DF-4CD0-8E4A-634C044DCA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9495" y="226998"/>
              <a:ext cx="7187289" cy="4744678"/>
            </a:xfrm>
            <a:prstGeom prst="rect">
              <a:avLst/>
            </a:prstGeom>
          </p:spPr>
        </p:pic>
        <p:pic>
          <p:nvPicPr>
            <p:cNvPr id="9" name="Picture 8" descr="Shape&#10;&#10;Description automatically generated">
              <a:extLst>
                <a:ext uri="{FF2B5EF4-FFF2-40B4-BE49-F238E27FC236}">
                  <a16:creationId xmlns:a16="http://schemas.microsoft.com/office/drawing/2014/main" id="{E0BF6942-C31E-44C2-BFD1-20228F99E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90211" y="4040894"/>
              <a:ext cx="545856" cy="558958"/>
            </a:xfrm>
            <a:prstGeom prst="rect">
              <a:avLst/>
            </a:prstGeom>
          </p:spPr>
        </p:pic>
      </p:grpSp>
    </p:spTree>
    <p:custDataLst>
      <p:tags r:id="rId1"/>
    </p:custDataLst>
    <p:extLst>
      <p:ext uri="{BB962C8B-B14F-4D97-AF65-F5344CB8AC3E}">
        <p14:creationId xmlns:p14="http://schemas.microsoft.com/office/powerpoint/2010/main" val="77395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87C21C-26C6-DD7C-9C54-96783B586E41}"/>
              </a:ext>
            </a:extLst>
          </p:cNvPr>
          <p:cNvSpPr>
            <a:spLocks noGrp="1"/>
          </p:cNvSpPr>
          <p:nvPr>
            <p:ph type="title"/>
          </p:nvPr>
        </p:nvSpPr>
        <p:spPr/>
        <p:txBody>
          <a:bodyPr/>
          <a:lstStyle/>
          <a:p>
            <a:r>
              <a:rPr lang="de-DE" dirty="0"/>
              <a:t>Prosodiya</a:t>
            </a:r>
            <a:br>
              <a:rPr lang="de-DE" dirty="0"/>
            </a:br>
            <a:r>
              <a:rPr lang="de-DE" dirty="0"/>
              <a:t>Game 1: “Find </a:t>
            </a:r>
            <a:r>
              <a:rPr lang="de-DE" dirty="0" err="1"/>
              <a:t>the</a:t>
            </a:r>
            <a:r>
              <a:rPr lang="de-DE" dirty="0"/>
              <a:t> </a:t>
            </a:r>
            <a:r>
              <a:rPr lang="de-DE" dirty="0" err="1"/>
              <a:t>stressed</a:t>
            </a:r>
            <a:r>
              <a:rPr lang="de-DE" dirty="0"/>
              <a:t> </a:t>
            </a:r>
            <a:r>
              <a:rPr lang="de-DE" dirty="0" err="1"/>
              <a:t>syllable</a:t>
            </a:r>
            <a:r>
              <a:rPr lang="de-DE" dirty="0"/>
              <a:t>”</a:t>
            </a:r>
            <a:br>
              <a:rPr lang="de-DE" dirty="0"/>
            </a:br>
            <a:br>
              <a:rPr lang="de-DE" dirty="0"/>
            </a:br>
            <a:endParaRPr lang="de-DE" dirty="0"/>
          </a:p>
        </p:txBody>
      </p:sp>
      <p:sp>
        <p:nvSpPr>
          <p:cNvPr id="3" name="Text Placeholder 2">
            <a:extLst>
              <a:ext uri="{FF2B5EF4-FFF2-40B4-BE49-F238E27FC236}">
                <a16:creationId xmlns:a16="http://schemas.microsoft.com/office/drawing/2014/main" id="{7F45CF7A-5DEE-4D3A-8457-002D23C73FC7}"/>
              </a:ext>
            </a:extLst>
          </p:cNvPr>
          <p:cNvSpPr>
            <a:spLocks noGrp="1"/>
          </p:cNvSpPr>
          <p:nvPr>
            <p:ph idx="1"/>
          </p:nvPr>
        </p:nvSpPr>
        <p:spPr/>
        <p:txBody>
          <a:bodyPr/>
          <a:lstStyle/>
          <a:p>
            <a:pPr marL="0" indent="0" algn="ctr">
              <a:buNone/>
            </a:pPr>
            <a:endParaRPr lang="en-US" b="1" noProof="0" dirty="0"/>
          </a:p>
        </p:txBody>
      </p:sp>
      <p:pic>
        <p:nvPicPr>
          <p:cNvPr id="4" name="Picture 3">
            <a:extLst>
              <a:ext uri="{FF2B5EF4-FFF2-40B4-BE49-F238E27FC236}">
                <a16:creationId xmlns:a16="http://schemas.microsoft.com/office/drawing/2014/main" id="{9D4ACB09-C45D-451C-A6CE-CF9D66B0AF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71611" y="1595679"/>
            <a:ext cx="7248778" cy="4530486"/>
          </a:xfrm>
          <a:prstGeom prst="rect">
            <a:avLst/>
          </a:prstGeom>
        </p:spPr>
      </p:pic>
      <p:pic>
        <p:nvPicPr>
          <p:cNvPr id="9" name="Picture 8" descr="Calendar, map&#10;&#10;Description automatically generated">
            <a:extLst>
              <a:ext uri="{FF2B5EF4-FFF2-40B4-BE49-F238E27FC236}">
                <a16:creationId xmlns:a16="http://schemas.microsoft.com/office/drawing/2014/main" id="{0D7F23FB-7DCB-4488-8A35-1F282924CA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1611" y="1595679"/>
            <a:ext cx="7248778" cy="4530486"/>
          </a:xfrm>
          <a:prstGeom prst="rect">
            <a:avLst/>
          </a:prstGeom>
        </p:spPr>
      </p:pic>
      <p:sp>
        <p:nvSpPr>
          <p:cNvPr id="6" name="TextBox 5">
            <a:extLst>
              <a:ext uri="{FF2B5EF4-FFF2-40B4-BE49-F238E27FC236}">
                <a16:creationId xmlns:a16="http://schemas.microsoft.com/office/drawing/2014/main" id="{63EE9C47-7E5A-29BB-C5CF-6A6054A9FD60}"/>
              </a:ext>
            </a:extLst>
          </p:cNvPr>
          <p:cNvSpPr txBox="1"/>
          <p:nvPr/>
        </p:nvSpPr>
        <p:spPr>
          <a:xfrm>
            <a:off x="1631503" y="5172059"/>
            <a:ext cx="8928994" cy="1055608"/>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marL="0" indent="0" algn="ctr">
              <a:buNone/>
            </a:pPr>
            <a:r>
              <a:rPr lang="en-US" sz="2800" noProof="0" dirty="0">
                <a:latin typeface="Trebuchet MS" panose="020B0703020202090204" pitchFamily="34" charset="0"/>
              </a:rPr>
              <a:t>Potential use of AI: </a:t>
            </a:r>
            <a:r>
              <a:rPr lang="en-US" sz="2800" dirty="0"/>
              <a:t>Analyze children's pronunciation (stress) automatically</a:t>
            </a:r>
            <a:endParaRPr lang="en-US" sz="1200" noProof="0" dirty="0">
              <a:latin typeface="Trebuchet MS" panose="020B0703020202090204" pitchFamily="34" charset="0"/>
            </a:endParaRPr>
          </a:p>
        </p:txBody>
      </p:sp>
      <p:sp>
        <p:nvSpPr>
          <p:cNvPr id="2" name="Date Placeholder 1">
            <a:extLst>
              <a:ext uri="{FF2B5EF4-FFF2-40B4-BE49-F238E27FC236}">
                <a16:creationId xmlns:a16="http://schemas.microsoft.com/office/drawing/2014/main" id="{FC7248BE-4ADB-6711-49F3-6743E5040B40}"/>
              </a:ext>
            </a:extLst>
          </p:cNvPr>
          <p:cNvSpPr>
            <a:spLocks noGrp="1"/>
          </p:cNvSpPr>
          <p:nvPr>
            <p:ph type="dt" sz="half" idx="10"/>
          </p:nvPr>
        </p:nvSpPr>
        <p:spPr/>
        <p:txBody>
          <a:bodyPr/>
          <a:lstStyle/>
          <a:p>
            <a:pPr>
              <a:defRPr/>
            </a:pPr>
            <a:r>
              <a:rPr lang="de-DE"/>
              <a:t>13.01.2025 | Bridging Horizons: UCI-Tübingen Global Research Initiative</a:t>
            </a:r>
          </a:p>
        </p:txBody>
      </p:sp>
    </p:spTree>
    <p:custDataLst>
      <p:tags r:id="rId1"/>
    </p:custDataLst>
    <p:extLst>
      <p:ext uri="{BB962C8B-B14F-4D97-AF65-F5344CB8AC3E}">
        <p14:creationId xmlns:p14="http://schemas.microsoft.com/office/powerpoint/2010/main" val="343368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A3E9F4-3BC0-CF18-022D-70E2CCCB5F7B}"/>
              </a:ext>
            </a:extLst>
          </p:cNvPr>
          <p:cNvSpPr>
            <a:spLocks noGrp="1"/>
          </p:cNvSpPr>
          <p:nvPr>
            <p:ph type="title"/>
          </p:nvPr>
        </p:nvSpPr>
        <p:spPr/>
        <p:txBody>
          <a:bodyPr/>
          <a:lstStyle/>
          <a:p>
            <a:r>
              <a:rPr lang="de-DE" noProof="0" dirty="0"/>
              <a:t>Prosodiya</a:t>
            </a:r>
            <a:br>
              <a:rPr lang="de-DE" noProof="0" dirty="0"/>
            </a:br>
            <a:r>
              <a:rPr lang="de-DE" noProof="0" dirty="0"/>
              <a:t>Game 2: “Open and </a:t>
            </a:r>
            <a:r>
              <a:rPr lang="de-DE" noProof="0" dirty="0" err="1"/>
              <a:t>closed</a:t>
            </a:r>
            <a:r>
              <a:rPr lang="de-DE" noProof="0" dirty="0"/>
              <a:t> </a:t>
            </a:r>
            <a:r>
              <a:rPr lang="de-DE" noProof="0" dirty="0" err="1"/>
              <a:t>syllables</a:t>
            </a:r>
            <a:r>
              <a:rPr lang="de-DE" dirty="0"/>
              <a:t>”</a:t>
            </a:r>
            <a:endParaRPr lang="de-DE" noProof="0" dirty="0"/>
          </a:p>
        </p:txBody>
      </p:sp>
      <p:pic>
        <p:nvPicPr>
          <p:cNvPr id="8" name="ElevenLabs_2024-09-26T11_55_42_Charlotte_pre_s50_sb75_se0_b_m2">
            <a:hlinkClick r:id="" action="ppaction://media"/>
            <a:extLst>
              <a:ext uri="{FF2B5EF4-FFF2-40B4-BE49-F238E27FC236}">
                <a16:creationId xmlns:a16="http://schemas.microsoft.com/office/drawing/2014/main" id="{BF1FC8A7-628E-0CB9-76EB-091D40C442D3}"/>
              </a:ext>
            </a:extLst>
          </p:cNvPr>
          <p:cNvPicPr>
            <a:picLocks noGrp="1" noChangeAspect="1"/>
          </p:cNvPicPr>
          <p:nvPr>
            <p:ph idx="1"/>
            <a:audioFile r:link="rId3"/>
            <p:extLst>
              <p:ext uri="{DAA4B4D4-6D71-4841-9C94-3DE7FCFB9230}">
                <p14:media xmlns:p14="http://schemas.microsoft.com/office/powerpoint/2010/main" r:embed="rId2"/>
              </p:ext>
            </p:extLst>
          </p:nvPr>
        </p:nvPicPr>
        <p:blipFill>
          <a:blip r:embed="rId6"/>
          <a:stretch>
            <a:fillRect/>
          </a:stretch>
        </p:blipFill>
        <p:spPr>
          <a:xfrm>
            <a:off x="5689600" y="3455988"/>
            <a:ext cx="812800" cy="812800"/>
          </a:xfrm>
        </p:spPr>
      </p:pic>
      <p:pic>
        <p:nvPicPr>
          <p:cNvPr id="9" name="Picture 8">
            <a:extLst>
              <a:ext uri="{FF2B5EF4-FFF2-40B4-BE49-F238E27FC236}">
                <a16:creationId xmlns:a16="http://schemas.microsoft.com/office/drawing/2014/main" id="{0D7F23FB-7DCB-4488-8A35-1F282924CA1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473662" y="1600203"/>
            <a:ext cx="7241540" cy="4525963"/>
          </a:xfrm>
          <a:prstGeom prst="rect">
            <a:avLst/>
          </a:prstGeom>
        </p:spPr>
      </p:pic>
      <p:pic>
        <p:nvPicPr>
          <p:cNvPr id="5" name="Picture 4">
            <a:extLst>
              <a:ext uri="{FF2B5EF4-FFF2-40B4-BE49-F238E27FC236}">
                <a16:creationId xmlns:a16="http://schemas.microsoft.com/office/drawing/2014/main" id="{FB5DF09E-3D2F-4CA8-BF85-D7F6002F03A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476798" y="1600202"/>
            <a:ext cx="7257599" cy="4536000"/>
          </a:xfrm>
          <a:prstGeom prst="rect">
            <a:avLst/>
          </a:prstGeom>
        </p:spPr>
      </p:pic>
      <p:pic>
        <p:nvPicPr>
          <p:cNvPr id="2" name="Picture 1">
            <a:extLst>
              <a:ext uri="{FF2B5EF4-FFF2-40B4-BE49-F238E27FC236}">
                <a16:creationId xmlns:a16="http://schemas.microsoft.com/office/drawing/2014/main" id="{0D7FEE57-516C-3A73-F063-65E98486674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475230" y="1600202"/>
            <a:ext cx="7257599" cy="4536000"/>
          </a:xfrm>
          <a:prstGeom prst="rect">
            <a:avLst/>
          </a:prstGeom>
        </p:spPr>
      </p:pic>
      <p:sp>
        <p:nvSpPr>
          <p:cNvPr id="7" name="TextBox 6">
            <a:extLst>
              <a:ext uri="{FF2B5EF4-FFF2-40B4-BE49-F238E27FC236}">
                <a16:creationId xmlns:a16="http://schemas.microsoft.com/office/drawing/2014/main" id="{A895C9E0-EAF0-DBF6-7F79-F4FF54B81A7C}"/>
              </a:ext>
            </a:extLst>
          </p:cNvPr>
          <p:cNvSpPr txBox="1"/>
          <p:nvPr/>
        </p:nvSpPr>
        <p:spPr>
          <a:xfrm>
            <a:off x="1631503" y="5172059"/>
            <a:ext cx="8928994" cy="1055608"/>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ctr"/>
            <a:r>
              <a:rPr lang="en-GB" sz="2800" dirty="0"/>
              <a:t>Potential use of AI: automatic generation of spoken minimal pairs </a:t>
            </a:r>
            <a:r>
              <a:rPr lang="de-DE" sz="1200" noProof="0" dirty="0">
                <a:latin typeface="Trebuchet MS" panose="020B0703020202090204" pitchFamily="34" charset="0"/>
              </a:rPr>
              <a:t>(Holz et al., 2018) </a:t>
            </a:r>
          </a:p>
        </p:txBody>
      </p:sp>
      <p:sp>
        <p:nvSpPr>
          <p:cNvPr id="3" name="Date Placeholder 2">
            <a:extLst>
              <a:ext uri="{FF2B5EF4-FFF2-40B4-BE49-F238E27FC236}">
                <a16:creationId xmlns:a16="http://schemas.microsoft.com/office/drawing/2014/main" id="{1A1DE116-718B-3BBD-CC54-F74BE827223F}"/>
              </a:ext>
            </a:extLst>
          </p:cNvPr>
          <p:cNvSpPr>
            <a:spLocks noGrp="1"/>
          </p:cNvSpPr>
          <p:nvPr>
            <p:ph type="dt" sz="half" idx="10"/>
          </p:nvPr>
        </p:nvSpPr>
        <p:spPr/>
        <p:txBody>
          <a:bodyPr/>
          <a:lstStyle/>
          <a:p>
            <a:pPr>
              <a:defRPr/>
            </a:pPr>
            <a:r>
              <a:rPr lang="de-DE"/>
              <a:t>13.01.2025 | Bridging Horizons: UCI-Tübingen Global Research Initiative</a:t>
            </a:r>
          </a:p>
        </p:txBody>
      </p:sp>
    </p:spTree>
    <p:custDataLst>
      <p:tags r:id="rId1"/>
    </p:custDataLst>
    <p:extLst>
      <p:ext uri="{BB962C8B-B14F-4D97-AF65-F5344CB8AC3E}">
        <p14:creationId xmlns:p14="http://schemas.microsoft.com/office/powerpoint/2010/main" val="219684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8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1269B6-2FBC-C5F0-D863-BFF435D1E5AE}"/>
              </a:ext>
            </a:extLst>
          </p:cNvPr>
          <p:cNvSpPr>
            <a:spLocks noGrp="1"/>
          </p:cNvSpPr>
          <p:nvPr>
            <p:ph type="title"/>
          </p:nvPr>
        </p:nvSpPr>
        <p:spPr/>
        <p:txBody>
          <a:bodyPr/>
          <a:lstStyle/>
          <a:p>
            <a:r>
              <a:rPr lang="en-US" noProof="0" dirty="0"/>
              <a:t>Prosodiya</a:t>
            </a:r>
            <a:br>
              <a:rPr lang="en-US" noProof="0" dirty="0"/>
            </a:br>
            <a:r>
              <a:rPr lang="en-US" noProof="0" dirty="0"/>
              <a:t>Game 4: “Spelling”</a:t>
            </a:r>
            <a:br>
              <a:rPr lang="en-US" noProof="0" dirty="0"/>
            </a:br>
            <a:endParaRPr lang="en-US" noProof="0" dirty="0"/>
          </a:p>
        </p:txBody>
      </p:sp>
      <p:sp>
        <p:nvSpPr>
          <p:cNvPr id="3" name="Text Placeholder 2">
            <a:extLst>
              <a:ext uri="{FF2B5EF4-FFF2-40B4-BE49-F238E27FC236}">
                <a16:creationId xmlns:a16="http://schemas.microsoft.com/office/drawing/2014/main" id="{7F45CF7A-5DEE-4D3A-8457-002D23C73FC7}"/>
              </a:ext>
            </a:extLst>
          </p:cNvPr>
          <p:cNvSpPr>
            <a:spLocks noGrp="1"/>
          </p:cNvSpPr>
          <p:nvPr>
            <p:ph idx="1"/>
          </p:nvPr>
        </p:nvSpPr>
        <p:spPr/>
        <p:txBody>
          <a:bodyPr/>
          <a:lstStyle/>
          <a:p>
            <a:pPr marL="0" indent="0" algn="ctr">
              <a:buNone/>
            </a:pPr>
            <a:endParaRPr lang="en-US" b="1" noProof="0" dirty="0"/>
          </a:p>
        </p:txBody>
      </p:sp>
      <p:pic>
        <p:nvPicPr>
          <p:cNvPr id="4" name="Picture 3">
            <a:extLst>
              <a:ext uri="{FF2B5EF4-FFF2-40B4-BE49-F238E27FC236}">
                <a16:creationId xmlns:a16="http://schemas.microsoft.com/office/drawing/2014/main" id="{8A23D445-676A-4918-942C-2AD47D5309B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67200" y="1600202"/>
            <a:ext cx="7257600" cy="4536000"/>
          </a:xfrm>
          <a:prstGeom prst="rect">
            <a:avLst/>
          </a:prstGeom>
        </p:spPr>
      </p:pic>
      <p:pic>
        <p:nvPicPr>
          <p:cNvPr id="9" name="Picture 8">
            <a:extLst>
              <a:ext uri="{FF2B5EF4-FFF2-40B4-BE49-F238E27FC236}">
                <a16:creationId xmlns:a16="http://schemas.microsoft.com/office/drawing/2014/main" id="{0D7F23FB-7DCB-4488-8A35-1F282924CA1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467200" y="1595184"/>
            <a:ext cx="7257599" cy="4536000"/>
          </a:xfrm>
          <a:prstGeom prst="rect">
            <a:avLst/>
          </a:prstGeom>
        </p:spPr>
      </p:pic>
      <p:sp>
        <p:nvSpPr>
          <p:cNvPr id="2" name="Date Placeholder 1">
            <a:extLst>
              <a:ext uri="{FF2B5EF4-FFF2-40B4-BE49-F238E27FC236}">
                <a16:creationId xmlns:a16="http://schemas.microsoft.com/office/drawing/2014/main" id="{E753CF0C-5927-F420-12E5-9EA57C3AF614}"/>
              </a:ext>
            </a:extLst>
          </p:cNvPr>
          <p:cNvSpPr>
            <a:spLocks noGrp="1"/>
          </p:cNvSpPr>
          <p:nvPr>
            <p:ph type="dt" sz="half" idx="10"/>
          </p:nvPr>
        </p:nvSpPr>
        <p:spPr/>
        <p:txBody>
          <a:bodyPr/>
          <a:lstStyle/>
          <a:p>
            <a:pPr>
              <a:defRPr/>
            </a:pPr>
            <a:r>
              <a:rPr lang="de-DE"/>
              <a:t>13.01.2025 | Bridging Horizons: UCI-Tübingen Global Research Initiative</a:t>
            </a:r>
          </a:p>
        </p:txBody>
      </p:sp>
    </p:spTree>
    <p:custDataLst>
      <p:tags r:id="rId1"/>
    </p:custDataLst>
    <p:extLst>
      <p:ext uri="{BB962C8B-B14F-4D97-AF65-F5344CB8AC3E}">
        <p14:creationId xmlns:p14="http://schemas.microsoft.com/office/powerpoint/2010/main" val="209892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47078A-B0D0-439B-7BF7-A4F0E3AF893C}"/>
              </a:ext>
            </a:extLst>
          </p:cNvPr>
          <p:cNvSpPr>
            <a:spLocks noGrp="1"/>
          </p:cNvSpPr>
          <p:nvPr>
            <p:ph type="title"/>
          </p:nvPr>
        </p:nvSpPr>
        <p:spPr/>
        <p:txBody>
          <a:bodyPr/>
          <a:lstStyle/>
          <a:p>
            <a:r>
              <a:rPr lang="en-US" noProof="0" dirty="0"/>
              <a:t>Evaluation of Prosodiya:</a:t>
            </a:r>
            <a:br>
              <a:rPr lang="en-US" noProof="0" dirty="0"/>
            </a:br>
            <a:r>
              <a:rPr lang="en-US" noProof="0" dirty="0"/>
              <a:t>Randomized Controlled Field Trial</a:t>
            </a:r>
            <a:br>
              <a:rPr lang="en-US" noProof="0" dirty="0"/>
            </a:br>
            <a:endParaRPr lang="en-US" noProof="0" dirty="0"/>
          </a:p>
        </p:txBody>
      </p:sp>
      <p:sp>
        <p:nvSpPr>
          <p:cNvPr id="3" name="Text Placeholder 2">
            <a:extLst>
              <a:ext uri="{FF2B5EF4-FFF2-40B4-BE49-F238E27FC236}">
                <a16:creationId xmlns:a16="http://schemas.microsoft.com/office/drawing/2014/main" id="{C3BF68D1-E230-4486-83F9-DC5E07EEA328}"/>
              </a:ext>
            </a:extLst>
          </p:cNvPr>
          <p:cNvSpPr>
            <a:spLocks noGrp="1"/>
          </p:cNvSpPr>
          <p:nvPr>
            <p:ph idx="1"/>
          </p:nvPr>
        </p:nvSpPr>
        <p:spPr/>
        <p:txBody>
          <a:bodyPr/>
          <a:lstStyle/>
          <a:p>
            <a:pPr marL="380990" indent="-380990">
              <a:buFont typeface="Arial" panose="020B0604020202020204" pitchFamily="34" charset="0"/>
              <a:buChar char="•"/>
            </a:pPr>
            <a:r>
              <a:rPr lang="en-US" noProof="0" dirty="0"/>
              <a:t>In 2018, 116 primary school children from the area of Tübingen (Germany) participated in the Prosodiya intervention study</a:t>
            </a:r>
          </a:p>
          <a:p>
            <a:pPr marL="380990" indent="-380990">
              <a:buFont typeface="Arial" panose="020B0604020202020204" pitchFamily="34" charset="0"/>
              <a:buChar char="•"/>
            </a:pPr>
            <a:r>
              <a:rPr lang="en-US" noProof="0" dirty="0"/>
              <a:t>﻿Two-period, wait-list controlled crossover treatment design</a:t>
            </a:r>
          </a:p>
        </p:txBody>
      </p:sp>
      <p:grpSp>
        <p:nvGrpSpPr>
          <p:cNvPr id="11" name="Group 10">
            <a:extLst>
              <a:ext uri="{FF2B5EF4-FFF2-40B4-BE49-F238E27FC236}">
                <a16:creationId xmlns:a16="http://schemas.microsoft.com/office/drawing/2014/main" id="{D9C0E3F5-49DD-ECC3-088D-C09C23977084}"/>
              </a:ext>
            </a:extLst>
          </p:cNvPr>
          <p:cNvGrpSpPr/>
          <p:nvPr/>
        </p:nvGrpSpPr>
        <p:grpSpPr>
          <a:xfrm>
            <a:off x="1199456" y="3005005"/>
            <a:ext cx="8381413" cy="3087260"/>
            <a:chOff x="2125868" y="2718004"/>
            <a:chExt cx="8381413" cy="3087260"/>
          </a:xfrm>
        </p:grpSpPr>
        <p:pic>
          <p:nvPicPr>
            <p:cNvPr id="12" name="legend">
              <a:extLst>
                <a:ext uri="{FF2B5EF4-FFF2-40B4-BE49-F238E27FC236}">
                  <a16:creationId xmlns:a16="http://schemas.microsoft.com/office/drawing/2014/main" id="{8EC3B7FA-A366-4D30-B861-0972CF99FEE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4277" r="37035" b="96756"/>
            <a:stretch/>
          </p:blipFill>
          <p:spPr>
            <a:xfrm>
              <a:off x="2157618" y="4017633"/>
              <a:ext cx="554567" cy="255584"/>
            </a:xfrm>
            <a:prstGeom prst="rect">
              <a:avLst/>
            </a:prstGeom>
          </p:spPr>
        </p:pic>
        <p:pic>
          <p:nvPicPr>
            <p:cNvPr id="14" name="legend">
              <a:extLst>
                <a:ext uri="{FF2B5EF4-FFF2-40B4-BE49-F238E27FC236}">
                  <a16:creationId xmlns:a16="http://schemas.microsoft.com/office/drawing/2014/main" id="{812A75F2-14E8-4C75-9753-CD10A27175F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8248" r="52069" b="96756"/>
            <a:stretch/>
          </p:blipFill>
          <p:spPr>
            <a:xfrm>
              <a:off x="2125868" y="3164465"/>
              <a:ext cx="618065" cy="255584"/>
            </a:xfrm>
            <a:prstGeom prst="rect">
              <a:avLst/>
            </a:prstGeom>
          </p:spPr>
        </p:pic>
        <p:pic>
          <p:nvPicPr>
            <p:cNvPr id="8" name="Picture 7">
              <a:extLst>
                <a:ext uri="{FF2B5EF4-FFF2-40B4-BE49-F238E27FC236}">
                  <a16:creationId xmlns:a16="http://schemas.microsoft.com/office/drawing/2014/main" id="{C90A501F-90D6-8AC3-72EF-C2EB6CD681F4}"/>
                </a:ext>
              </a:extLst>
            </p:cNvPr>
            <p:cNvPicPr>
              <a:picLocks noChangeAspect="1"/>
            </p:cNvPicPr>
            <p:nvPr/>
          </p:nvPicPr>
          <p:blipFill>
            <a:blip r:embed="rId5"/>
            <a:stretch>
              <a:fillRect/>
            </a:stretch>
          </p:blipFill>
          <p:spPr>
            <a:xfrm>
              <a:off x="2734881" y="2718004"/>
              <a:ext cx="7772400" cy="3087260"/>
            </a:xfrm>
            <a:prstGeom prst="rect">
              <a:avLst/>
            </a:prstGeom>
          </p:spPr>
        </p:pic>
      </p:grpSp>
      <p:sp>
        <p:nvSpPr>
          <p:cNvPr id="13" name="Date Placeholder 12">
            <a:extLst>
              <a:ext uri="{FF2B5EF4-FFF2-40B4-BE49-F238E27FC236}">
                <a16:creationId xmlns:a16="http://schemas.microsoft.com/office/drawing/2014/main" id="{14DF76BD-3803-213C-9132-E8DBE3CC1513}"/>
              </a:ext>
            </a:extLst>
          </p:cNvPr>
          <p:cNvSpPr>
            <a:spLocks noGrp="1"/>
          </p:cNvSpPr>
          <p:nvPr>
            <p:ph type="dt" sz="half" idx="10"/>
          </p:nvPr>
        </p:nvSpPr>
        <p:spPr/>
        <p:txBody>
          <a:bodyPr/>
          <a:lstStyle/>
          <a:p>
            <a:pPr>
              <a:defRPr/>
            </a:pPr>
            <a:r>
              <a:rPr lang="de-DE"/>
              <a:t>13.01.2025 | Bridging Horizons: UCI-Tübingen Global Research Initiative</a:t>
            </a:r>
          </a:p>
        </p:txBody>
      </p:sp>
    </p:spTree>
    <p:extLst>
      <p:ext uri="{BB962C8B-B14F-4D97-AF65-F5344CB8AC3E}">
        <p14:creationId xmlns:p14="http://schemas.microsoft.com/office/powerpoint/2010/main" val="18475780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67qqubvko8v2upd7dtozk9ui2a1ycq"/>
</p:tagLst>
</file>

<file path=ppt/tags/tag10.xml><?xml version="1.0" encoding="utf-8"?>
<p:tagLst xmlns:a="http://schemas.openxmlformats.org/drawingml/2006/main" xmlns:r="http://schemas.openxmlformats.org/officeDocument/2006/relationships" xmlns:p="http://schemas.openxmlformats.org/presentationml/2006/main">
  <p:tag name="TIMING" val="|21.7|4.7"/>
</p:tagLst>
</file>

<file path=ppt/tags/tag11.xml><?xml version="1.0" encoding="utf-8"?>
<p:tagLst xmlns:a="http://schemas.openxmlformats.org/drawingml/2006/main" xmlns:r="http://schemas.openxmlformats.org/officeDocument/2006/relationships" xmlns:p="http://schemas.openxmlformats.org/presentationml/2006/main">
  <p:tag name="TIMING" val="|5.4|18.5|6.7|6.1|13.5|9.9|5.9"/>
</p:tagLst>
</file>

<file path=ppt/tags/tag12.xml><?xml version="1.0" encoding="utf-8"?>
<p:tagLst xmlns:a="http://schemas.openxmlformats.org/drawingml/2006/main" xmlns:r="http://schemas.openxmlformats.org/officeDocument/2006/relationships" xmlns:p="http://schemas.openxmlformats.org/presentationml/2006/main">
  <p:tag name="TIMING" val="|38.5|22.3|2.9|12"/>
</p:tagLst>
</file>

<file path=ppt/tags/tag13.xml><?xml version="1.0" encoding="utf-8"?>
<p:tagLst xmlns:a="http://schemas.openxmlformats.org/drawingml/2006/main" xmlns:r="http://schemas.openxmlformats.org/officeDocument/2006/relationships" xmlns:p="http://schemas.openxmlformats.org/presentationml/2006/main">
  <p:tag name="TIMING" val="|16.6|31.9"/>
</p:tagLst>
</file>

<file path=ppt/tags/tag2.xml><?xml version="1.0" encoding="utf-8"?>
<p:tagLst xmlns:a="http://schemas.openxmlformats.org/drawingml/2006/main" xmlns:r="http://schemas.openxmlformats.org/officeDocument/2006/relationships" xmlns:p="http://schemas.openxmlformats.org/presentationml/2006/main">
  <p:tag name="TIMING" val="|11.2|5.8|7.1|13.3"/>
</p:tagLst>
</file>

<file path=ppt/tags/tag3.xml><?xml version="1.0" encoding="utf-8"?>
<p:tagLst xmlns:a="http://schemas.openxmlformats.org/drawingml/2006/main" xmlns:r="http://schemas.openxmlformats.org/officeDocument/2006/relationships" xmlns:p="http://schemas.openxmlformats.org/presentationml/2006/main">
  <p:tag name="TIMING" val="|11.4"/>
</p:tagLst>
</file>

<file path=ppt/tags/tag4.xml><?xml version="1.0" encoding="utf-8"?>
<p:tagLst xmlns:a="http://schemas.openxmlformats.org/drawingml/2006/main" xmlns:r="http://schemas.openxmlformats.org/officeDocument/2006/relationships" xmlns:p="http://schemas.openxmlformats.org/presentationml/2006/main">
  <p:tag name="TIMING" val="|18|4.3"/>
</p:tagLst>
</file>

<file path=ppt/tags/tag5.xml><?xml version="1.0" encoding="utf-8"?>
<p:tagLst xmlns:a="http://schemas.openxmlformats.org/drawingml/2006/main" xmlns:r="http://schemas.openxmlformats.org/officeDocument/2006/relationships" xmlns:p="http://schemas.openxmlformats.org/presentationml/2006/main">
  <p:tag name="TIMING" val="|23.1"/>
</p:tagLst>
</file>

<file path=ppt/tags/tag6.xml><?xml version="1.0" encoding="utf-8"?>
<p:tagLst xmlns:a="http://schemas.openxmlformats.org/drawingml/2006/main" xmlns:r="http://schemas.openxmlformats.org/officeDocument/2006/relationships" xmlns:p="http://schemas.openxmlformats.org/presentationml/2006/main">
  <p:tag name="TIMING" val="|6.3"/>
</p:tagLst>
</file>

<file path=ppt/tags/tag7.xml><?xml version="1.0" encoding="utf-8"?>
<p:tagLst xmlns:a="http://schemas.openxmlformats.org/drawingml/2006/main" xmlns:r="http://schemas.openxmlformats.org/officeDocument/2006/relationships" xmlns:p="http://schemas.openxmlformats.org/presentationml/2006/main">
  <p:tag name="TIMING" val="|11.5|20.4|14.3|4.7"/>
</p:tagLst>
</file>

<file path=ppt/tags/tag8.xml><?xml version="1.0" encoding="utf-8"?>
<p:tagLst xmlns:a="http://schemas.openxmlformats.org/drawingml/2006/main" xmlns:r="http://schemas.openxmlformats.org/officeDocument/2006/relationships" xmlns:p="http://schemas.openxmlformats.org/presentationml/2006/main">
  <p:tag name="TIMING" val="|11.5|20.4|14.3|4.7"/>
</p:tagLst>
</file>

<file path=ppt/tags/tag9.xml><?xml version="1.0" encoding="utf-8"?>
<p:tagLst xmlns:a="http://schemas.openxmlformats.org/drawingml/2006/main" xmlns:r="http://schemas.openxmlformats.org/officeDocument/2006/relationships" xmlns:p="http://schemas.openxmlformats.org/presentationml/2006/main">
  <p:tag name="TIMING" val="|31.7"/>
</p:tagLst>
</file>

<file path=ppt/theme/theme1.xml><?xml version="1.0" encoding="utf-8"?>
<a:theme xmlns:a="http://schemas.openxmlformats.org/drawingml/2006/main" name="Master-Layout">
  <a:themeElements>
    <a:clrScheme name="PH2016">
      <a:dk1>
        <a:srgbClr val="006633"/>
      </a:dk1>
      <a:lt1>
        <a:srgbClr val="FFFFFF"/>
      </a:lt1>
      <a:dk2>
        <a:srgbClr val="599B7A"/>
      </a:dk2>
      <a:lt2>
        <a:srgbClr val="DDDDDD"/>
      </a:lt2>
      <a:accent1>
        <a:srgbClr val="83B819"/>
      </a:accent1>
      <a:accent2>
        <a:srgbClr val="B2D1C1"/>
      </a:accent2>
      <a:accent3>
        <a:srgbClr val="DDDDDD"/>
      </a:accent3>
      <a:accent4>
        <a:srgbClr val="181818"/>
      </a:accent4>
      <a:accent5>
        <a:srgbClr val="FFFFFF"/>
      </a:accent5>
      <a:accent6>
        <a:srgbClr val="797979"/>
      </a:accent6>
      <a:hlink>
        <a:srgbClr val="797979"/>
      </a:hlink>
      <a:folHlink>
        <a:srgbClr val="797979"/>
      </a:folHlink>
    </a:clrScheme>
    <a:fontScheme name="PH2016">
      <a:majorFont>
        <a:latin typeface="Trebuchet MS"/>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0" id="{9AE18ECC-E8B0-414A-ACB6-3964E09AE007}" vid="{857CFF87-07CC-F247-8FC3-5F8F4305FB3D}"/>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Master-Layout</Template>
  <TotalTime>22907</TotalTime>
  <Words>4827</Words>
  <Application>Microsoft Macintosh PowerPoint</Application>
  <PresentationFormat>Widescreen</PresentationFormat>
  <Paragraphs>565</Paragraphs>
  <Slides>38</Slides>
  <Notes>30</Notes>
  <HiddenSlides>1</HiddenSlides>
  <MMClips>7</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8" baseType="lpstr">
      <vt:lpstr>Arial</vt:lpstr>
      <vt:lpstr>Arial,Sans-Serif</vt:lpstr>
      <vt:lpstr>Calibri</vt:lpstr>
      <vt:lpstr>CMU Serif</vt:lpstr>
      <vt:lpstr>Symbol</vt:lpstr>
      <vt:lpstr>Times New Roman</vt:lpstr>
      <vt:lpstr>Trebuchet MS</vt:lpstr>
      <vt:lpstr>Wingdings</vt:lpstr>
      <vt:lpstr>Master-Layout</vt:lpstr>
      <vt:lpstr>Acrobat Document</vt:lpstr>
      <vt:lpstr>PowerPoint Presentation</vt:lpstr>
      <vt:lpstr>How Can AI Support Literacy Acquisition?</vt:lpstr>
      <vt:lpstr>Prosodiya</vt:lpstr>
      <vt:lpstr>Prosodiya: From Speech Rhythm to Spelling</vt:lpstr>
      <vt:lpstr>Rettet Prosodiya!</vt:lpstr>
      <vt:lpstr>Prosodiya Game 1: “Find the stressed syllable”  </vt:lpstr>
      <vt:lpstr>Prosodiya Game 2: “Open and closed syllables”</vt:lpstr>
      <vt:lpstr>Prosodiya Game 4: “Spelling” </vt:lpstr>
      <vt:lpstr>Evaluation of Prosodiya: Randomized Controlled Field Trial </vt:lpstr>
      <vt:lpstr>Summary of the Results</vt:lpstr>
      <vt:lpstr>Summary of the Results</vt:lpstr>
      <vt:lpstr>Outlook: Scaffolded Feedback</vt:lpstr>
      <vt:lpstr>Prosodiya Pre-Screening</vt:lpstr>
      <vt:lpstr>Tutorials + Tasks</vt:lpstr>
      <vt:lpstr>Exemplary Procedure of a Task</vt:lpstr>
      <vt:lpstr>Screening Task „Tell Me“</vt:lpstr>
      <vt:lpstr>Screening as “Playful Assessment” Results of a Feasibility Study(Holz et al., 2024; N = 34)</vt:lpstr>
      <vt:lpstr>Prediction Models</vt:lpstr>
      <vt:lpstr>Evaluation of the Final Random Forest Model n = 310</vt:lpstr>
      <vt:lpstr>Comparison of German Screenings for Dyslexia in Pre-Literate Children</vt:lpstr>
      <vt:lpstr>PowerPoint Presentation</vt:lpstr>
      <vt:lpstr>COAST  </vt:lpstr>
      <vt:lpstr>The ”Syllable Method” (Silbenmethode)</vt:lpstr>
      <vt:lpstr>COAST 2.0 </vt:lpstr>
      <vt:lpstr>Future with Gen AI – Limitless Possibilities?</vt:lpstr>
      <vt:lpstr>Individually Adapted Reading (Learning) Stories by Combining AI Tools</vt:lpstr>
      <vt:lpstr>AI-LIT  </vt:lpstr>
      <vt:lpstr>Established Approach:  Dialogic Reading</vt:lpstr>
      <vt:lpstr>Our Approach: Dialogic Reading 2.0  – With Individual AI-App</vt:lpstr>
      <vt:lpstr>Co-Creation: Professionals and Kids can Create Their Own Stories With Scaffolded AI</vt:lpstr>
      <vt:lpstr>Co-Creation: Professionals and Kids can Create Their Own Stories With Scaffolded AI</vt:lpstr>
      <vt:lpstr>WoLKE www.wolke.schule  </vt:lpstr>
      <vt:lpstr>WoLKE</vt:lpstr>
      <vt:lpstr>Goals of WoLKE</vt:lpstr>
      <vt:lpstr>Roadmap</vt:lpstr>
      <vt:lpstr>Overview – System and Project Websites </vt:lpstr>
      <vt:lpstr>Are You Interested in a Collaboration?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Heiko Holz</dc:creator>
  <cp:lastModifiedBy>Heiko Holz</cp:lastModifiedBy>
  <cp:revision>125</cp:revision>
  <dcterms:created xsi:type="dcterms:W3CDTF">2024-08-30T11:28:47Z</dcterms:created>
  <dcterms:modified xsi:type="dcterms:W3CDTF">2025-01-13T19:40:43Z</dcterms:modified>
</cp:coreProperties>
</file>