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3" r:id="rId3"/>
    <p:sldId id="264" r:id="rId4"/>
    <p:sldId id="576" r:id="rId5"/>
    <p:sldId id="577" r:id="rId6"/>
    <p:sldId id="336" r:id="rId7"/>
    <p:sldId id="338" r:id="rId8"/>
    <p:sldId id="287" r:id="rId9"/>
    <p:sldId id="273" r:id="rId10"/>
    <p:sldId id="575" r:id="rId11"/>
    <p:sldId id="267" r:id="rId12"/>
    <p:sldId id="272" r:id="rId13"/>
    <p:sldId id="572" r:id="rId14"/>
    <p:sldId id="578" r:id="rId15"/>
    <p:sldId id="574" r:id="rId16"/>
    <p:sldId id="271" r:id="rId17"/>
    <p:sldId id="569" r:id="rId18"/>
    <p:sldId id="265" r:id="rId19"/>
    <p:sldId id="276" r:id="rId20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599B7A"/>
    <a:srgbClr val="83B819"/>
    <a:srgbClr val="D9DADB"/>
    <a:srgbClr val="B2D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83" autoAdjust="0"/>
  </p:normalViewPr>
  <p:slideViewPr>
    <p:cSldViewPr showGuides="1">
      <p:cViewPr varScale="1">
        <p:scale>
          <a:sx n="113" d="100"/>
          <a:sy n="113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h-ludwigsburg.de/fileadmin/phlb/international/Incomings/Incomings_Deutsch/International_Course_Package_2024.pdf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h-ludwigsburg.de/fileadmin/phlb/international/Incomings/Incomings_Deutsch/International_Course_Package_2024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0227A-D301-40A4-A976-B22C6C7B0C6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8B80603-5C99-4101-9290-F1A67DDE016D}" type="pres">
      <dgm:prSet presAssocID="{B0A0227A-D301-40A4-A976-B22C6C7B0C68}" presName="cycle" presStyleCnt="0">
        <dgm:presLayoutVars>
          <dgm:dir/>
          <dgm:resizeHandles val="exact"/>
        </dgm:presLayoutVars>
      </dgm:prSet>
      <dgm:spPr/>
    </dgm:pt>
  </dgm:ptLst>
  <dgm:cxnLst>
    <dgm:cxn modelId="{88F8A15C-DA64-425C-8D43-B40262A37023}" type="presOf" srcId="{B0A0227A-D301-40A4-A976-B22C6C7B0C68}" destId="{28B80603-5C99-4101-9290-F1A67DDE016D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482D7-304D-489F-9FA5-DD06D052472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5844956-981B-43DD-A949-2DF76E5568A8}">
      <dgm:prSet phldrT="[Text]"/>
      <dgm:spPr/>
      <dgm:t>
        <a:bodyPr/>
        <a:lstStyle/>
        <a:p>
          <a:r>
            <a:rPr lang="de-DE" dirty="0" err="1">
              <a:latin typeface="+mj-lt"/>
            </a:rPr>
            <a:t>Pre-arriva</a:t>
          </a:r>
          <a:r>
            <a:rPr lang="de-DE" dirty="0" err="1"/>
            <a:t>l</a:t>
          </a:r>
          <a:endParaRPr lang="de-DE" dirty="0"/>
        </a:p>
      </dgm:t>
    </dgm:pt>
    <dgm:pt modelId="{6A6ADEB2-0549-4B96-AA91-3A89853D30D9}" type="parTrans" cxnId="{F1F8CD93-C599-421E-BD55-30F27D3D8C0D}">
      <dgm:prSet/>
      <dgm:spPr/>
      <dgm:t>
        <a:bodyPr/>
        <a:lstStyle/>
        <a:p>
          <a:endParaRPr lang="de-DE"/>
        </a:p>
      </dgm:t>
    </dgm:pt>
    <dgm:pt modelId="{9460F899-CC89-4ECA-B381-183A5CB9AC90}" type="sibTrans" cxnId="{F1F8CD93-C599-421E-BD55-30F27D3D8C0D}">
      <dgm:prSet/>
      <dgm:spPr/>
      <dgm:t>
        <a:bodyPr/>
        <a:lstStyle/>
        <a:p>
          <a:endParaRPr lang="de-DE"/>
        </a:p>
      </dgm:t>
    </dgm:pt>
    <dgm:pt modelId="{8CED7388-3F64-471D-9C3F-31F4C2E9D6BA}">
      <dgm:prSet phldrT="[Text]" custT="1"/>
      <dgm:spPr/>
      <dgm:t>
        <a:bodyPr/>
        <a:lstStyle/>
        <a:p>
          <a:r>
            <a:rPr lang="de-DE" sz="1400" dirty="0">
              <a:latin typeface="+mj-lt"/>
            </a:rPr>
            <a:t>2 online </a:t>
          </a:r>
          <a:r>
            <a:rPr lang="de-DE" sz="1400" dirty="0" err="1">
              <a:latin typeface="+mj-lt"/>
            </a:rPr>
            <a:t>pre-arrival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information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sessions</a:t>
          </a:r>
          <a:endParaRPr lang="de-DE" sz="1400" dirty="0">
            <a:latin typeface="+mj-lt"/>
          </a:endParaRPr>
        </a:p>
      </dgm:t>
    </dgm:pt>
    <dgm:pt modelId="{1926BA37-ED26-47B0-9B86-0ECF8075A30E}" type="parTrans" cxnId="{B50E4D2D-A1C8-4139-92ED-BFA308E04F01}">
      <dgm:prSet/>
      <dgm:spPr/>
      <dgm:t>
        <a:bodyPr/>
        <a:lstStyle/>
        <a:p>
          <a:endParaRPr lang="de-DE"/>
        </a:p>
      </dgm:t>
    </dgm:pt>
    <dgm:pt modelId="{C75BE6A2-D9C1-4571-BDC7-BBB2B943C588}" type="sibTrans" cxnId="{B50E4D2D-A1C8-4139-92ED-BFA308E04F01}">
      <dgm:prSet/>
      <dgm:spPr/>
      <dgm:t>
        <a:bodyPr/>
        <a:lstStyle/>
        <a:p>
          <a:endParaRPr lang="de-DE"/>
        </a:p>
      </dgm:t>
    </dgm:pt>
    <dgm:pt modelId="{535C8022-02D8-4210-B775-4DD63D261AEC}">
      <dgm:prSet phldrT="[Text]"/>
      <dgm:spPr/>
      <dgm:t>
        <a:bodyPr/>
        <a:lstStyle/>
        <a:p>
          <a:r>
            <a:rPr lang="de-DE" dirty="0">
              <a:latin typeface="+mj-lt"/>
            </a:rPr>
            <a:t>Orientation</a:t>
          </a:r>
        </a:p>
      </dgm:t>
    </dgm:pt>
    <dgm:pt modelId="{71E53DBC-E385-42CF-BFA1-C3BD4B37881C}" type="parTrans" cxnId="{C9AE7EF3-8C1C-4818-A31A-4359BD06D76D}">
      <dgm:prSet/>
      <dgm:spPr/>
      <dgm:t>
        <a:bodyPr/>
        <a:lstStyle/>
        <a:p>
          <a:endParaRPr lang="de-DE"/>
        </a:p>
      </dgm:t>
    </dgm:pt>
    <dgm:pt modelId="{590AB5B2-D474-4D8C-9F78-B20A5240BEB6}" type="sibTrans" cxnId="{C9AE7EF3-8C1C-4818-A31A-4359BD06D76D}">
      <dgm:prSet/>
      <dgm:spPr/>
      <dgm:t>
        <a:bodyPr/>
        <a:lstStyle/>
        <a:p>
          <a:endParaRPr lang="de-DE"/>
        </a:p>
      </dgm:t>
    </dgm:pt>
    <dgm:pt modelId="{9116A6BF-F583-4B4A-BD50-9E327381F4BD}">
      <dgm:prSet phldrT="[Text]" custT="1"/>
      <dgm:spPr/>
      <dgm:t>
        <a:bodyPr/>
        <a:lstStyle/>
        <a:p>
          <a:r>
            <a:rPr lang="de-DE" sz="1400" dirty="0">
              <a:latin typeface="+mj-lt"/>
            </a:rPr>
            <a:t>Orientation Programme</a:t>
          </a:r>
        </a:p>
      </dgm:t>
    </dgm:pt>
    <dgm:pt modelId="{61964E21-2762-48D1-B7A4-E931704339F7}" type="parTrans" cxnId="{D8E7C915-611E-4191-9E53-9AF4003125D7}">
      <dgm:prSet/>
      <dgm:spPr/>
      <dgm:t>
        <a:bodyPr/>
        <a:lstStyle/>
        <a:p>
          <a:endParaRPr lang="de-DE"/>
        </a:p>
      </dgm:t>
    </dgm:pt>
    <dgm:pt modelId="{E63D5560-2C98-4503-9B28-202DFAC7287B}" type="sibTrans" cxnId="{D8E7C915-611E-4191-9E53-9AF4003125D7}">
      <dgm:prSet/>
      <dgm:spPr/>
      <dgm:t>
        <a:bodyPr/>
        <a:lstStyle/>
        <a:p>
          <a:endParaRPr lang="de-DE"/>
        </a:p>
      </dgm:t>
    </dgm:pt>
    <dgm:pt modelId="{1AB96210-FF7F-44E9-9DC1-A1593721B6BA}">
      <dgm:prSet phldrT="[Text]" custT="1"/>
      <dgm:spPr/>
      <dgm:t>
        <a:bodyPr/>
        <a:lstStyle/>
        <a:p>
          <a:r>
            <a:rPr lang="de-DE" sz="1400" dirty="0">
              <a:latin typeface="+mj-lt"/>
            </a:rPr>
            <a:t>Intensive support </a:t>
          </a:r>
          <a:r>
            <a:rPr lang="de-DE" sz="1400" dirty="0" err="1">
              <a:latin typeface="+mj-lt"/>
            </a:rPr>
            <a:t>with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enrolment</a:t>
          </a:r>
          <a:r>
            <a:rPr lang="de-DE" sz="1400" dirty="0">
              <a:latin typeface="+mj-lt"/>
            </a:rPr>
            <a:t>, </a:t>
          </a:r>
          <a:r>
            <a:rPr lang="de-DE" sz="1400" dirty="0" err="1">
              <a:latin typeface="+mj-lt"/>
            </a:rPr>
            <a:t>health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insurance</a:t>
          </a:r>
          <a:r>
            <a:rPr lang="de-DE" sz="1400" dirty="0">
              <a:latin typeface="+mj-lt"/>
            </a:rPr>
            <a:t>, </a:t>
          </a:r>
          <a:r>
            <a:rPr lang="de-DE" sz="1400" dirty="0" err="1">
              <a:latin typeface="+mj-lt"/>
            </a:rPr>
            <a:t>residece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permit</a:t>
          </a:r>
          <a:r>
            <a:rPr lang="de-DE" sz="1400" dirty="0">
              <a:latin typeface="+mj-lt"/>
            </a:rPr>
            <a:t> and </a:t>
          </a:r>
          <a:r>
            <a:rPr lang="de-DE" sz="1400" dirty="0" err="1">
              <a:latin typeface="+mj-lt"/>
            </a:rPr>
            <a:t>much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more</a:t>
          </a:r>
          <a:endParaRPr lang="de-DE" sz="1400" dirty="0">
            <a:latin typeface="+mj-lt"/>
          </a:endParaRPr>
        </a:p>
      </dgm:t>
    </dgm:pt>
    <dgm:pt modelId="{B0F36FB7-E79A-4BE0-A022-6E5350A2F544}" type="parTrans" cxnId="{9715A7EF-92C8-456F-B0B4-4F94870190F2}">
      <dgm:prSet/>
      <dgm:spPr/>
      <dgm:t>
        <a:bodyPr/>
        <a:lstStyle/>
        <a:p>
          <a:endParaRPr lang="de-DE"/>
        </a:p>
      </dgm:t>
    </dgm:pt>
    <dgm:pt modelId="{227E0F8B-7C03-4A9A-89A3-2EB232F5AC04}" type="sibTrans" cxnId="{9715A7EF-92C8-456F-B0B4-4F94870190F2}">
      <dgm:prSet/>
      <dgm:spPr/>
      <dgm:t>
        <a:bodyPr/>
        <a:lstStyle/>
        <a:p>
          <a:endParaRPr lang="de-DE"/>
        </a:p>
      </dgm:t>
    </dgm:pt>
    <dgm:pt modelId="{56B0608C-442B-4DCC-8A8D-56FB3C08AA29}">
      <dgm:prSet phldrT="[Text]"/>
      <dgm:spPr/>
      <dgm:t>
        <a:bodyPr/>
        <a:lstStyle/>
        <a:p>
          <a:r>
            <a:rPr lang="de-DE" dirty="0" err="1">
              <a:latin typeface="+mj-lt"/>
            </a:rPr>
            <a:t>During</a:t>
          </a:r>
          <a:r>
            <a:rPr lang="de-DE" dirty="0">
              <a:latin typeface="+mj-lt"/>
            </a:rPr>
            <a:t> </a:t>
          </a:r>
          <a:r>
            <a:rPr lang="de-DE" dirty="0" err="1">
              <a:latin typeface="+mj-lt"/>
            </a:rPr>
            <a:t>semester</a:t>
          </a:r>
          <a:endParaRPr lang="de-DE" dirty="0">
            <a:latin typeface="+mj-lt"/>
          </a:endParaRPr>
        </a:p>
      </dgm:t>
    </dgm:pt>
    <dgm:pt modelId="{96E0E214-BF19-4A15-88B7-959B10077F1B}" type="parTrans" cxnId="{0144599F-262E-46D1-B0D2-D24CF517A635}">
      <dgm:prSet/>
      <dgm:spPr/>
      <dgm:t>
        <a:bodyPr/>
        <a:lstStyle/>
        <a:p>
          <a:endParaRPr lang="de-DE"/>
        </a:p>
      </dgm:t>
    </dgm:pt>
    <dgm:pt modelId="{121F97AC-7758-4336-839E-055F0C06A3FD}" type="sibTrans" cxnId="{0144599F-262E-46D1-B0D2-D24CF517A635}">
      <dgm:prSet/>
      <dgm:spPr/>
      <dgm:t>
        <a:bodyPr/>
        <a:lstStyle/>
        <a:p>
          <a:endParaRPr lang="de-DE"/>
        </a:p>
      </dgm:t>
    </dgm:pt>
    <dgm:pt modelId="{C90B38EB-CA50-483A-9400-E8FB5173552F}">
      <dgm:prSet phldrT="[Text]" custT="1"/>
      <dgm:spPr/>
      <dgm:t>
        <a:bodyPr/>
        <a:lstStyle/>
        <a:p>
          <a:r>
            <a:rPr lang="de-DE" sz="1400" dirty="0">
              <a:latin typeface="+mj-lt"/>
            </a:rPr>
            <a:t>Langage </a:t>
          </a:r>
          <a:r>
            <a:rPr lang="de-DE" sz="1400" dirty="0" err="1">
              <a:latin typeface="+mj-lt"/>
            </a:rPr>
            <a:t>tandems</a:t>
          </a:r>
          <a:endParaRPr lang="de-DE" sz="1400" dirty="0">
            <a:latin typeface="+mj-lt"/>
          </a:endParaRPr>
        </a:p>
      </dgm:t>
    </dgm:pt>
    <dgm:pt modelId="{CBE44721-E261-4AC1-AF00-30AC8394E15C}" type="parTrans" cxnId="{75E00D67-2191-4743-B27A-27BBC5040D4D}">
      <dgm:prSet/>
      <dgm:spPr/>
      <dgm:t>
        <a:bodyPr/>
        <a:lstStyle/>
        <a:p>
          <a:endParaRPr lang="de-DE"/>
        </a:p>
      </dgm:t>
    </dgm:pt>
    <dgm:pt modelId="{76B8F9E0-A0C3-495D-A4E0-A4C13D3C3203}" type="sibTrans" cxnId="{75E00D67-2191-4743-B27A-27BBC5040D4D}">
      <dgm:prSet/>
      <dgm:spPr/>
      <dgm:t>
        <a:bodyPr/>
        <a:lstStyle/>
        <a:p>
          <a:endParaRPr lang="de-DE"/>
        </a:p>
      </dgm:t>
    </dgm:pt>
    <dgm:pt modelId="{F58A8887-03F9-49CD-8C1E-C8445005B081}">
      <dgm:prSet phldrT="[Text]" custT="1"/>
      <dgm:spPr/>
      <dgm:t>
        <a:bodyPr/>
        <a:lstStyle/>
        <a:p>
          <a:r>
            <a:rPr lang="de-DE" sz="1400" dirty="0" err="1">
              <a:latin typeface="+mj-lt"/>
            </a:rPr>
            <a:t>Internship</a:t>
          </a:r>
          <a:r>
            <a:rPr lang="de-DE" sz="1400" dirty="0">
              <a:latin typeface="+mj-lt"/>
            </a:rPr>
            <a:t>: Teaching Placements</a:t>
          </a:r>
        </a:p>
      </dgm:t>
    </dgm:pt>
    <dgm:pt modelId="{7D223591-4279-41EC-86CA-46FE2AE1DB10}" type="parTrans" cxnId="{4ED4C12C-58CB-41B0-B194-F497E4CAC111}">
      <dgm:prSet/>
      <dgm:spPr/>
      <dgm:t>
        <a:bodyPr/>
        <a:lstStyle/>
        <a:p>
          <a:endParaRPr lang="de-DE"/>
        </a:p>
      </dgm:t>
    </dgm:pt>
    <dgm:pt modelId="{1DD79BAD-3C2A-434F-96A9-C29E5E0E93ED}" type="sibTrans" cxnId="{4ED4C12C-58CB-41B0-B194-F497E4CAC111}">
      <dgm:prSet/>
      <dgm:spPr/>
      <dgm:t>
        <a:bodyPr/>
        <a:lstStyle/>
        <a:p>
          <a:endParaRPr lang="de-DE"/>
        </a:p>
      </dgm:t>
    </dgm:pt>
    <dgm:pt modelId="{8F32FC13-A2A7-4FB5-AAA6-61ABA21A3725}">
      <dgm:prSet phldrT="[Text]" custT="1"/>
      <dgm:spPr/>
      <dgm:t>
        <a:bodyPr/>
        <a:lstStyle/>
        <a:p>
          <a:r>
            <a:rPr lang="de-DE" sz="1400" dirty="0">
              <a:latin typeface="+mj-lt"/>
            </a:rPr>
            <a:t>Online </a:t>
          </a:r>
          <a:r>
            <a:rPr lang="de-DE" sz="1400" dirty="0" err="1">
              <a:latin typeface="+mj-lt"/>
            </a:rPr>
            <a:t>schedule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consulting</a:t>
          </a:r>
          <a:r>
            <a:rPr lang="de-DE" sz="1400" dirty="0">
              <a:latin typeface="+mj-lt"/>
            </a:rPr>
            <a:t>, </a:t>
          </a:r>
          <a:r>
            <a:rPr lang="de-DE" sz="1400" dirty="0" err="1">
              <a:latin typeface="+mj-lt"/>
            </a:rPr>
            <a:t>explanatory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videos</a:t>
          </a:r>
          <a:endParaRPr lang="de-DE" sz="1400" dirty="0">
            <a:latin typeface="+mj-lt"/>
          </a:endParaRPr>
        </a:p>
      </dgm:t>
    </dgm:pt>
    <dgm:pt modelId="{20D6AD58-24D6-44BB-BFA5-F60D3BBB49C3}" type="parTrans" cxnId="{C954DA8F-C505-444B-97D4-5CEC4213DBCB}">
      <dgm:prSet/>
      <dgm:spPr/>
      <dgm:t>
        <a:bodyPr/>
        <a:lstStyle/>
        <a:p>
          <a:endParaRPr lang="de-DE"/>
        </a:p>
      </dgm:t>
    </dgm:pt>
    <dgm:pt modelId="{37B73285-1067-47EB-A003-CAFD0F78225D}" type="sibTrans" cxnId="{C954DA8F-C505-444B-97D4-5CEC4213DBCB}">
      <dgm:prSet/>
      <dgm:spPr/>
      <dgm:t>
        <a:bodyPr/>
        <a:lstStyle/>
        <a:p>
          <a:endParaRPr lang="de-DE"/>
        </a:p>
      </dgm:t>
    </dgm:pt>
    <dgm:pt modelId="{83AA4977-810B-496C-854B-A7D90D702306}">
      <dgm:prSet phldrT="[Text]" custT="1"/>
      <dgm:spPr/>
      <dgm:t>
        <a:bodyPr/>
        <a:lstStyle/>
        <a:p>
          <a:r>
            <a:rPr lang="de-DE" sz="1400" dirty="0">
              <a:latin typeface="+mj-lt"/>
            </a:rPr>
            <a:t>German </a:t>
          </a:r>
          <a:r>
            <a:rPr lang="de-DE" sz="1400" dirty="0" err="1">
              <a:latin typeface="+mj-lt"/>
            </a:rPr>
            <a:t>language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courses</a:t>
          </a:r>
          <a:r>
            <a:rPr lang="de-DE" sz="1400" dirty="0">
              <a:latin typeface="+mj-lt"/>
            </a:rPr>
            <a:t>, 4 different </a:t>
          </a:r>
          <a:r>
            <a:rPr lang="de-DE" sz="1400" dirty="0" err="1">
              <a:latin typeface="+mj-lt"/>
            </a:rPr>
            <a:t>levels</a:t>
          </a:r>
          <a:r>
            <a:rPr lang="de-DE" sz="1400" dirty="0">
              <a:latin typeface="+mj-lt"/>
            </a:rPr>
            <a:t> (4 </a:t>
          </a:r>
          <a:r>
            <a:rPr lang="de-DE" sz="1400" dirty="0" err="1">
              <a:latin typeface="+mj-lt"/>
            </a:rPr>
            <a:t>hours</a:t>
          </a:r>
          <a:r>
            <a:rPr lang="de-DE" sz="1400" dirty="0">
              <a:latin typeface="+mj-lt"/>
            </a:rPr>
            <a:t>/</a:t>
          </a:r>
          <a:r>
            <a:rPr lang="de-DE" sz="1400" dirty="0" err="1">
              <a:latin typeface="+mj-lt"/>
            </a:rPr>
            <a:t>week</a:t>
          </a:r>
          <a:r>
            <a:rPr lang="de-DE" sz="1400" dirty="0">
              <a:latin typeface="+mj-lt"/>
            </a:rPr>
            <a:t>)</a:t>
          </a:r>
        </a:p>
      </dgm:t>
    </dgm:pt>
    <dgm:pt modelId="{09DFC7E6-78C1-4AF4-8DB3-8A698F695059}" type="parTrans" cxnId="{4E303980-90FA-4158-AAE7-924FF8328616}">
      <dgm:prSet/>
      <dgm:spPr/>
      <dgm:t>
        <a:bodyPr/>
        <a:lstStyle/>
        <a:p>
          <a:endParaRPr lang="de-DE"/>
        </a:p>
      </dgm:t>
    </dgm:pt>
    <dgm:pt modelId="{A222761E-B70D-44F1-B9B4-B8788F7F0166}" type="sibTrans" cxnId="{4E303980-90FA-4158-AAE7-924FF8328616}">
      <dgm:prSet/>
      <dgm:spPr/>
      <dgm:t>
        <a:bodyPr/>
        <a:lstStyle/>
        <a:p>
          <a:endParaRPr lang="de-DE"/>
        </a:p>
      </dgm:t>
    </dgm:pt>
    <dgm:pt modelId="{7FFE3BF5-D4C7-4A9A-922B-85E2D5D25EEC}">
      <dgm:prSet phldrT="[Text]" custT="1"/>
      <dgm:spPr/>
      <dgm:t>
        <a:bodyPr/>
        <a:lstStyle/>
        <a:p>
          <a:r>
            <a:rPr lang="de-DE" sz="1400" dirty="0">
              <a:latin typeface="+mj-lt"/>
            </a:rPr>
            <a:t>Information </a:t>
          </a:r>
          <a:r>
            <a:rPr lang="de-DE" sz="1400" dirty="0" err="1">
              <a:latin typeface="+mj-lt"/>
            </a:rPr>
            <a:t>meeting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to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prepare</a:t>
          </a:r>
          <a:r>
            <a:rPr lang="de-DE" sz="1400" dirty="0">
              <a:latin typeface="+mj-lt"/>
            </a:rPr>
            <a:t> the </a:t>
          </a:r>
          <a:r>
            <a:rPr lang="de-DE" sz="1400" dirty="0" err="1">
              <a:latin typeface="+mj-lt"/>
            </a:rPr>
            <a:t>departure</a:t>
          </a:r>
          <a:endParaRPr lang="de-DE" sz="1400" dirty="0">
            <a:latin typeface="+mj-lt"/>
          </a:endParaRPr>
        </a:p>
      </dgm:t>
    </dgm:pt>
    <dgm:pt modelId="{A9B196E4-658A-42EE-86F2-09092EF6C0F1}" type="parTrans" cxnId="{E21E8F4F-AA62-4B8A-B2C5-742B2D99611F}">
      <dgm:prSet/>
      <dgm:spPr/>
      <dgm:t>
        <a:bodyPr/>
        <a:lstStyle/>
        <a:p>
          <a:endParaRPr lang="de-DE"/>
        </a:p>
      </dgm:t>
    </dgm:pt>
    <dgm:pt modelId="{04DF5823-4C6F-46DC-9688-5C338B26EDA0}" type="sibTrans" cxnId="{E21E8F4F-AA62-4B8A-B2C5-742B2D99611F}">
      <dgm:prSet/>
      <dgm:spPr/>
      <dgm:t>
        <a:bodyPr/>
        <a:lstStyle/>
        <a:p>
          <a:endParaRPr lang="de-DE"/>
        </a:p>
      </dgm:t>
    </dgm:pt>
    <dgm:pt modelId="{5326DA8F-056B-46A7-A0A9-545B6915E67E}">
      <dgm:prSet phldrT="[Text]" custT="1"/>
      <dgm:spPr/>
      <dgm:t>
        <a:bodyPr/>
        <a:lstStyle/>
        <a:p>
          <a:r>
            <a:rPr lang="de-DE" sz="1400" dirty="0">
              <a:latin typeface="+mj-lt"/>
            </a:rPr>
            <a:t>Monthly „Incoming Come-In“</a:t>
          </a:r>
        </a:p>
      </dgm:t>
    </dgm:pt>
    <dgm:pt modelId="{63896BDF-0259-4A9A-8110-ABF3637C496A}" type="parTrans" cxnId="{9B263AEF-89C1-4056-8BC4-F24A24AE313F}">
      <dgm:prSet/>
      <dgm:spPr/>
      <dgm:t>
        <a:bodyPr/>
        <a:lstStyle/>
        <a:p>
          <a:endParaRPr lang="de-DE"/>
        </a:p>
      </dgm:t>
    </dgm:pt>
    <dgm:pt modelId="{A88717A7-46D1-4E5E-A686-88F09B9B697B}" type="sibTrans" cxnId="{9B263AEF-89C1-4056-8BC4-F24A24AE313F}">
      <dgm:prSet/>
      <dgm:spPr/>
      <dgm:t>
        <a:bodyPr/>
        <a:lstStyle/>
        <a:p>
          <a:endParaRPr lang="de-DE"/>
        </a:p>
      </dgm:t>
    </dgm:pt>
    <dgm:pt modelId="{495339EB-F1E9-49E9-96C4-F3EDF3D96E59}">
      <dgm:prSet phldrT="[Text]" custT="1"/>
      <dgm:spPr/>
      <dgm:t>
        <a:bodyPr/>
        <a:lstStyle/>
        <a:p>
          <a:r>
            <a:rPr lang="de-DE" sz="1400" dirty="0" err="1">
              <a:latin typeface="+mj-lt"/>
            </a:rPr>
            <a:t>Excursions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to</a:t>
          </a:r>
          <a:r>
            <a:rPr lang="de-DE" sz="1400" dirty="0">
              <a:latin typeface="+mj-lt"/>
            </a:rPr>
            <a:t> Ludwigsburg Palace, Mercedes Benz Museum in Stuttgart, International Brunch and </a:t>
          </a:r>
          <a:r>
            <a:rPr lang="de-DE" sz="1400" dirty="0" err="1">
              <a:latin typeface="+mj-lt"/>
            </a:rPr>
            <a:t>other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activities</a:t>
          </a:r>
          <a:r>
            <a:rPr lang="de-DE" sz="1400" dirty="0">
              <a:latin typeface="+mj-lt"/>
            </a:rPr>
            <a:t> </a:t>
          </a:r>
        </a:p>
      </dgm:t>
    </dgm:pt>
    <dgm:pt modelId="{A1A7424B-C568-4B38-BB89-BBDE1456A32F}" type="parTrans" cxnId="{D5C86E45-7743-45B7-A398-C008BC55B109}">
      <dgm:prSet/>
      <dgm:spPr/>
      <dgm:t>
        <a:bodyPr/>
        <a:lstStyle/>
        <a:p>
          <a:endParaRPr lang="de-DE"/>
        </a:p>
      </dgm:t>
    </dgm:pt>
    <dgm:pt modelId="{B65DEA35-9387-4169-B058-765D11D02033}" type="sibTrans" cxnId="{D5C86E45-7743-45B7-A398-C008BC55B109}">
      <dgm:prSet/>
      <dgm:spPr/>
      <dgm:t>
        <a:bodyPr/>
        <a:lstStyle/>
        <a:p>
          <a:endParaRPr lang="de-DE"/>
        </a:p>
      </dgm:t>
    </dgm:pt>
    <dgm:pt modelId="{907BD6D3-FE61-4697-9056-76242AA5126E}">
      <dgm:prSet phldrT="[Text]" custT="1"/>
      <dgm:spPr/>
      <dgm:t>
        <a:bodyPr/>
        <a:lstStyle/>
        <a:p>
          <a:r>
            <a:rPr lang="de-DE" sz="1400" dirty="0">
              <a:latin typeface="+mj-lt"/>
            </a:rPr>
            <a:t>Information </a:t>
          </a:r>
          <a:r>
            <a:rPr lang="de-DE" sz="1400" dirty="0" err="1">
              <a:latin typeface="+mj-lt"/>
            </a:rPr>
            <a:t>letters</a:t>
          </a:r>
          <a:r>
            <a:rPr lang="de-DE" sz="1400" dirty="0">
              <a:latin typeface="+mj-lt"/>
            </a:rPr>
            <a:t>, </a:t>
          </a:r>
          <a:r>
            <a:rPr lang="de-DE" sz="1400" dirty="0" err="1">
              <a:latin typeface="+mj-lt"/>
            </a:rPr>
            <a:t>visa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letter</a:t>
          </a:r>
          <a:r>
            <a:rPr lang="de-DE" sz="1400" dirty="0">
              <a:latin typeface="+mj-lt"/>
            </a:rPr>
            <a:t> (</a:t>
          </a:r>
          <a:r>
            <a:rPr lang="de-DE" sz="1400" dirty="0" err="1">
              <a:latin typeface="+mj-lt"/>
            </a:rPr>
            <a:t>if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necessary</a:t>
          </a:r>
          <a:r>
            <a:rPr lang="de-DE" sz="1400" dirty="0">
              <a:latin typeface="+mj-lt"/>
            </a:rPr>
            <a:t>)</a:t>
          </a:r>
        </a:p>
      </dgm:t>
    </dgm:pt>
    <dgm:pt modelId="{2AF5F9A6-BFC6-4301-ABA9-B9D243F81EA4}" type="parTrans" cxnId="{A9EDB8CB-4C07-4269-927F-D543D2725F1D}">
      <dgm:prSet/>
      <dgm:spPr/>
      <dgm:t>
        <a:bodyPr/>
        <a:lstStyle/>
        <a:p>
          <a:endParaRPr lang="de-DE"/>
        </a:p>
      </dgm:t>
    </dgm:pt>
    <dgm:pt modelId="{AAA94E44-E1FF-4537-8CFE-19A2486F9AC2}" type="sibTrans" cxnId="{A9EDB8CB-4C07-4269-927F-D543D2725F1D}">
      <dgm:prSet/>
      <dgm:spPr/>
      <dgm:t>
        <a:bodyPr/>
        <a:lstStyle/>
        <a:p>
          <a:endParaRPr lang="de-DE"/>
        </a:p>
      </dgm:t>
    </dgm:pt>
    <dgm:pt modelId="{C8A74E15-2E6B-417F-B8A3-2CAA2A63CD71}">
      <dgm:prSet phldrT="[Text]" custT="1"/>
      <dgm:spPr/>
      <dgm:t>
        <a:bodyPr/>
        <a:lstStyle/>
        <a:p>
          <a:r>
            <a:rPr lang="de-DE" sz="1400" dirty="0">
              <a:latin typeface="+mj-lt"/>
            </a:rPr>
            <a:t>Farewell </a:t>
          </a:r>
          <a:r>
            <a:rPr lang="de-DE" sz="1400" dirty="0" err="1">
              <a:latin typeface="+mj-lt"/>
            </a:rPr>
            <a:t>celebration</a:t>
          </a:r>
          <a:endParaRPr lang="de-DE" sz="1400" dirty="0">
            <a:latin typeface="+mj-lt"/>
          </a:endParaRPr>
        </a:p>
      </dgm:t>
    </dgm:pt>
    <dgm:pt modelId="{9DF1E6AD-D06D-4F2A-9880-7C71D5393E1F}" type="parTrans" cxnId="{8A9D9B16-6FFE-4CF5-B01D-9D093EC8DD2E}">
      <dgm:prSet/>
      <dgm:spPr/>
      <dgm:t>
        <a:bodyPr/>
        <a:lstStyle/>
        <a:p>
          <a:endParaRPr lang="de-DE"/>
        </a:p>
      </dgm:t>
    </dgm:pt>
    <dgm:pt modelId="{55CD18DF-E837-4DC1-B8CC-6FA04595AB7A}" type="sibTrans" cxnId="{8A9D9B16-6FFE-4CF5-B01D-9D093EC8DD2E}">
      <dgm:prSet/>
      <dgm:spPr/>
      <dgm:t>
        <a:bodyPr/>
        <a:lstStyle/>
        <a:p>
          <a:endParaRPr lang="de-DE"/>
        </a:p>
      </dgm:t>
    </dgm:pt>
    <dgm:pt modelId="{21DC64F2-22DF-4B30-95DC-3D4396EF5645}">
      <dgm:prSet phldrT="[Text]" custT="1"/>
      <dgm:spPr/>
      <dgm:t>
        <a:bodyPr/>
        <a:lstStyle/>
        <a:p>
          <a:r>
            <a:rPr lang="de-DE" sz="1400" dirty="0" err="1">
              <a:latin typeface="+mj-lt"/>
            </a:rPr>
            <a:t>Scholarship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information</a:t>
          </a:r>
          <a:r>
            <a:rPr lang="de-DE" sz="1400" dirty="0">
              <a:latin typeface="+mj-lt"/>
            </a:rPr>
            <a:t> (</a:t>
          </a:r>
          <a:r>
            <a:rPr lang="de-DE" sz="1400" dirty="0" err="1">
              <a:latin typeface="+mj-lt"/>
            </a:rPr>
            <a:t>if</a:t>
          </a:r>
          <a:r>
            <a:rPr lang="de-DE" sz="1400" dirty="0">
              <a:latin typeface="+mj-lt"/>
            </a:rPr>
            <a:t> </a:t>
          </a:r>
          <a:r>
            <a:rPr lang="de-DE" sz="1400" dirty="0" err="1">
              <a:latin typeface="+mj-lt"/>
            </a:rPr>
            <a:t>applicable</a:t>
          </a:r>
          <a:r>
            <a:rPr lang="de-DE" sz="1400" dirty="0">
              <a:latin typeface="+mj-lt"/>
            </a:rPr>
            <a:t>)</a:t>
          </a:r>
        </a:p>
      </dgm:t>
    </dgm:pt>
    <dgm:pt modelId="{74D5E672-D671-45BD-89B8-225AAE40C1A0}" type="parTrans" cxnId="{40E1B4CD-3C29-499B-BD85-74F7EF881EA9}">
      <dgm:prSet/>
      <dgm:spPr/>
      <dgm:t>
        <a:bodyPr/>
        <a:lstStyle/>
        <a:p>
          <a:endParaRPr lang="de-DE"/>
        </a:p>
      </dgm:t>
    </dgm:pt>
    <dgm:pt modelId="{2B762220-88B4-423A-9555-86FD3C317810}" type="sibTrans" cxnId="{40E1B4CD-3C29-499B-BD85-74F7EF881EA9}">
      <dgm:prSet/>
      <dgm:spPr/>
      <dgm:t>
        <a:bodyPr/>
        <a:lstStyle/>
        <a:p>
          <a:endParaRPr lang="de-DE"/>
        </a:p>
      </dgm:t>
    </dgm:pt>
    <dgm:pt modelId="{0C1DB343-F748-48C2-BD87-94E545A76112}">
      <dgm:prSet phldrT="[Text]" custT="1"/>
      <dgm:spPr/>
      <dgm:t>
        <a:bodyPr/>
        <a:lstStyle/>
        <a:p>
          <a:r>
            <a:rPr lang="de-DE" sz="1400" dirty="0">
              <a:latin typeface="+mj-lt"/>
            </a:rPr>
            <a:t>Buddy Programme</a:t>
          </a:r>
        </a:p>
      </dgm:t>
    </dgm:pt>
    <dgm:pt modelId="{28F286A0-F3CD-468C-A80A-5BE27993A453}" type="parTrans" cxnId="{ED960CB0-1C01-428E-A800-824D77BD40F1}">
      <dgm:prSet/>
      <dgm:spPr/>
      <dgm:t>
        <a:bodyPr/>
        <a:lstStyle/>
        <a:p>
          <a:endParaRPr lang="de-DE"/>
        </a:p>
      </dgm:t>
    </dgm:pt>
    <dgm:pt modelId="{CFF366FA-EFAC-4F9C-B947-484C6018D79B}" type="sibTrans" cxnId="{ED960CB0-1C01-428E-A800-824D77BD40F1}">
      <dgm:prSet/>
      <dgm:spPr/>
      <dgm:t>
        <a:bodyPr/>
        <a:lstStyle/>
        <a:p>
          <a:endParaRPr lang="de-DE"/>
        </a:p>
      </dgm:t>
    </dgm:pt>
    <dgm:pt modelId="{D6F76BD9-F117-49D2-8A4B-AA476F91664C}" type="pres">
      <dgm:prSet presAssocID="{D6F482D7-304D-489F-9FA5-DD06D052472F}" presName="linearFlow" presStyleCnt="0">
        <dgm:presLayoutVars>
          <dgm:dir/>
          <dgm:animLvl val="lvl"/>
          <dgm:resizeHandles val="exact"/>
        </dgm:presLayoutVars>
      </dgm:prSet>
      <dgm:spPr/>
    </dgm:pt>
    <dgm:pt modelId="{FA30CD02-6FE7-47C5-9BA7-E54BD07B368F}" type="pres">
      <dgm:prSet presAssocID="{55844956-981B-43DD-A949-2DF76E5568A8}" presName="composite" presStyleCnt="0"/>
      <dgm:spPr/>
    </dgm:pt>
    <dgm:pt modelId="{7C44724C-EFC2-4B13-9D18-EE61CE571CC2}" type="pres">
      <dgm:prSet presAssocID="{55844956-981B-43DD-A949-2DF76E5568A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E6A1B23-8023-4160-9E03-09C18132BA3B}" type="pres">
      <dgm:prSet presAssocID="{55844956-981B-43DD-A949-2DF76E5568A8}" presName="descendantText" presStyleLbl="alignAcc1" presStyleIdx="0" presStyleCnt="3" custScaleY="113105" custLinFactNeighborX="6404" custLinFactNeighborY="-3361">
        <dgm:presLayoutVars>
          <dgm:bulletEnabled val="1"/>
        </dgm:presLayoutVars>
      </dgm:prSet>
      <dgm:spPr/>
    </dgm:pt>
    <dgm:pt modelId="{70EB647F-E264-4321-9B72-C74774112C38}" type="pres">
      <dgm:prSet presAssocID="{9460F899-CC89-4ECA-B381-183A5CB9AC90}" presName="sp" presStyleCnt="0"/>
      <dgm:spPr/>
    </dgm:pt>
    <dgm:pt modelId="{809DD4B2-AFFC-4E1B-B8FC-66B226824512}" type="pres">
      <dgm:prSet presAssocID="{535C8022-02D8-4210-B775-4DD63D261AEC}" presName="composite" presStyleCnt="0"/>
      <dgm:spPr/>
    </dgm:pt>
    <dgm:pt modelId="{4CA26434-3E78-4247-BE69-10AD098898F5}" type="pres">
      <dgm:prSet presAssocID="{535C8022-02D8-4210-B775-4DD63D261AE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78BD30A-33EE-43CD-ADCE-3A5FB08F0214}" type="pres">
      <dgm:prSet presAssocID="{535C8022-02D8-4210-B775-4DD63D261AEC}" presName="descendantText" presStyleLbl="alignAcc1" presStyleIdx="1" presStyleCnt="3" custScaleY="120983">
        <dgm:presLayoutVars>
          <dgm:bulletEnabled val="1"/>
        </dgm:presLayoutVars>
      </dgm:prSet>
      <dgm:spPr/>
    </dgm:pt>
    <dgm:pt modelId="{CC620C9F-6F72-4842-8BCA-22C21AE12806}" type="pres">
      <dgm:prSet presAssocID="{590AB5B2-D474-4D8C-9F78-B20A5240BEB6}" presName="sp" presStyleCnt="0"/>
      <dgm:spPr/>
    </dgm:pt>
    <dgm:pt modelId="{44165844-53D2-44CD-A6A3-F516E1661F26}" type="pres">
      <dgm:prSet presAssocID="{56B0608C-442B-4DCC-8A8D-56FB3C08AA29}" presName="composite" presStyleCnt="0"/>
      <dgm:spPr/>
    </dgm:pt>
    <dgm:pt modelId="{12C0C921-119A-4564-9019-113AD2E9E430}" type="pres">
      <dgm:prSet presAssocID="{56B0608C-442B-4DCC-8A8D-56FB3C08AA2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544FADE-6B02-41F2-9C75-C03060AB0FD2}" type="pres">
      <dgm:prSet presAssocID="{56B0608C-442B-4DCC-8A8D-56FB3C08AA29}" presName="descendantText" presStyleLbl="alignAcc1" presStyleIdx="2" presStyleCnt="3" custScaleY="125714">
        <dgm:presLayoutVars>
          <dgm:bulletEnabled val="1"/>
        </dgm:presLayoutVars>
      </dgm:prSet>
      <dgm:spPr/>
    </dgm:pt>
  </dgm:ptLst>
  <dgm:cxnLst>
    <dgm:cxn modelId="{E8D7FF12-4507-4414-92B0-442532D2F44D}" type="presOf" srcId="{535C8022-02D8-4210-B775-4DD63D261AEC}" destId="{4CA26434-3E78-4247-BE69-10AD098898F5}" srcOrd="0" destOrd="0" presId="urn:microsoft.com/office/officeart/2005/8/layout/chevron2"/>
    <dgm:cxn modelId="{D8E7C915-611E-4191-9E53-9AF4003125D7}" srcId="{535C8022-02D8-4210-B775-4DD63D261AEC}" destId="{9116A6BF-F583-4B4A-BD50-9E327381F4BD}" srcOrd="1" destOrd="0" parTransId="{61964E21-2762-48D1-B7A4-E931704339F7}" sibTransId="{E63D5560-2C98-4503-9B28-202DFAC7287B}"/>
    <dgm:cxn modelId="{8A9D9B16-6FFE-4CF5-B01D-9D093EC8DD2E}" srcId="{56B0608C-442B-4DCC-8A8D-56FB3C08AA29}" destId="{C8A74E15-2E6B-417F-B8A3-2CAA2A63CD71}" srcOrd="5" destOrd="0" parTransId="{9DF1E6AD-D06D-4F2A-9880-7C71D5393E1F}" sibTransId="{55CD18DF-E837-4DC1-B8CC-6FA04595AB7A}"/>
    <dgm:cxn modelId="{4ED4C12C-58CB-41B0-B194-F497E4CAC111}" srcId="{56B0608C-442B-4DCC-8A8D-56FB3C08AA29}" destId="{F58A8887-03F9-49CD-8C1E-C8445005B081}" srcOrd="2" destOrd="0" parTransId="{7D223591-4279-41EC-86CA-46FE2AE1DB10}" sibTransId="{1DD79BAD-3C2A-434F-96A9-C29E5E0E93ED}"/>
    <dgm:cxn modelId="{B50E4D2D-A1C8-4139-92ED-BFA308E04F01}" srcId="{55844956-981B-43DD-A949-2DF76E5568A8}" destId="{8CED7388-3F64-471D-9C3F-31F4C2E9D6BA}" srcOrd="0" destOrd="0" parTransId="{1926BA37-ED26-47B0-9B86-0ECF8075A30E}" sibTransId="{C75BE6A2-D9C1-4571-BDC7-BBB2B943C588}"/>
    <dgm:cxn modelId="{0CA76B32-18C7-4E74-BB36-520F85EA60A1}" type="presOf" srcId="{1AB96210-FF7F-44E9-9DC1-A1593721B6BA}" destId="{F78BD30A-33EE-43CD-ADCE-3A5FB08F0214}" srcOrd="0" destOrd="2" presId="urn:microsoft.com/office/officeart/2005/8/layout/chevron2"/>
    <dgm:cxn modelId="{2AC6883C-960E-49EE-B6F1-4C00793FF35B}" type="presOf" srcId="{8F32FC13-A2A7-4FB5-AAA6-61ABA21A3725}" destId="{2E6A1B23-8023-4160-9E03-09C18132BA3B}" srcOrd="0" destOrd="2" presId="urn:microsoft.com/office/officeart/2005/8/layout/chevron2"/>
    <dgm:cxn modelId="{635CB142-8166-4ABB-BC46-317C355AF90A}" type="presOf" srcId="{5326DA8F-056B-46A7-A0A9-545B6915E67E}" destId="{8544FADE-6B02-41F2-9C75-C03060AB0FD2}" srcOrd="0" destOrd="3" presId="urn:microsoft.com/office/officeart/2005/8/layout/chevron2"/>
    <dgm:cxn modelId="{D3E91065-6219-49EB-A3F0-B24359D5A6B5}" type="presOf" srcId="{55844956-981B-43DD-A949-2DF76E5568A8}" destId="{7C44724C-EFC2-4B13-9D18-EE61CE571CC2}" srcOrd="0" destOrd="0" presId="urn:microsoft.com/office/officeart/2005/8/layout/chevron2"/>
    <dgm:cxn modelId="{D5C86E45-7743-45B7-A398-C008BC55B109}" srcId="{535C8022-02D8-4210-B775-4DD63D261AEC}" destId="{495339EB-F1E9-49E9-96C4-F3EDF3D96E59}" srcOrd="3" destOrd="0" parTransId="{A1A7424B-C568-4B38-BB89-BBDE1456A32F}" sibTransId="{B65DEA35-9387-4169-B058-765D11D02033}"/>
    <dgm:cxn modelId="{75E00D67-2191-4743-B27A-27BBC5040D4D}" srcId="{56B0608C-442B-4DCC-8A8D-56FB3C08AA29}" destId="{C90B38EB-CA50-483A-9400-E8FB5173552F}" srcOrd="1" destOrd="0" parTransId="{CBE44721-E261-4AC1-AF00-30AC8394E15C}" sibTransId="{76B8F9E0-A0C3-495D-A4E0-A4C13D3C3203}"/>
    <dgm:cxn modelId="{748E4449-25F1-4E77-A58D-2A283FE7E662}" type="presOf" srcId="{907BD6D3-FE61-4697-9056-76242AA5126E}" destId="{2E6A1B23-8023-4160-9E03-09C18132BA3B}" srcOrd="0" destOrd="1" presId="urn:microsoft.com/office/officeart/2005/8/layout/chevron2"/>
    <dgm:cxn modelId="{618EF04A-2D48-4B27-9F0F-77DA52BBAB5C}" type="presOf" srcId="{8CED7388-3F64-471D-9C3F-31F4C2E9D6BA}" destId="{2E6A1B23-8023-4160-9E03-09C18132BA3B}" srcOrd="0" destOrd="0" presId="urn:microsoft.com/office/officeart/2005/8/layout/chevron2"/>
    <dgm:cxn modelId="{E21E8F4F-AA62-4B8A-B2C5-742B2D99611F}" srcId="{56B0608C-442B-4DCC-8A8D-56FB3C08AA29}" destId="{7FFE3BF5-D4C7-4A9A-922B-85E2D5D25EEC}" srcOrd="4" destOrd="0" parTransId="{A9B196E4-658A-42EE-86F2-09092EF6C0F1}" sibTransId="{04DF5823-4C6F-46DC-9688-5C338B26EDA0}"/>
    <dgm:cxn modelId="{DD48E46F-EC96-4A9A-AF18-C72C225232E5}" type="presOf" srcId="{21DC64F2-22DF-4B30-95DC-3D4396EF5645}" destId="{2E6A1B23-8023-4160-9E03-09C18132BA3B}" srcOrd="0" destOrd="3" presId="urn:microsoft.com/office/officeart/2005/8/layout/chevron2"/>
    <dgm:cxn modelId="{F7DFE950-0B9E-4E83-9C6B-7F4E0EA15E94}" type="presOf" srcId="{495339EB-F1E9-49E9-96C4-F3EDF3D96E59}" destId="{F78BD30A-33EE-43CD-ADCE-3A5FB08F0214}" srcOrd="0" destOrd="3" presId="urn:microsoft.com/office/officeart/2005/8/layout/chevron2"/>
    <dgm:cxn modelId="{739BCE72-BA9E-4ED8-BFEC-9B51D0D00EC1}" type="presOf" srcId="{F58A8887-03F9-49CD-8C1E-C8445005B081}" destId="{8544FADE-6B02-41F2-9C75-C03060AB0FD2}" srcOrd="0" destOrd="2" presId="urn:microsoft.com/office/officeart/2005/8/layout/chevron2"/>
    <dgm:cxn modelId="{4E303980-90FA-4158-AAE7-924FF8328616}" srcId="{56B0608C-442B-4DCC-8A8D-56FB3C08AA29}" destId="{83AA4977-810B-496C-854B-A7D90D702306}" srcOrd="0" destOrd="0" parTransId="{09DFC7E6-78C1-4AF4-8DB3-8A698F695059}" sibTransId="{A222761E-B70D-44F1-B9B4-B8788F7F0166}"/>
    <dgm:cxn modelId="{F97C6182-C93F-4316-8CC9-23A40DC559D2}" type="presOf" srcId="{C90B38EB-CA50-483A-9400-E8FB5173552F}" destId="{8544FADE-6B02-41F2-9C75-C03060AB0FD2}" srcOrd="0" destOrd="1" presId="urn:microsoft.com/office/officeart/2005/8/layout/chevron2"/>
    <dgm:cxn modelId="{97165D89-B90B-48AA-BC49-277C0498FF6F}" type="presOf" srcId="{9116A6BF-F583-4B4A-BD50-9E327381F4BD}" destId="{F78BD30A-33EE-43CD-ADCE-3A5FB08F0214}" srcOrd="0" destOrd="1" presId="urn:microsoft.com/office/officeart/2005/8/layout/chevron2"/>
    <dgm:cxn modelId="{C954DA8F-C505-444B-97D4-5CEC4213DBCB}" srcId="{55844956-981B-43DD-A949-2DF76E5568A8}" destId="{8F32FC13-A2A7-4FB5-AAA6-61ABA21A3725}" srcOrd="2" destOrd="0" parTransId="{20D6AD58-24D6-44BB-BFA5-F60D3BBB49C3}" sibTransId="{37B73285-1067-47EB-A003-CAFD0F78225D}"/>
    <dgm:cxn modelId="{F1F8CD93-C599-421E-BD55-30F27D3D8C0D}" srcId="{D6F482D7-304D-489F-9FA5-DD06D052472F}" destId="{55844956-981B-43DD-A949-2DF76E5568A8}" srcOrd="0" destOrd="0" parTransId="{6A6ADEB2-0549-4B96-AA91-3A89853D30D9}" sibTransId="{9460F899-CC89-4ECA-B381-183A5CB9AC90}"/>
    <dgm:cxn modelId="{0144599F-262E-46D1-B0D2-D24CF517A635}" srcId="{D6F482D7-304D-489F-9FA5-DD06D052472F}" destId="{56B0608C-442B-4DCC-8A8D-56FB3C08AA29}" srcOrd="2" destOrd="0" parTransId="{96E0E214-BF19-4A15-88B7-959B10077F1B}" sibTransId="{121F97AC-7758-4336-839E-055F0C06A3FD}"/>
    <dgm:cxn modelId="{60EAB0A1-9125-41E6-A318-404CBBEAB878}" type="presOf" srcId="{56B0608C-442B-4DCC-8A8D-56FB3C08AA29}" destId="{12C0C921-119A-4564-9019-113AD2E9E430}" srcOrd="0" destOrd="0" presId="urn:microsoft.com/office/officeart/2005/8/layout/chevron2"/>
    <dgm:cxn modelId="{10512FA7-86D6-40C2-A4B5-F2C7BB144779}" type="presOf" srcId="{83AA4977-810B-496C-854B-A7D90D702306}" destId="{8544FADE-6B02-41F2-9C75-C03060AB0FD2}" srcOrd="0" destOrd="0" presId="urn:microsoft.com/office/officeart/2005/8/layout/chevron2"/>
    <dgm:cxn modelId="{DBC26BAE-6D09-44A7-B198-5033005BF719}" type="presOf" srcId="{D6F482D7-304D-489F-9FA5-DD06D052472F}" destId="{D6F76BD9-F117-49D2-8A4B-AA476F91664C}" srcOrd="0" destOrd="0" presId="urn:microsoft.com/office/officeart/2005/8/layout/chevron2"/>
    <dgm:cxn modelId="{ED960CB0-1C01-428E-A800-824D77BD40F1}" srcId="{535C8022-02D8-4210-B775-4DD63D261AEC}" destId="{0C1DB343-F748-48C2-BD87-94E545A76112}" srcOrd="0" destOrd="0" parTransId="{28F286A0-F3CD-468C-A80A-5BE27993A453}" sibTransId="{CFF366FA-EFAC-4F9C-B947-484C6018D79B}"/>
    <dgm:cxn modelId="{A9EDB8CB-4C07-4269-927F-D543D2725F1D}" srcId="{55844956-981B-43DD-A949-2DF76E5568A8}" destId="{907BD6D3-FE61-4697-9056-76242AA5126E}" srcOrd="1" destOrd="0" parTransId="{2AF5F9A6-BFC6-4301-ABA9-B9D243F81EA4}" sibTransId="{AAA94E44-E1FF-4537-8CFE-19A2486F9AC2}"/>
    <dgm:cxn modelId="{40E1B4CD-3C29-499B-BD85-74F7EF881EA9}" srcId="{55844956-981B-43DD-A949-2DF76E5568A8}" destId="{21DC64F2-22DF-4B30-95DC-3D4396EF5645}" srcOrd="3" destOrd="0" parTransId="{74D5E672-D671-45BD-89B8-225AAE40C1A0}" sibTransId="{2B762220-88B4-423A-9555-86FD3C317810}"/>
    <dgm:cxn modelId="{40CDEEEC-9C11-49CB-B67E-E0E184F5C8F3}" type="presOf" srcId="{7FFE3BF5-D4C7-4A9A-922B-85E2D5D25EEC}" destId="{8544FADE-6B02-41F2-9C75-C03060AB0FD2}" srcOrd="0" destOrd="4" presId="urn:microsoft.com/office/officeart/2005/8/layout/chevron2"/>
    <dgm:cxn modelId="{9B263AEF-89C1-4056-8BC4-F24A24AE313F}" srcId="{56B0608C-442B-4DCC-8A8D-56FB3C08AA29}" destId="{5326DA8F-056B-46A7-A0A9-545B6915E67E}" srcOrd="3" destOrd="0" parTransId="{63896BDF-0259-4A9A-8110-ABF3637C496A}" sibTransId="{A88717A7-46D1-4E5E-A686-88F09B9B697B}"/>
    <dgm:cxn modelId="{9715A7EF-92C8-456F-B0B4-4F94870190F2}" srcId="{535C8022-02D8-4210-B775-4DD63D261AEC}" destId="{1AB96210-FF7F-44E9-9DC1-A1593721B6BA}" srcOrd="2" destOrd="0" parTransId="{B0F36FB7-E79A-4BE0-A022-6E5350A2F544}" sibTransId="{227E0F8B-7C03-4A9A-89A3-2EB232F5AC04}"/>
    <dgm:cxn modelId="{D459C1F0-226A-4C26-83A6-3F22E90C8610}" type="presOf" srcId="{C8A74E15-2E6B-417F-B8A3-2CAA2A63CD71}" destId="{8544FADE-6B02-41F2-9C75-C03060AB0FD2}" srcOrd="0" destOrd="5" presId="urn:microsoft.com/office/officeart/2005/8/layout/chevron2"/>
    <dgm:cxn modelId="{C9AE7EF3-8C1C-4818-A31A-4359BD06D76D}" srcId="{D6F482D7-304D-489F-9FA5-DD06D052472F}" destId="{535C8022-02D8-4210-B775-4DD63D261AEC}" srcOrd="1" destOrd="0" parTransId="{71E53DBC-E385-42CF-BFA1-C3BD4B37881C}" sibTransId="{590AB5B2-D474-4D8C-9F78-B20A5240BEB6}"/>
    <dgm:cxn modelId="{B6ECF9FC-A232-4FFC-B7CB-C1DB86663B89}" type="presOf" srcId="{0C1DB343-F748-48C2-BD87-94E545A76112}" destId="{F78BD30A-33EE-43CD-ADCE-3A5FB08F0214}" srcOrd="0" destOrd="0" presId="urn:microsoft.com/office/officeart/2005/8/layout/chevron2"/>
    <dgm:cxn modelId="{58A01E3C-9723-48A5-B003-64F9E2B90206}" type="presParOf" srcId="{D6F76BD9-F117-49D2-8A4B-AA476F91664C}" destId="{FA30CD02-6FE7-47C5-9BA7-E54BD07B368F}" srcOrd="0" destOrd="0" presId="urn:microsoft.com/office/officeart/2005/8/layout/chevron2"/>
    <dgm:cxn modelId="{27611E27-CD87-4793-911C-F1DF75F774E9}" type="presParOf" srcId="{FA30CD02-6FE7-47C5-9BA7-E54BD07B368F}" destId="{7C44724C-EFC2-4B13-9D18-EE61CE571CC2}" srcOrd="0" destOrd="0" presId="urn:microsoft.com/office/officeart/2005/8/layout/chevron2"/>
    <dgm:cxn modelId="{0F6D7805-7C18-49A8-A344-C093971037D3}" type="presParOf" srcId="{FA30CD02-6FE7-47C5-9BA7-E54BD07B368F}" destId="{2E6A1B23-8023-4160-9E03-09C18132BA3B}" srcOrd="1" destOrd="0" presId="urn:microsoft.com/office/officeart/2005/8/layout/chevron2"/>
    <dgm:cxn modelId="{CED11AF0-A47A-44C3-8E33-AEAFA8197737}" type="presParOf" srcId="{D6F76BD9-F117-49D2-8A4B-AA476F91664C}" destId="{70EB647F-E264-4321-9B72-C74774112C38}" srcOrd="1" destOrd="0" presId="urn:microsoft.com/office/officeart/2005/8/layout/chevron2"/>
    <dgm:cxn modelId="{E01C82E7-84EA-49BD-A414-4FBDF7A6D30A}" type="presParOf" srcId="{D6F76BD9-F117-49D2-8A4B-AA476F91664C}" destId="{809DD4B2-AFFC-4E1B-B8FC-66B226824512}" srcOrd="2" destOrd="0" presId="urn:microsoft.com/office/officeart/2005/8/layout/chevron2"/>
    <dgm:cxn modelId="{BD568E43-B3F9-44D1-B403-923E30BF144C}" type="presParOf" srcId="{809DD4B2-AFFC-4E1B-B8FC-66B226824512}" destId="{4CA26434-3E78-4247-BE69-10AD098898F5}" srcOrd="0" destOrd="0" presId="urn:microsoft.com/office/officeart/2005/8/layout/chevron2"/>
    <dgm:cxn modelId="{AEB7233B-5231-419F-ACE2-B11D4B69A1CD}" type="presParOf" srcId="{809DD4B2-AFFC-4E1B-B8FC-66B226824512}" destId="{F78BD30A-33EE-43CD-ADCE-3A5FB08F0214}" srcOrd="1" destOrd="0" presId="urn:microsoft.com/office/officeart/2005/8/layout/chevron2"/>
    <dgm:cxn modelId="{D0D9967C-DC3B-47CE-A5CE-CD2E09D1DBB0}" type="presParOf" srcId="{D6F76BD9-F117-49D2-8A4B-AA476F91664C}" destId="{CC620C9F-6F72-4842-8BCA-22C21AE12806}" srcOrd="3" destOrd="0" presId="urn:microsoft.com/office/officeart/2005/8/layout/chevron2"/>
    <dgm:cxn modelId="{5D974DFF-4778-4F42-8A81-D8D58BFE0152}" type="presParOf" srcId="{D6F76BD9-F117-49D2-8A4B-AA476F91664C}" destId="{44165844-53D2-44CD-A6A3-F516E1661F26}" srcOrd="4" destOrd="0" presId="urn:microsoft.com/office/officeart/2005/8/layout/chevron2"/>
    <dgm:cxn modelId="{D116B58D-B14E-4810-B683-93671C1BD649}" type="presParOf" srcId="{44165844-53D2-44CD-A6A3-F516E1661F26}" destId="{12C0C921-119A-4564-9019-113AD2E9E430}" srcOrd="0" destOrd="0" presId="urn:microsoft.com/office/officeart/2005/8/layout/chevron2"/>
    <dgm:cxn modelId="{C3DDAB3A-FB21-4389-AE91-E39420D326DB}" type="presParOf" srcId="{44165844-53D2-44CD-A6A3-F516E1661F26}" destId="{8544FADE-6B02-41F2-9C75-C03060AB0F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508D7-0CF9-40ED-B60C-7FA9BBB561B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FBAECD2-EEEF-4F52-A341-B2563F7EB449}">
      <dgm:prSet phldrT="[Text]" custT="1"/>
      <dgm:spPr/>
      <dgm:t>
        <a:bodyPr/>
        <a:lstStyle/>
        <a:p>
          <a:endParaRPr lang="de-DE" sz="800" dirty="0">
            <a:latin typeface="+mj-lt"/>
          </a:endParaRPr>
        </a:p>
      </dgm:t>
    </dgm:pt>
    <dgm:pt modelId="{04068CF9-E1CE-46FD-AA2C-C0759E0B03FE}" type="parTrans" cxnId="{451F9108-FF24-40EE-B0B9-C96BFF7C106C}">
      <dgm:prSet/>
      <dgm:spPr/>
      <dgm:t>
        <a:bodyPr/>
        <a:lstStyle/>
        <a:p>
          <a:endParaRPr lang="de-DE"/>
        </a:p>
      </dgm:t>
    </dgm:pt>
    <dgm:pt modelId="{DB75F0F9-64D5-4D16-AA12-B552604611FD}" type="sibTrans" cxnId="{451F9108-FF24-40EE-B0B9-C96BFF7C106C}">
      <dgm:prSet/>
      <dgm:spPr/>
      <dgm:t>
        <a:bodyPr/>
        <a:lstStyle/>
        <a:p>
          <a:endParaRPr lang="de-DE"/>
        </a:p>
      </dgm:t>
    </dgm:pt>
    <dgm:pt modelId="{F215BFFA-1D9C-4275-9ED2-CBA59896FEEE}">
      <dgm:prSet phldrT="[Text]" custT="1"/>
      <dgm:spPr/>
      <dgm:t>
        <a:bodyPr/>
        <a:lstStyle/>
        <a:p>
          <a:r>
            <a:rPr lang="de-DE" sz="1300" dirty="0">
              <a:latin typeface="+mj-lt"/>
            </a:rPr>
            <a:t>University and </a:t>
          </a:r>
          <a:r>
            <a:rPr lang="de-DE" sz="1300" dirty="0" err="1">
              <a:latin typeface="+mj-lt"/>
            </a:rPr>
            <a:t>residence</a:t>
          </a:r>
          <a:r>
            <a:rPr lang="de-DE" sz="1300" dirty="0">
              <a:latin typeface="+mj-lt"/>
            </a:rPr>
            <a:t> in a </a:t>
          </a:r>
          <a:r>
            <a:rPr lang="de-DE" sz="1300" dirty="0" err="1">
              <a:latin typeface="+mj-lt"/>
            </a:rPr>
            <a:t>very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quiet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area</a:t>
          </a:r>
          <a:r>
            <a:rPr lang="de-DE" sz="1300" dirty="0">
              <a:latin typeface="+mj-lt"/>
            </a:rPr>
            <a:t> of Ludwigsburg, </a:t>
          </a:r>
          <a:r>
            <a:rPr lang="de-DE" sz="1300" dirty="0" err="1">
              <a:latin typeface="+mj-lt"/>
            </a:rPr>
            <a:t>next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to</a:t>
          </a:r>
          <a:r>
            <a:rPr lang="de-DE" sz="1300" dirty="0">
              <a:latin typeface="+mj-lt"/>
            </a:rPr>
            <a:t> a park</a:t>
          </a:r>
        </a:p>
      </dgm:t>
    </dgm:pt>
    <dgm:pt modelId="{67CF75F8-422D-4453-B226-175692FDC251}" type="parTrans" cxnId="{766B06DF-81C6-4E7A-9363-F3497A4B84D6}">
      <dgm:prSet/>
      <dgm:spPr/>
      <dgm:t>
        <a:bodyPr/>
        <a:lstStyle/>
        <a:p>
          <a:endParaRPr lang="de-DE"/>
        </a:p>
      </dgm:t>
    </dgm:pt>
    <dgm:pt modelId="{CCCDD139-B326-40E7-A3B6-4E3A51B925A1}" type="sibTrans" cxnId="{766B06DF-81C6-4E7A-9363-F3497A4B84D6}">
      <dgm:prSet/>
      <dgm:spPr/>
      <dgm:t>
        <a:bodyPr/>
        <a:lstStyle/>
        <a:p>
          <a:endParaRPr lang="de-DE"/>
        </a:p>
      </dgm:t>
    </dgm:pt>
    <dgm:pt modelId="{F27424FA-9395-4CE8-B72B-64BACC8C4F6C}">
      <dgm:prSet phldrT="[Text]" custT="1"/>
      <dgm:spPr/>
      <dgm:t>
        <a:bodyPr/>
        <a:lstStyle/>
        <a:p>
          <a:endParaRPr lang="de-DE" sz="800" dirty="0">
            <a:latin typeface="+mj-lt"/>
          </a:endParaRPr>
        </a:p>
      </dgm:t>
    </dgm:pt>
    <dgm:pt modelId="{9D0AFABD-D9FB-4DDC-B0DD-A5E99844E524}" type="parTrans" cxnId="{3147E505-8EAA-4C4C-B0E8-2C254C910E06}">
      <dgm:prSet/>
      <dgm:spPr/>
      <dgm:t>
        <a:bodyPr/>
        <a:lstStyle/>
        <a:p>
          <a:endParaRPr lang="de-DE"/>
        </a:p>
      </dgm:t>
    </dgm:pt>
    <dgm:pt modelId="{1098CEFC-D841-442D-AF24-722B349F1308}" type="sibTrans" cxnId="{3147E505-8EAA-4C4C-B0E8-2C254C910E06}">
      <dgm:prSet/>
      <dgm:spPr/>
      <dgm:t>
        <a:bodyPr/>
        <a:lstStyle/>
        <a:p>
          <a:endParaRPr lang="de-DE"/>
        </a:p>
      </dgm:t>
    </dgm:pt>
    <dgm:pt modelId="{1C434396-ADD1-47C2-BA0C-6493338CF48D}">
      <dgm:prSet phldrT="[Text]" custT="1"/>
      <dgm:spPr/>
      <dgm:t>
        <a:bodyPr/>
        <a:lstStyle/>
        <a:p>
          <a:r>
            <a:rPr lang="de-DE" sz="1300" dirty="0" err="1">
              <a:latin typeface="+mj-lt"/>
            </a:rPr>
            <a:t>Lecturers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welcome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exchange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students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to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their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classes</a:t>
          </a:r>
          <a:r>
            <a:rPr lang="de-DE" sz="1300" dirty="0">
              <a:latin typeface="+mj-lt"/>
            </a:rPr>
            <a:t> and </a:t>
          </a:r>
          <a:r>
            <a:rPr lang="de-DE" sz="1300" dirty="0" err="1">
              <a:latin typeface="+mj-lt"/>
            </a:rPr>
            <a:t>adapt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to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their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needs</a:t>
          </a:r>
          <a:endParaRPr lang="de-DE" sz="1300" dirty="0">
            <a:latin typeface="+mj-lt"/>
          </a:endParaRPr>
        </a:p>
      </dgm:t>
    </dgm:pt>
    <dgm:pt modelId="{981CAB10-2E0C-4B66-B282-F7B14D41A184}" type="parTrans" cxnId="{8B4A1E8B-BCFD-4F6E-BB55-D91A83851C7D}">
      <dgm:prSet/>
      <dgm:spPr/>
      <dgm:t>
        <a:bodyPr/>
        <a:lstStyle/>
        <a:p>
          <a:endParaRPr lang="de-DE"/>
        </a:p>
      </dgm:t>
    </dgm:pt>
    <dgm:pt modelId="{E670A7CA-FDC9-4BD1-BBDA-D7A4B2818A41}" type="sibTrans" cxnId="{8B4A1E8B-BCFD-4F6E-BB55-D91A83851C7D}">
      <dgm:prSet/>
      <dgm:spPr/>
      <dgm:t>
        <a:bodyPr/>
        <a:lstStyle/>
        <a:p>
          <a:endParaRPr lang="de-DE"/>
        </a:p>
      </dgm:t>
    </dgm:pt>
    <dgm:pt modelId="{1A1E96D7-964E-45FE-B87D-8ABE88E82104}">
      <dgm:prSet phldrT="[Text]" custT="1"/>
      <dgm:spPr/>
      <dgm:t>
        <a:bodyPr/>
        <a:lstStyle/>
        <a:p>
          <a:endParaRPr lang="de-DE" sz="800" dirty="0">
            <a:latin typeface="+mj-lt"/>
          </a:endParaRPr>
        </a:p>
      </dgm:t>
    </dgm:pt>
    <dgm:pt modelId="{964BC861-7048-458D-B23D-37214F6B61B1}" type="parTrans" cxnId="{1FE1CF32-552D-4A4F-818E-C39DE9AE0F9F}">
      <dgm:prSet/>
      <dgm:spPr/>
      <dgm:t>
        <a:bodyPr/>
        <a:lstStyle/>
        <a:p>
          <a:endParaRPr lang="de-DE"/>
        </a:p>
      </dgm:t>
    </dgm:pt>
    <dgm:pt modelId="{F35AB351-2EDA-471E-8848-446F0FBDA064}" type="sibTrans" cxnId="{1FE1CF32-552D-4A4F-818E-C39DE9AE0F9F}">
      <dgm:prSet/>
      <dgm:spPr/>
      <dgm:t>
        <a:bodyPr/>
        <a:lstStyle/>
        <a:p>
          <a:endParaRPr lang="de-DE"/>
        </a:p>
      </dgm:t>
    </dgm:pt>
    <dgm:pt modelId="{3C1812A2-5429-4B6F-8941-0315157A1B4B}">
      <dgm:prSet phldrT="[Text]" custT="1"/>
      <dgm:spPr/>
      <dgm:t>
        <a:bodyPr/>
        <a:lstStyle/>
        <a:p>
          <a:r>
            <a:rPr lang="de-DE" sz="1300" dirty="0" err="1">
              <a:latin typeface="+mj-lt"/>
            </a:rPr>
            <a:t>Pre-arrival</a:t>
          </a:r>
          <a:r>
            <a:rPr lang="de-DE" sz="1300" dirty="0">
              <a:latin typeface="+mj-lt"/>
            </a:rPr>
            <a:t> online </a:t>
          </a:r>
          <a:r>
            <a:rPr lang="de-DE" sz="1300" dirty="0" err="1">
              <a:latin typeface="+mj-lt"/>
            </a:rPr>
            <a:t>sessions</a:t>
          </a:r>
          <a:r>
            <a:rPr lang="de-DE" sz="1300" dirty="0">
              <a:latin typeface="+mj-lt"/>
            </a:rPr>
            <a:t> and </a:t>
          </a:r>
          <a:r>
            <a:rPr lang="de-DE" sz="1300" dirty="0" err="1">
              <a:latin typeface="+mj-lt"/>
            </a:rPr>
            <a:t>intense</a:t>
          </a:r>
          <a:r>
            <a:rPr lang="de-DE" sz="1300" dirty="0">
              <a:latin typeface="+mj-lt"/>
            </a:rPr>
            <a:t> Orientation Programme (</a:t>
          </a:r>
          <a:r>
            <a:rPr lang="de-DE" sz="1300" dirty="0" err="1">
              <a:latin typeface="+mj-lt"/>
            </a:rPr>
            <a:t>help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with</a:t>
          </a:r>
          <a:r>
            <a:rPr lang="de-DE" sz="1300" dirty="0">
              <a:latin typeface="+mj-lt"/>
            </a:rPr>
            <a:t> all administrative </a:t>
          </a:r>
          <a:r>
            <a:rPr lang="de-DE" sz="1300" dirty="0" err="1">
              <a:latin typeface="+mj-lt"/>
            </a:rPr>
            <a:t>formalities</a:t>
          </a:r>
          <a:r>
            <a:rPr lang="de-DE" sz="1300" dirty="0">
              <a:latin typeface="+mj-lt"/>
            </a:rPr>
            <a:t>, e.g. </a:t>
          </a:r>
          <a:r>
            <a:rPr lang="de-DE" sz="1300" dirty="0" err="1">
              <a:latin typeface="+mj-lt"/>
            </a:rPr>
            <a:t>Enrollment</a:t>
          </a:r>
          <a:r>
            <a:rPr lang="de-DE" sz="1300" dirty="0">
              <a:latin typeface="+mj-lt"/>
            </a:rPr>
            <a:t>, Registration </a:t>
          </a:r>
          <a:r>
            <a:rPr lang="de-DE" sz="1300" dirty="0" err="1">
              <a:latin typeface="+mj-lt"/>
            </a:rPr>
            <a:t>city</a:t>
          </a:r>
          <a:r>
            <a:rPr lang="de-DE" sz="1300" dirty="0">
              <a:latin typeface="+mj-lt"/>
            </a:rPr>
            <a:t>, Residence Permit)</a:t>
          </a:r>
        </a:p>
      </dgm:t>
    </dgm:pt>
    <dgm:pt modelId="{BECD4987-1881-42C7-9935-35B0E3C61077}" type="parTrans" cxnId="{579327F2-A4FA-4118-A7E8-308C999E527F}">
      <dgm:prSet/>
      <dgm:spPr/>
      <dgm:t>
        <a:bodyPr/>
        <a:lstStyle/>
        <a:p>
          <a:endParaRPr lang="de-DE"/>
        </a:p>
      </dgm:t>
    </dgm:pt>
    <dgm:pt modelId="{9C651E95-D153-4A32-9228-290FDF3A99F4}" type="sibTrans" cxnId="{579327F2-A4FA-4118-A7E8-308C999E527F}">
      <dgm:prSet/>
      <dgm:spPr/>
      <dgm:t>
        <a:bodyPr/>
        <a:lstStyle/>
        <a:p>
          <a:endParaRPr lang="de-DE"/>
        </a:p>
      </dgm:t>
    </dgm:pt>
    <dgm:pt modelId="{1581A77E-83F6-4D25-927D-26BAB8A3C5F5}">
      <dgm:prSet phldrT="[Text]" custT="1"/>
      <dgm:spPr/>
      <dgm:t>
        <a:bodyPr/>
        <a:lstStyle/>
        <a:p>
          <a:r>
            <a:rPr lang="de-DE" sz="1300" dirty="0">
              <a:latin typeface="+mj-lt"/>
            </a:rPr>
            <a:t>In the </a:t>
          </a:r>
          <a:r>
            <a:rPr lang="de-DE" sz="1300" dirty="0" err="1">
              <a:latin typeface="+mj-lt"/>
            </a:rPr>
            <a:t>heart</a:t>
          </a:r>
          <a:r>
            <a:rPr lang="de-DE" sz="1300" dirty="0">
              <a:latin typeface="+mj-lt"/>
            </a:rPr>
            <a:t> of Europe: </a:t>
          </a:r>
          <a:r>
            <a:rPr lang="de-DE" sz="1300" dirty="0" err="1">
              <a:latin typeface="+mj-lt"/>
            </a:rPr>
            <a:t>Only</a:t>
          </a:r>
          <a:r>
            <a:rPr lang="de-DE" sz="1300" dirty="0">
              <a:latin typeface="+mj-lt"/>
            </a:rPr>
            <a:t> 3 </a:t>
          </a:r>
          <a:r>
            <a:rPr lang="de-DE" sz="1300" dirty="0" err="1">
              <a:latin typeface="+mj-lt"/>
            </a:rPr>
            <a:t>hours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by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train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to</a:t>
          </a:r>
          <a:r>
            <a:rPr lang="de-DE" sz="1300" dirty="0">
              <a:latin typeface="+mj-lt"/>
            </a:rPr>
            <a:t> Paris, 4 </a:t>
          </a:r>
          <a:r>
            <a:rPr lang="de-DE" sz="1300" dirty="0" err="1">
              <a:latin typeface="+mj-lt"/>
            </a:rPr>
            <a:t>hours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to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Brussels</a:t>
          </a:r>
          <a:r>
            <a:rPr lang="de-DE" sz="1300" dirty="0">
              <a:latin typeface="+mj-lt"/>
            </a:rPr>
            <a:t>, 6 </a:t>
          </a:r>
          <a:r>
            <a:rPr lang="de-DE" sz="1300" dirty="0" err="1">
              <a:latin typeface="+mj-lt"/>
            </a:rPr>
            <a:t>hours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to</a:t>
          </a:r>
          <a:r>
            <a:rPr lang="de-DE" sz="1300" dirty="0">
              <a:latin typeface="+mj-lt"/>
            </a:rPr>
            <a:t> Amsterdam; </a:t>
          </a:r>
          <a:r>
            <a:rPr lang="de-DE" sz="1300" dirty="0" err="1">
              <a:latin typeface="+mj-lt"/>
            </a:rPr>
            <a:t>by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car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you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are</a:t>
          </a:r>
          <a:r>
            <a:rPr lang="de-DE" sz="1300" dirty="0">
              <a:latin typeface="+mj-lt"/>
            </a:rPr>
            <a:t> in </a:t>
          </a:r>
          <a:r>
            <a:rPr lang="de-DE" sz="1300" dirty="0" err="1">
              <a:latin typeface="+mj-lt"/>
            </a:rPr>
            <a:t>Zurich</a:t>
          </a:r>
          <a:r>
            <a:rPr lang="de-DE" sz="1300" dirty="0">
              <a:latin typeface="+mj-lt"/>
            </a:rPr>
            <a:t> in 3 </a:t>
          </a:r>
          <a:r>
            <a:rPr lang="de-DE" sz="1300" dirty="0" err="1">
              <a:latin typeface="+mj-lt"/>
            </a:rPr>
            <a:t>hours</a:t>
          </a:r>
          <a:r>
            <a:rPr lang="de-DE" sz="1300" dirty="0">
              <a:latin typeface="+mj-lt"/>
            </a:rPr>
            <a:t> and in Prague in 5 </a:t>
          </a:r>
          <a:r>
            <a:rPr lang="de-DE" sz="1300" dirty="0" err="1">
              <a:latin typeface="+mj-lt"/>
            </a:rPr>
            <a:t>hours</a:t>
          </a:r>
          <a:endParaRPr lang="de-DE" sz="1300" dirty="0">
            <a:latin typeface="+mj-lt"/>
          </a:endParaRPr>
        </a:p>
      </dgm:t>
    </dgm:pt>
    <dgm:pt modelId="{8F64E8FE-0E95-45E3-8C75-1BB62F0C3C39}" type="sibTrans" cxnId="{081AEFF7-4B9B-4A1D-A9FE-F7B3075B2D7A}">
      <dgm:prSet/>
      <dgm:spPr/>
      <dgm:t>
        <a:bodyPr/>
        <a:lstStyle/>
        <a:p>
          <a:endParaRPr lang="de-DE"/>
        </a:p>
      </dgm:t>
    </dgm:pt>
    <dgm:pt modelId="{297BBD6B-18A8-4B57-BFF0-F4934807E431}" type="parTrans" cxnId="{081AEFF7-4B9B-4A1D-A9FE-F7B3075B2D7A}">
      <dgm:prSet/>
      <dgm:spPr/>
      <dgm:t>
        <a:bodyPr/>
        <a:lstStyle/>
        <a:p>
          <a:endParaRPr lang="de-DE"/>
        </a:p>
      </dgm:t>
    </dgm:pt>
    <dgm:pt modelId="{A0CCA9B9-4EB3-4597-91FA-CF33464B300D}">
      <dgm:prSet phldrT="[Text]" custT="1"/>
      <dgm:spPr/>
      <dgm:t>
        <a:bodyPr/>
        <a:lstStyle/>
        <a:p>
          <a:r>
            <a:rPr lang="de-DE" sz="1300" dirty="0">
              <a:latin typeface="+mj-lt"/>
            </a:rPr>
            <a:t>Buddy-Programme (1:1, </a:t>
          </a:r>
          <a:r>
            <a:rPr lang="de-DE" sz="1300" dirty="0" err="1">
              <a:latin typeface="+mj-lt"/>
            </a:rPr>
            <a:t>very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engaged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community</a:t>
          </a:r>
          <a:r>
            <a:rPr lang="de-DE" sz="1300" dirty="0">
              <a:latin typeface="+mj-lt"/>
            </a:rPr>
            <a:t>)</a:t>
          </a:r>
        </a:p>
      </dgm:t>
    </dgm:pt>
    <dgm:pt modelId="{EA104A2F-7246-4A76-8AF4-D76D3ED8BCB5}" type="parTrans" cxnId="{31DD13CE-9E49-4E7B-AB74-E0516C156F77}">
      <dgm:prSet/>
      <dgm:spPr/>
      <dgm:t>
        <a:bodyPr/>
        <a:lstStyle/>
        <a:p>
          <a:endParaRPr lang="de-DE"/>
        </a:p>
      </dgm:t>
    </dgm:pt>
    <dgm:pt modelId="{5CBE96E7-F13A-4F91-A672-C0A16026A727}" type="sibTrans" cxnId="{31DD13CE-9E49-4E7B-AB74-E0516C156F77}">
      <dgm:prSet/>
      <dgm:spPr/>
      <dgm:t>
        <a:bodyPr/>
        <a:lstStyle/>
        <a:p>
          <a:endParaRPr lang="de-DE"/>
        </a:p>
      </dgm:t>
    </dgm:pt>
    <dgm:pt modelId="{AAF2AF16-9DF2-4D21-9898-194ABE7C35EA}">
      <dgm:prSet phldrT="[Text]" custT="1"/>
      <dgm:spPr/>
      <dgm:t>
        <a:bodyPr/>
        <a:lstStyle/>
        <a:p>
          <a:r>
            <a:rPr lang="de-DE" sz="1300" dirty="0">
              <a:latin typeface="+mj-lt"/>
            </a:rPr>
            <a:t>Workshop in Academic Writing, Language Support </a:t>
          </a:r>
          <a:r>
            <a:rPr lang="de-DE" sz="1300" dirty="0" err="1">
              <a:latin typeface="+mj-lt"/>
            </a:rPr>
            <a:t>Centre</a:t>
          </a:r>
          <a:r>
            <a:rPr lang="de-DE" sz="1300" dirty="0">
              <a:latin typeface="+mj-lt"/>
            </a:rPr>
            <a:t>, Language Tandems etc.</a:t>
          </a:r>
        </a:p>
      </dgm:t>
    </dgm:pt>
    <dgm:pt modelId="{A0DEE6A3-7833-4DDA-856D-AB84F151508C}" type="parTrans" cxnId="{94B91AAF-E19C-42C3-9D7B-E810C9FBCA08}">
      <dgm:prSet/>
      <dgm:spPr/>
      <dgm:t>
        <a:bodyPr/>
        <a:lstStyle/>
        <a:p>
          <a:endParaRPr lang="de-DE"/>
        </a:p>
      </dgm:t>
    </dgm:pt>
    <dgm:pt modelId="{65A24207-D0D7-4321-B0C1-225A1EDF0008}" type="sibTrans" cxnId="{94B91AAF-E19C-42C3-9D7B-E810C9FBCA08}">
      <dgm:prSet/>
      <dgm:spPr/>
      <dgm:t>
        <a:bodyPr/>
        <a:lstStyle/>
        <a:p>
          <a:endParaRPr lang="de-DE"/>
        </a:p>
      </dgm:t>
    </dgm:pt>
    <dgm:pt modelId="{1EDC4046-51B5-40CC-8952-D922A99E9303}">
      <dgm:prSet phldrT="[Text]" custT="1"/>
      <dgm:spPr/>
      <dgm:t>
        <a:bodyPr/>
        <a:lstStyle/>
        <a:p>
          <a:r>
            <a:rPr lang="de-DE" sz="1300" dirty="0">
              <a:latin typeface="+mj-lt"/>
              <a:hlinkClick xmlns:r="http://schemas.openxmlformats.org/officeDocument/2006/relationships" r:id="rId1"/>
            </a:rPr>
            <a:t>International Course Package </a:t>
          </a:r>
          <a:r>
            <a:rPr lang="de-DE" sz="1300" dirty="0" err="1">
              <a:latin typeface="+mj-lt"/>
            </a:rPr>
            <a:t>with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courses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that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are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taught</a:t>
          </a:r>
          <a:r>
            <a:rPr lang="de-DE" sz="1300" dirty="0">
              <a:latin typeface="+mj-lt"/>
            </a:rPr>
            <a:t> in English and </a:t>
          </a:r>
          <a:r>
            <a:rPr lang="de-DE" sz="1300" dirty="0" err="1">
              <a:latin typeface="+mj-lt"/>
            </a:rPr>
            <a:t>offered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regularly</a:t>
          </a:r>
          <a:endParaRPr lang="de-DE" sz="1300" dirty="0">
            <a:latin typeface="+mj-lt"/>
          </a:endParaRPr>
        </a:p>
      </dgm:t>
    </dgm:pt>
    <dgm:pt modelId="{D0C57D4D-1222-4679-8B1C-5378BDC76160}" type="parTrans" cxnId="{846F07A6-F6BA-417B-825F-F0D3B2DF922B}">
      <dgm:prSet/>
      <dgm:spPr/>
      <dgm:t>
        <a:bodyPr/>
        <a:lstStyle/>
        <a:p>
          <a:endParaRPr lang="de-DE"/>
        </a:p>
      </dgm:t>
    </dgm:pt>
    <dgm:pt modelId="{E992A63B-316A-41D7-BB1E-04DE667A984D}" type="sibTrans" cxnId="{846F07A6-F6BA-417B-825F-F0D3B2DF922B}">
      <dgm:prSet/>
      <dgm:spPr/>
      <dgm:t>
        <a:bodyPr/>
        <a:lstStyle/>
        <a:p>
          <a:endParaRPr lang="de-DE"/>
        </a:p>
      </dgm:t>
    </dgm:pt>
    <dgm:pt modelId="{066168D1-8C3D-4A7C-8D90-A643B64CD99E}">
      <dgm:prSet phldrT="[Text]" custT="1"/>
      <dgm:spPr/>
      <dgm:t>
        <a:bodyPr/>
        <a:lstStyle/>
        <a:p>
          <a:r>
            <a:rPr lang="de-DE" sz="1300" dirty="0">
              <a:latin typeface="+mj-lt"/>
            </a:rPr>
            <a:t>(Free) German </a:t>
          </a:r>
          <a:r>
            <a:rPr lang="de-DE" sz="1300" dirty="0" err="1">
              <a:latin typeface="+mj-lt"/>
            </a:rPr>
            <a:t>language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courses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with</a:t>
          </a:r>
          <a:r>
            <a:rPr lang="de-DE" sz="1300" dirty="0">
              <a:latin typeface="+mj-lt"/>
            </a:rPr>
            <a:t> 4 different </a:t>
          </a:r>
          <a:r>
            <a:rPr lang="de-DE" sz="1300" dirty="0" err="1">
              <a:latin typeface="+mj-lt"/>
            </a:rPr>
            <a:t>levels</a:t>
          </a:r>
          <a:r>
            <a:rPr lang="de-DE" sz="1300" dirty="0">
              <a:latin typeface="+mj-lt"/>
            </a:rPr>
            <a:t> (4 </a:t>
          </a:r>
          <a:r>
            <a:rPr lang="de-DE" sz="1300" dirty="0" err="1">
              <a:latin typeface="+mj-lt"/>
            </a:rPr>
            <a:t>hours</a:t>
          </a:r>
          <a:r>
            <a:rPr lang="de-DE" sz="1300" dirty="0">
              <a:latin typeface="+mj-lt"/>
            </a:rPr>
            <a:t> / </a:t>
          </a:r>
          <a:r>
            <a:rPr lang="de-DE" sz="1300" dirty="0" err="1">
              <a:latin typeface="+mj-lt"/>
            </a:rPr>
            <a:t>week</a:t>
          </a:r>
          <a:r>
            <a:rPr lang="de-DE" sz="1300" dirty="0">
              <a:latin typeface="+mj-lt"/>
            </a:rPr>
            <a:t>, 6 ECTS)</a:t>
          </a:r>
        </a:p>
      </dgm:t>
    </dgm:pt>
    <dgm:pt modelId="{29C04AD0-3567-4A40-A67F-A53A016B96AC}" type="parTrans" cxnId="{040C49B1-8375-462E-ABBE-A67EE8CBC942}">
      <dgm:prSet/>
      <dgm:spPr/>
      <dgm:t>
        <a:bodyPr/>
        <a:lstStyle/>
        <a:p>
          <a:endParaRPr lang="de-DE"/>
        </a:p>
      </dgm:t>
    </dgm:pt>
    <dgm:pt modelId="{0881ABFC-BA50-4D07-908F-A5677442278A}" type="sibTrans" cxnId="{040C49B1-8375-462E-ABBE-A67EE8CBC942}">
      <dgm:prSet/>
      <dgm:spPr/>
      <dgm:t>
        <a:bodyPr/>
        <a:lstStyle/>
        <a:p>
          <a:endParaRPr lang="de-DE"/>
        </a:p>
      </dgm:t>
    </dgm:pt>
    <dgm:pt modelId="{3B0BDB22-6032-4D06-BB33-C96FAE122DF0}">
      <dgm:prSet phldrT="[Text]" custT="1"/>
      <dgm:spPr/>
      <dgm:t>
        <a:bodyPr/>
        <a:lstStyle/>
        <a:p>
          <a:r>
            <a:rPr lang="de-DE" sz="1300" dirty="0" err="1">
              <a:latin typeface="+mj-lt"/>
            </a:rPr>
            <a:t>Possibility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to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gain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practical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experience</a:t>
          </a:r>
          <a:r>
            <a:rPr lang="de-DE" sz="1300" dirty="0">
              <a:latin typeface="+mj-lt"/>
            </a:rPr>
            <a:t>: </a:t>
          </a:r>
          <a:r>
            <a:rPr lang="de-DE" sz="1300" dirty="0" err="1">
              <a:latin typeface="+mj-lt"/>
            </a:rPr>
            <a:t>Internship</a:t>
          </a:r>
          <a:r>
            <a:rPr lang="de-DE" sz="1300" dirty="0">
              <a:latin typeface="+mj-lt"/>
            </a:rPr>
            <a:t> at Schools (2 </a:t>
          </a:r>
          <a:r>
            <a:rPr lang="de-DE" sz="1300" dirty="0" err="1">
              <a:latin typeface="+mj-lt"/>
            </a:rPr>
            <a:t>weeks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full</a:t>
          </a:r>
          <a:r>
            <a:rPr lang="de-DE" sz="1300" dirty="0">
              <a:latin typeface="+mj-lt"/>
            </a:rPr>
            <a:t>-time 3 ECTS, 2 </a:t>
          </a:r>
          <a:r>
            <a:rPr lang="de-DE" sz="1300" dirty="0" err="1">
              <a:latin typeface="+mj-lt"/>
            </a:rPr>
            <a:t>days</a:t>
          </a:r>
          <a:r>
            <a:rPr lang="de-DE" sz="1300" dirty="0">
              <a:latin typeface="+mj-lt"/>
            </a:rPr>
            <a:t> per </a:t>
          </a:r>
          <a:r>
            <a:rPr lang="de-DE" sz="1300" dirty="0" err="1">
              <a:latin typeface="+mj-lt"/>
            </a:rPr>
            <a:t>week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throughout</a:t>
          </a:r>
          <a:r>
            <a:rPr lang="de-DE" sz="1300" dirty="0">
              <a:latin typeface="+mj-lt"/>
            </a:rPr>
            <a:t> the </a:t>
          </a:r>
          <a:r>
            <a:rPr lang="de-DE" sz="1300" dirty="0" err="1">
              <a:latin typeface="+mj-lt"/>
            </a:rPr>
            <a:t>entire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lecture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period</a:t>
          </a:r>
          <a:r>
            <a:rPr lang="de-DE" sz="1300" dirty="0">
              <a:latin typeface="+mj-lt"/>
            </a:rPr>
            <a:t> 10 ETCS)</a:t>
          </a:r>
        </a:p>
      </dgm:t>
    </dgm:pt>
    <dgm:pt modelId="{5FDE0FE6-E8A9-4E8D-8E67-B1157E6F5649}" type="parTrans" cxnId="{5DF8BCF9-DB48-4CB3-A21F-CF8DD23439CD}">
      <dgm:prSet/>
      <dgm:spPr/>
      <dgm:t>
        <a:bodyPr/>
        <a:lstStyle/>
        <a:p>
          <a:endParaRPr lang="de-DE"/>
        </a:p>
      </dgm:t>
    </dgm:pt>
    <dgm:pt modelId="{D86562B9-D03B-4814-8DCD-D5938DC4319D}" type="sibTrans" cxnId="{5DF8BCF9-DB48-4CB3-A21F-CF8DD23439CD}">
      <dgm:prSet/>
      <dgm:spPr/>
      <dgm:t>
        <a:bodyPr/>
        <a:lstStyle/>
        <a:p>
          <a:endParaRPr lang="de-DE"/>
        </a:p>
      </dgm:t>
    </dgm:pt>
    <dgm:pt modelId="{F683E826-ED69-41D6-82E9-F7DD2CF8C44B}">
      <dgm:prSet phldrT="[Text]" custT="1"/>
      <dgm:spPr/>
      <dgm:t>
        <a:bodyPr/>
        <a:lstStyle/>
        <a:p>
          <a:r>
            <a:rPr lang="de-DE" sz="1300" dirty="0" err="1">
              <a:latin typeface="+mj-lt"/>
            </a:rPr>
            <a:t>Guaranteed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room</a:t>
          </a:r>
          <a:r>
            <a:rPr lang="de-DE" sz="1300" dirty="0">
              <a:latin typeface="+mj-lt"/>
            </a:rPr>
            <a:t> at the </a:t>
          </a:r>
          <a:r>
            <a:rPr lang="de-DE" sz="1300" dirty="0" err="1">
              <a:latin typeface="+mj-lt"/>
            </a:rPr>
            <a:t>student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residence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next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to</a:t>
          </a:r>
          <a:r>
            <a:rPr lang="de-DE" sz="1300" dirty="0">
              <a:latin typeface="+mj-lt"/>
            </a:rPr>
            <a:t> the </a:t>
          </a:r>
          <a:r>
            <a:rPr lang="de-DE" sz="1300" dirty="0" err="1">
              <a:latin typeface="+mj-lt"/>
            </a:rPr>
            <a:t>university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for</a:t>
          </a:r>
          <a:r>
            <a:rPr lang="de-DE" sz="1300" dirty="0">
              <a:latin typeface="+mj-lt"/>
            </a:rPr>
            <a:t> all </a:t>
          </a:r>
          <a:r>
            <a:rPr lang="de-DE" sz="1300" dirty="0" err="1">
              <a:latin typeface="+mj-lt"/>
            </a:rPr>
            <a:t>exchange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students</a:t>
          </a:r>
          <a:endParaRPr lang="de-DE" sz="1300" dirty="0">
            <a:latin typeface="+mj-lt"/>
          </a:endParaRPr>
        </a:p>
      </dgm:t>
    </dgm:pt>
    <dgm:pt modelId="{4DF95CFC-B5D4-4AE4-9067-30FE52AE7490}" type="parTrans" cxnId="{6FDA15E7-E77B-4C40-BA2B-4074F6E387B1}">
      <dgm:prSet/>
      <dgm:spPr/>
      <dgm:t>
        <a:bodyPr/>
        <a:lstStyle/>
        <a:p>
          <a:endParaRPr lang="de-DE"/>
        </a:p>
      </dgm:t>
    </dgm:pt>
    <dgm:pt modelId="{3C0CCFFB-A6FE-4942-85DB-18C774E72A14}" type="sibTrans" cxnId="{6FDA15E7-E77B-4C40-BA2B-4074F6E387B1}">
      <dgm:prSet/>
      <dgm:spPr/>
      <dgm:t>
        <a:bodyPr/>
        <a:lstStyle/>
        <a:p>
          <a:endParaRPr lang="de-DE"/>
        </a:p>
      </dgm:t>
    </dgm:pt>
    <dgm:pt modelId="{08DE6BFE-4037-4FEB-9AF0-7D9CD6B0840F}">
      <dgm:prSet phldrT="[Text]" custT="1"/>
      <dgm:spPr/>
      <dgm:t>
        <a:bodyPr/>
        <a:lstStyle/>
        <a:p>
          <a:r>
            <a:rPr lang="de-DE" sz="1300" dirty="0" err="1">
              <a:latin typeface="+mj-lt"/>
            </a:rPr>
            <a:t>Students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can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choose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from</a:t>
          </a:r>
          <a:r>
            <a:rPr lang="de-DE" sz="1300" dirty="0">
              <a:latin typeface="+mj-lt"/>
            </a:rPr>
            <a:t> the </a:t>
          </a:r>
          <a:r>
            <a:rPr lang="de-DE" sz="1300" dirty="0" err="1">
              <a:latin typeface="+mj-lt"/>
            </a:rPr>
            <a:t>entire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course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catalogue</a:t>
          </a:r>
          <a:r>
            <a:rPr lang="de-DE" sz="1300" dirty="0">
              <a:latin typeface="+mj-lt"/>
            </a:rPr>
            <a:t> and </a:t>
          </a:r>
          <a:r>
            <a:rPr lang="de-DE" sz="1300" dirty="0" err="1">
              <a:latin typeface="+mj-lt"/>
            </a:rPr>
            <a:t>are</a:t>
          </a:r>
          <a:r>
            <a:rPr lang="de-DE" sz="1300" dirty="0">
              <a:latin typeface="+mj-lt"/>
            </a:rPr>
            <a:t> not </a:t>
          </a:r>
          <a:r>
            <a:rPr lang="de-DE" sz="1300" dirty="0" err="1">
              <a:latin typeface="+mj-lt"/>
            </a:rPr>
            <a:t>restricted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to</a:t>
          </a:r>
          <a:r>
            <a:rPr lang="de-DE" sz="1300" dirty="0">
              <a:latin typeface="+mj-lt"/>
            </a:rPr>
            <a:t> a </a:t>
          </a:r>
          <a:r>
            <a:rPr lang="de-DE" sz="1300" dirty="0" err="1">
              <a:latin typeface="+mj-lt"/>
            </a:rPr>
            <a:t>specific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faculty</a:t>
          </a:r>
          <a:endParaRPr lang="de-DE" sz="1300" dirty="0">
            <a:latin typeface="+mj-lt"/>
          </a:endParaRPr>
        </a:p>
      </dgm:t>
    </dgm:pt>
    <dgm:pt modelId="{FE01E5A5-9D84-4A4A-9560-9C6DF71ADFD1}" type="sibTrans" cxnId="{2611D720-0FCE-4034-98D1-C773C4B119E6}">
      <dgm:prSet/>
      <dgm:spPr/>
      <dgm:t>
        <a:bodyPr/>
        <a:lstStyle/>
        <a:p>
          <a:endParaRPr lang="de-DE"/>
        </a:p>
      </dgm:t>
    </dgm:pt>
    <dgm:pt modelId="{82231EF3-8EFA-43CD-9FD3-FB18516E97BF}" type="parTrans" cxnId="{2611D720-0FCE-4034-98D1-C773C4B119E6}">
      <dgm:prSet/>
      <dgm:spPr/>
      <dgm:t>
        <a:bodyPr/>
        <a:lstStyle/>
        <a:p>
          <a:endParaRPr lang="de-DE"/>
        </a:p>
      </dgm:t>
    </dgm:pt>
    <dgm:pt modelId="{81503E57-63AD-4E0C-92AC-07E95712AE5F}">
      <dgm:prSet phldrT="[Text]" custT="1"/>
      <dgm:spPr/>
      <dgm:t>
        <a:bodyPr/>
        <a:lstStyle/>
        <a:p>
          <a:r>
            <a:rPr lang="de-DE" sz="1300" dirty="0" err="1">
              <a:latin typeface="+mj-lt"/>
            </a:rPr>
            <a:t>Only</a:t>
          </a:r>
          <a:r>
            <a:rPr lang="de-DE" sz="1300" dirty="0">
              <a:latin typeface="+mj-lt"/>
            </a:rPr>
            <a:t> 15 </a:t>
          </a:r>
          <a:r>
            <a:rPr lang="de-DE" sz="1300" dirty="0" err="1">
              <a:latin typeface="+mj-lt"/>
            </a:rPr>
            <a:t>minutes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by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train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from</a:t>
          </a:r>
          <a:r>
            <a:rPr lang="de-DE" sz="1300" dirty="0">
              <a:latin typeface="+mj-lt"/>
            </a:rPr>
            <a:t> Ludwigsburg </a:t>
          </a:r>
          <a:r>
            <a:rPr lang="de-DE" sz="1300" dirty="0" err="1">
              <a:latin typeface="+mj-lt"/>
            </a:rPr>
            <a:t>to</a:t>
          </a:r>
          <a:r>
            <a:rPr lang="de-DE" sz="1300" dirty="0">
              <a:latin typeface="+mj-lt"/>
            </a:rPr>
            <a:t> Stuttgart, the </a:t>
          </a:r>
          <a:r>
            <a:rPr lang="de-DE" sz="1300" dirty="0" err="1">
              <a:latin typeface="+mj-lt"/>
            </a:rPr>
            <a:t>capital</a:t>
          </a:r>
          <a:r>
            <a:rPr lang="de-DE" sz="1300" dirty="0">
              <a:latin typeface="+mj-lt"/>
            </a:rPr>
            <a:t> of Baden-Württemberg</a:t>
          </a:r>
        </a:p>
      </dgm:t>
    </dgm:pt>
    <dgm:pt modelId="{8A87AD30-C027-496D-A75D-CB74D6BC836D}" type="sibTrans" cxnId="{9C540193-E601-40C5-BA44-739610E61ACB}">
      <dgm:prSet/>
      <dgm:spPr/>
      <dgm:t>
        <a:bodyPr/>
        <a:lstStyle/>
        <a:p>
          <a:endParaRPr lang="de-DE"/>
        </a:p>
      </dgm:t>
    </dgm:pt>
    <dgm:pt modelId="{7B1E88D3-C8F7-40B6-BD34-9058F68A7271}" type="parTrans" cxnId="{9C540193-E601-40C5-BA44-739610E61ACB}">
      <dgm:prSet/>
      <dgm:spPr/>
      <dgm:t>
        <a:bodyPr/>
        <a:lstStyle/>
        <a:p>
          <a:endParaRPr lang="de-DE"/>
        </a:p>
      </dgm:t>
    </dgm:pt>
    <dgm:pt modelId="{78489099-4297-4826-AC6A-6C812C01D7F7}">
      <dgm:prSet phldrT="[Text]" custT="1"/>
      <dgm:spPr/>
      <dgm:t>
        <a:bodyPr/>
        <a:lstStyle/>
        <a:p>
          <a:r>
            <a:rPr lang="de-DE" sz="1300" dirty="0">
              <a:latin typeface="+mj-lt"/>
            </a:rPr>
            <a:t>Ludwigsburg </a:t>
          </a:r>
          <a:r>
            <a:rPr lang="de-DE" sz="1300" dirty="0" err="1">
              <a:latin typeface="+mj-lt"/>
            </a:rPr>
            <a:t>is</a:t>
          </a:r>
          <a:r>
            <a:rPr lang="de-DE" sz="1300" dirty="0">
              <a:latin typeface="+mj-lt"/>
            </a:rPr>
            <a:t> a </a:t>
          </a:r>
          <a:r>
            <a:rPr lang="de-DE" sz="1300" dirty="0" err="1">
              <a:latin typeface="+mj-lt"/>
            </a:rPr>
            <a:t>very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picturesque</a:t>
          </a:r>
          <a:r>
            <a:rPr lang="de-DE" sz="1300" dirty="0">
              <a:latin typeface="+mj-lt"/>
            </a:rPr>
            <a:t> Baroque </a:t>
          </a:r>
          <a:r>
            <a:rPr lang="de-DE" sz="1300" dirty="0" err="1">
              <a:latin typeface="+mj-lt"/>
            </a:rPr>
            <a:t>town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with</a:t>
          </a:r>
          <a:r>
            <a:rPr lang="de-DE" sz="1300" dirty="0">
              <a:latin typeface="+mj-lt"/>
            </a:rPr>
            <a:t> a </a:t>
          </a:r>
          <a:r>
            <a:rPr lang="de-DE" sz="1300" dirty="0" err="1">
              <a:latin typeface="+mj-lt"/>
            </a:rPr>
            <a:t>magnificent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palace</a:t>
          </a:r>
          <a:r>
            <a:rPr lang="de-DE" sz="1300" dirty="0">
              <a:latin typeface="+mj-lt"/>
            </a:rPr>
            <a:t> and a </a:t>
          </a:r>
          <a:r>
            <a:rPr lang="de-DE" sz="1300" dirty="0" err="1">
              <a:latin typeface="+mj-lt"/>
            </a:rPr>
            <a:t>beautiful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market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square</a:t>
          </a:r>
          <a:r>
            <a:rPr lang="de-DE" sz="1300" dirty="0">
              <a:latin typeface="+mj-lt"/>
            </a:rPr>
            <a:t> </a:t>
          </a:r>
          <a:r>
            <a:rPr lang="de-DE" sz="1300" dirty="0" err="1">
              <a:latin typeface="+mj-lt"/>
            </a:rPr>
            <a:t>hosting</a:t>
          </a:r>
          <a:r>
            <a:rPr lang="de-DE" sz="1300" dirty="0">
              <a:latin typeface="+mj-lt"/>
            </a:rPr>
            <a:t> the </a:t>
          </a:r>
          <a:r>
            <a:rPr lang="de-DE" sz="1300" dirty="0" err="1">
              <a:latin typeface="+mj-lt"/>
            </a:rPr>
            <a:t>famous</a:t>
          </a:r>
          <a:r>
            <a:rPr lang="de-DE" sz="1300" dirty="0">
              <a:latin typeface="+mj-lt"/>
            </a:rPr>
            <a:t> Christmas Market</a:t>
          </a:r>
        </a:p>
      </dgm:t>
    </dgm:pt>
    <dgm:pt modelId="{0A476725-F2EE-4C5F-B14B-D6C7BCA43E36}" type="parTrans" cxnId="{0B85618F-E4CE-4A01-B75D-C7601D0CEF94}">
      <dgm:prSet/>
      <dgm:spPr/>
      <dgm:t>
        <a:bodyPr/>
        <a:lstStyle/>
        <a:p>
          <a:endParaRPr lang="de-DE"/>
        </a:p>
      </dgm:t>
    </dgm:pt>
    <dgm:pt modelId="{5D70FC6E-C0EE-44F5-AF07-4798DC7539DA}" type="sibTrans" cxnId="{0B85618F-E4CE-4A01-B75D-C7601D0CEF94}">
      <dgm:prSet/>
      <dgm:spPr/>
      <dgm:t>
        <a:bodyPr/>
        <a:lstStyle/>
        <a:p>
          <a:endParaRPr lang="de-DE"/>
        </a:p>
      </dgm:t>
    </dgm:pt>
    <dgm:pt modelId="{675D15CD-84DB-4F93-8CEA-8624B0EDDD87}">
      <dgm:prSet phldrT="[Text]" custT="1"/>
      <dgm:spPr/>
      <dgm:t>
        <a:bodyPr/>
        <a:lstStyle/>
        <a:p>
          <a:endParaRPr lang="de-DE" sz="500" dirty="0">
            <a:latin typeface="+mj-lt"/>
          </a:endParaRPr>
        </a:p>
      </dgm:t>
    </dgm:pt>
    <dgm:pt modelId="{64036672-4E49-4659-9C0E-BF5A9165E81D}" type="parTrans" cxnId="{EF30F5A4-CCF9-427F-A02F-A823BD1E9EEC}">
      <dgm:prSet/>
      <dgm:spPr/>
      <dgm:t>
        <a:bodyPr/>
        <a:lstStyle/>
        <a:p>
          <a:endParaRPr lang="de-DE"/>
        </a:p>
      </dgm:t>
    </dgm:pt>
    <dgm:pt modelId="{E9C7105C-7B39-4B24-AE4C-0E00DBA308FF}" type="sibTrans" cxnId="{EF30F5A4-CCF9-427F-A02F-A823BD1E9EEC}">
      <dgm:prSet/>
      <dgm:spPr/>
      <dgm:t>
        <a:bodyPr/>
        <a:lstStyle/>
        <a:p>
          <a:endParaRPr lang="de-DE"/>
        </a:p>
      </dgm:t>
    </dgm:pt>
    <dgm:pt modelId="{D0F1D48C-786E-4054-BA04-839530381DFA}" type="pres">
      <dgm:prSet presAssocID="{55C508D7-0CF9-40ED-B60C-7FA9BBB561B8}" presName="Name0" presStyleCnt="0">
        <dgm:presLayoutVars>
          <dgm:chMax val="7"/>
          <dgm:chPref val="7"/>
          <dgm:dir/>
        </dgm:presLayoutVars>
      </dgm:prSet>
      <dgm:spPr/>
    </dgm:pt>
    <dgm:pt modelId="{91FF46A2-EBAB-4FA3-9220-EC44A7266229}" type="pres">
      <dgm:prSet presAssocID="{55C508D7-0CF9-40ED-B60C-7FA9BBB561B8}" presName="Name1" presStyleCnt="0"/>
      <dgm:spPr/>
    </dgm:pt>
    <dgm:pt modelId="{B6A6BE19-0EFF-496C-972C-0F7F044089D1}" type="pres">
      <dgm:prSet presAssocID="{55C508D7-0CF9-40ED-B60C-7FA9BBB561B8}" presName="cycle" presStyleCnt="0"/>
      <dgm:spPr/>
    </dgm:pt>
    <dgm:pt modelId="{50DB51A9-CE00-4D08-A3FC-5C7B7417F301}" type="pres">
      <dgm:prSet presAssocID="{55C508D7-0CF9-40ED-B60C-7FA9BBB561B8}" presName="srcNode" presStyleLbl="node1" presStyleIdx="0" presStyleCnt="3"/>
      <dgm:spPr/>
    </dgm:pt>
    <dgm:pt modelId="{04A23EA3-605E-4616-AB4E-13A75CE78C2E}" type="pres">
      <dgm:prSet presAssocID="{55C508D7-0CF9-40ED-B60C-7FA9BBB561B8}" presName="conn" presStyleLbl="parChTrans1D2" presStyleIdx="0" presStyleCnt="1"/>
      <dgm:spPr/>
    </dgm:pt>
    <dgm:pt modelId="{544BBE25-132D-4C0B-9271-3920972E98D6}" type="pres">
      <dgm:prSet presAssocID="{55C508D7-0CF9-40ED-B60C-7FA9BBB561B8}" presName="extraNode" presStyleLbl="node1" presStyleIdx="0" presStyleCnt="3"/>
      <dgm:spPr/>
    </dgm:pt>
    <dgm:pt modelId="{507C5C11-4F8F-4455-9348-794899AA0C0E}" type="pres">
      <dgm:prSet presAssocID="{55C508D7-0CF9-40ED-B60C-7FA9BBB561B8}" presName="dstNode" presStyleLbl="node1" presStyleIdx="0" presStyleCnt="3"/>
      <dgm:spPr/>
    </dgm:pt>
    <dgm:pt modelId="{425C5F4B-9520-45B6-AE68-DE40E2A74FF4}" type="pres">
      <dgm:prSet presAssocID="{2FBAECD2-EEEF-4F52-A341-B2563F7EB449}" presName="text_1" presStyleLbl="node1" presStyleIdx="0" presStyleCnt="3" custScaleY="121028">
        <dgm:presLayoutVars>
          <dgm:bulletEnabled val="1"/>
        </dgm:presLayoutVars>
      </dgm:prSet>
      <dgm:spPr/>
    </dgm:pt>
    <dgm:pt modelId="{2B1EADE5-EC32-466A-A900-F615CAAEBDEA}" type="pres">
      <dgm:prSet presAssocID="{2FBAECD2-EEEF-4F52-A341-B2563F7EB449}" presName="accent_1" presStyleCnt="0"/>
      <dgm:spPr/>
    </dgm:pt>
    <dgm:pt modelId="{4AB1804C-1E72-448E-B2F2-F74B07D89FCD}" type="pres">
      <dgm:prSet presAssocID="{2FBAECD2-EEEF-4F52-A341-B2563F7EB449}" presName="accentRepeatNode" presStyleLbl="solidFgAcc1" presStyleIdx="0" presStyleCnt="3" custScaleX="109143" custScaleY="107307"/>
      <dgm:spPr/>
    </dgm:pt>
    <dgm:pt modelId="{031E2531-9F19-41D2-B3DB-9A700737C51B}" type="pres">
      <dgm:prSet presAssocID="{F27424FA-9395-4CE8-B72B-64BACC8C4F6C}" presName="text_2" presStyleLbl="node1" presStyleIdx="1" presStyleCnt="3" custScaleY="122469">
        <dgm:presLayoutVars>
          <dgm:bulletEnabled val="1"/>
        </dgm:presLayoutVars>
      </dgm:prSet>
      <dgm:spPr/>
    </dgm:pt>
    <dgm:pt modelId="{217FFD82-C69A-421D-A987-4CE42E7B5B54}" type="pres">
      <dgm:prSet presAssocID="{F27424FA-9395-4CE8-B72B-64BACC8C4F6C}" presName="accent_2" presStyleCnt="0"/>
      <dgm:spPr/>
    </dgm:pt>
    <dgm:pt modelId="{6C1118B6-B27B-4CEC-BC2D-0B813FE2417D}" type="pres">
      <dgm:prSet presAssocID="{F27424FA-9395-4CE8-B72B-64BACC8C4F6C}" presName="accentRepeatNode" presStyleLbl="solidFgAcc1" presStyleIdx="1" presStyleCnt="3" custScaleX="109321" custScaleY="111723"/>
      <dgm:spPr/>
    </dgm:pt>
    <dgm:pt modelId="{E754E7B4-D66D-4AD9-8FCE-B00B3074B530}" type="pres">
      <dgm:prSet presAssocID="{1A1E96D7-964E-45FE-B87D-8ABE88E82104}" presName="text_3" presStyleLbl="node1" presStyleIdx="2" presStyleCnt="3" custScaleY="125107">
        <dgm:presLayoutVars>
          <dgm:bulletEnabled val="1"/>
        </dgm:presLayoutVars>
      </dgm:prSet>
      <dgm:spPr/>
    </dgm:pt>
    <dgm:pt modelId="{79E421DC-C553-454A-89BD-45ED8730901E}" type="pres">
      <dgm:prSet presAssocID="{1A1E96D7-964E-45FE-B87D-8ABE88E82104}" presName="accent_3" presStyleCnt="0"/>
      <dgm:spPr/>
    </dgm:pt>
    <dgm:pt modelId="{DA9F5AC1-493C-4FE8-B286-6DCDFF22AAEC}" type="pres">
      <dgm:prSet presAssocID="{1A1E96D7-964E-45FE-B87D-8ABE88E82104}" presName="accentRepeatNode" presStyleLbl="solidFgAcc1" presStyleIdx="2" presStyleCnt="3" custScaleX="115056" custScaleY="110570"/>
      <dgm:spPr/>
    </dgm:pt>
  </dgm:ptLst>
  <dgm:cxnLst>
    <dgm:cxn modelId="{3147E505-8EAA-4C4C-B0E8-2C254C910E06}" srcId="{55C508D7-0CF9-40ED-B60C-7FA9BBB561B8}" destId="{F27424FA-9395-4CE8-B72B-64BACC8C4F6C}" srcOrd="1" destOrd="0" parTransId="{9D0AFABD-D9FB-4DDC-B0DD-A5E99844E524}" sibTransId="{1098CEFC-D841-442D-AF24-722B349F1308}"/>
    <dgm:cxn modelId="{451F9108-FF24-40EE-B0B9-C96BFF7C106C}" srcId="{55C508D7-0CF9-40ED-B60C-7FA9BBB561B8}" destId="{2FBAECD2-EEEF-4F52-A341-B2563F7EB449}" srcOrd="0" destOrd="0" parTransId="{04068CF9-E1CE-46FD-AA2C-C0759E0B03FE}" sibTransId="{DB75F0F9-64D5-4D16-AA12-B552604611FD}"/>
    <dgm:cxn modelId="{3C3A470E-04CF-45DE-9D48-EEF7AE4D036E}" type="presOf" srcId="{1581A77E-83F6-4D25-927D-26BAB8A3C5F5}" destId="{425C5F4B-9520-45B6-AE68-DE40E2A74FF4}" srcOrd="0" destOrd="3" presId="urn:microsoft.com/office/officeart/2008/layout/VerticalCurvedList"/>
    <dgm:cxn modelId="{ED4C421A-891A-4C77-9AD2-DF0AD324A11D}" type="presOf" srcId="{81503E57-63AD-4E0C-92AC-07E95712AE5F}" destId="{425C5F4B-9520-45B6-AE68-DE40E2A74FF4}" srcOrd="0" destOrd="2" presId="urn:microsoft.com/office/officeart/2008/layout/VerticalCurvedList"/>
    <dgm:cxn modelId="{0FC41320-2F0B-4CDE-89A8-F75B6C6D2B1B}" type="presOf" srcId="{3B0BDB22-6032-4D06-BB33-C96FAE122DF0}" destId="{031E2531-9F19-41D2-B3DB-9A700737C51B}" srcOrd="0" destOrd="5" presId="urn:microsoft.com/office/officeart/2008/layout/VerticalCurvedList"/>
    <dgm:cxn modelId="{2611D720-0FCE-4034-98D1-C773C4B119E6}" srcId="{F27424FA-9395-4CE8-B72B-64BACC8C4F6C}" destId="{08DE6BFE-4037-4FEB-9AF0-7D9CD6B0840F}" srcOrd="0" destOrd="0" parTransId="{82231EF3-8EFA-43CD-9FD3-FB18516E97BF}" sibTransId="{FE01E5A5-9D84-4A4A-9560-9C6DF71ADFD1}"/>
    <dgm:cxn modelId="{19EFF523-1C80-4DB6-B055-AA55EAEEAADD}" type="presOf" srcId="{5D70FC6E-C0EE-44F5-AF07-4798DC7539DA}" destId="{04A23EA3-605E-4616-AB4E-13A75CE78C2E}" srcOrd="0" destOrd="0" presId="urn:microsoft.com/office/officeart/2008/layout/VerticalCurvedList"/>
    <dgm:cxn modelId="{1FE1CF32-552D-4A4F-818E-C39DE9AE0F9F}" srcId="{55C508D7-0CF9-40ED-B60C-7FA9BBB561B8}" destId="{1A1E96D7-964E-45FE-B87D-8ABE88E82104}" srcOrd="2" destOrd="0" parTransId="{964BC861-7048-458D-B23D-37214F6B61B1}" sibTransId="{F35AB351-2EDA-471E-8848-446F0FBDA064}"/>
    <dgm:cxn modelId="{3208B33E-BC9B-4250-B667-CAE0BEFAC1EB}" type="presOf" srcId="{3C1812A2-5429-4B6F-8941-0315157A1B4B}" destId="{E754E7B4-D66D-4AD9-8FCE-B00B3074B530}" srcOrd="0" destOrd="1" presId="urn:microsoft.com/office/officeart/2008/layout/VerticalCurvedList"/>
    <dgm:cxn modelId="{5AE64043-7196-43E5-A8B0-C87BB919366F}" type="presOf" srcId="{55C508D7-0CF9-40ED-B60C-7FA9BBB561B8}" destId="{D0F1D48C-786E-4054-BA04-839530381DFA}" srcOrd="0" destOrd="0" presId="urn:microsoft.com/office/officeart/2008/layout/VerticalCurvedList"/>
    <dgm:cxn modelId="{457A1749-044D-4BF1-B337-FCC915AFB976}" type="presOf" srcId="{F215BFFA-1D9C-4275-9ED2-CBA59896FEEE}" destId="{425C5F4B-9520-45B6-AE68-DE40E2A74FF4}" srcOrd="0" destOrd="4" presId="urn:microsoft.com/office/officeart/2008/layout/VerticalCurvedList"/>
    <dgm:cxn modelId="{B0E23056-A782-4D93-8087-9CA0DD4CC5EB}" type="presOf" srcId="{F27424FA-9395-4CE8-B72B-64BACC8C4F6C}" destId="{031E2531-9F19-41D2-B3DB-9A700737C51B}" srcOrd="0" destOrd="0" presId="urn:microsoft.com/office/officeart/2008/layout/VerticalCurvedList"/>
    <dgm:cxn modelId="{8B4A1E8B-BCFD-4F6E-BB55-D91A83851C7D}" srcId="{F27424FA-9395-4CE8-B72B-64BACC8C4F6C}" destId="{1C434396-ADD1-47C2-BA0C-6493338CF48D}" srcOrd="1" destOrd="0" parTransId="{981CAB10-2E0C-4B66-B282-F7B14D41A184}" sibTransId="{E670A7CA-FDC9-4BD1-BBDA-D7A4B2818A41}"/>
    <dgm:cxn modelId="{0B85618F-E4CE-4A01-B75D-C7601D0CEF94}" srcId="{2FBAECD2-EEEF-4F52-A341-B2563F7EB449}" destId="{78489099-4297-4826-AC6A-6C812C01D7F7}" srcOrd="0" destOrd="0" parTransId="{0A476725-F2EE-4C5F-B14B-D6C7BCA43E36}" sibTransId="{5D70FC6E-C0EE-44F5-AF07-4798DC7539DA}"/>
    <dgm:cxn modelId="{9C540193-E601-40C5-BA44-739610E61ACB}" srcId="{2FBAECD2-EEEF-4F52-A341-B2563F7EB449}" destId="{81503E57-63AD-4E0C-92AC-07E95712AE5F}" srcOrd="1" destOrd="0" parTransId="{7B1E88D3-C8F7-40B6-BD34-9058F68A7271}" sibTransId="{8A87AD30-C027-496D-A75D-CB74D6BC836D}"/>
    <dgm:cxn modelId="{AC3AA2A3-780D-4182-99AA-05AB9E19C11E}" type="presOf" srcId="{1C434396-ADD1-47C2-BA0C-6493338CF48D}" destId="{031E2531-9F19-41D2-B3DB-9A700737C51B}" srcOrd="0" destOrd="2" presId="urn:microsoft.com/office/officeart/2008/layout/VerticalCurvedList"/>
    <dgm:cxn modelId="{EF30F5A4-CCF9-427F-A02F-A823BD1E9EEC}" srcId="{2FBAECD2-EEEF-4F52-A341-B2563F7EB449}" destId="{675D15CD-84DB-4F93-8CEA-8624B0EDDD87}" srcOrd="4" destOrd="0" parTransId="{64036672-4E49-4659-9C0E-BF5A9165E81D}" sibTransId="{E9C7105C-7B39-4B24-AE4C-0E00DBA308FF}"/>
    <dgm:cxn modelId="{DF3490A5-7B71-4792-8394-F3D2C05CF419}" type="presOf" srcId="{08DE6BFE-4037-4FEB-9AF0-7D9CD6B0840F}" destId="{031E2531-9F19-41D2-B3DB-9A700737C51B}" srcOrd="0" destOrd="1" presId="urn:microsoft.com/office/officeart/2008/layout/VerticalCurvedList"/>
    <dgm:cxn modelId="{846F07A6-F6BA-417B-825F-F0D3B2DF922B}" srcId="{F27424FA-9395-4CE8-B72B-64BACC8C4F6C}" destId="{1EDC4046-51B5-40CC-8952-D922A99E9303}" srcOrd="2" destOrd="0" parTransId="{D0C57D4D-1222-4679-8B1C-5378BDC76160}" sibTransId="{E992A63B-316A-41D7-BB1E-04DE667A984D}"/>
    <dgm:cxn modelId="{94B91AAF-E19C-42C3-9D7B-E810C9FBCA08}" srcId="{1A1E96D7-964E-45FE-B87D-8ABE88E82104}" destId="{AAF2AF16-9DF2-4D21-9898-194ABE7C35EA}" srcOrd="2" destOrd="0" parTransId="{A0DEE6A3-7833-4DDA-856D-AB84F151508C}" sibTransId="{65A24207-D0D7-4321-B0C1-225A1EDF0008}"/>
    <dgm:cxn modelId="{392DD8AF-2B1A-4028-8A24-46C67E8F55E7}" type="presOf" srcId="{675D15CD-84DB-4F93-8CEA-8624B0EDDD87}" destId="{425C5F4B-9520-45B6-AE68-DE40E2A74FF4}" srcOrd="0" destOrd="5" presId="urn:microsoft.com/office/officeart/2008/layout/VerticalCurvedList"/>
    <dgm:cxn modelId="{040C49B1-8375-462E-ABBE-A67EE8CBC942}" srcId="{F27424FA-9395-4CE8-B72B-64BACC8C4F6C}" destId="{066168D1-8C3D-4A7C-8D90-A643B64CD99E}" srcOrd="3" destOrd="0" parTransId="{29C04AD0-3567-4A40-A67F-A53A016B96AC}" sibTransId="{0881ABFC-BA50-4D07-908F-A5677442278A}"/>
    <dgm:cxn modelId="{DFC98AB4-7A50-4378-A4D6-3DAFACE91F3D}" type="presOf" srcId="{AAF2AF16-9DF2-4D21-9898-194ABE7C35EA}" destId="{E754E7B4-D66D-4AD9-8FCE-B00B3074B530}" srcOrd="0" destOrd="3" presId="urn:microsoft.com/office/officeart/2008/layout/VerticalCurvedList"/>
    <dgm:cxn modelId="{7ACFBDB8-8FB0-4E21-AE3A-73D29FE4DE52}" type="presOf" srcId="{A0CCA9B9-4EB3-4597-91FA-CF33464B300D}" destId="{E754E7B4-D66D-4AD9-8FCE-B00B3074B530}" srcOrd="0" destOrd="2" presId="urn:microsoft.com/office/officeart/2008/layout/VerticalCurvedList"/>
    <dgm:cxn modelId="{6C5D9DC4-77E9-4932-A4BC-DDD3F9BC3F6D}" type="presOf" srcId="{1A1E96D7-964E-45FE-B87D-8ABE88E82104}" destId="{E754E7B4-D66D-4AD9-8FCE-B00B3074B530}" srcOrd="0" destOrd="0" presId="urn:microsoft.com/office/officeart/2008/layout/VerticalCurvedList"/>
    <dgm:cxn modelId="{31DD13CE-9E49-4E7B-AB74-E0516C156F77}" srcId="{1A1E96D7-964E-45FE-B87D-8ABE88E82104}" destId="{A0CCA9B9-4EB3-4597-91FA-CF33464B300D}" srcOrd="1" destOrd="0" parTransId="{EA104A2F-7246-4A76-8AF4-D76D3ED8BCB5}" sibTransId="{5CBE96E7-F13A-4F91-A672-C0A16026A727}"/>
    <dgm:cxn modelId="{0BB318DB-8130-4C8A-B8C9-78A445AA1D9A}" type="presOf" srcId="{1EDC4046-51B5-40CC-8952-D922A99E9303}" destId="{031E2531-9F19-41D2-B3DB-9A700737C51B}" srcOrd="0" destOrd="3" presId="urn:microsoft.com/office/officeart/2008/layout/VerticalCurvedList"/>
    <dgm:cxn modelId="{766B06DF-81C6-4E7A-9363-F3497A4B84D6}" srcId="{2FBAECD2-EEEF-4F52-A341-B2563F7EB449}" destId="{F215BFFA-1D9C-4275-9ED2-CBA59896FEEE}" srcOrd="3" destOrd="0" parTransId="{67CF75F8-422D-4453-B226-175692FDC251}" sibTransId="{CCCDD139-B326-40E7-A3B6-4E3A51B925A1}"/>
    <dgm:cxn modelId="{FBE718E5-3985-462E-8247-C5B0E8826AC0}" type="presOf" srcId="{F683E826-ED69-41D6-82E9-F7DD2CF8C44B}" destId="{E754E7B4-D66D-4AD9-8FCE-B00B3074B530}" srcOrd="0" destOrd="4" presId="urn:microsoft.com/office/officeart/2008/layout/VerticalCurvedList"/>
    <dgm:cxn modelId="{6FDA15E7-E77B-4C40-BA2B-4074F6E387B1}" srcId="{1A1E96D7-964E-45FE-B87D-8ABE88E82104}" destId="{F683E826-ED69-41D6-82E9-F7DD2CF8C44B}" srcOrd="3" destOrd="0" parTransId="{4DF95CFC-B5D4-4AE4-9067-30FE52AE7490}" sibTransId="{3C0CCFFB-A6FE-4942-85DB-18C774E72A14}"/>
    <dgm:cxn modelId="{D22BC0E7-AC9B-4C68-9214-970295A4B26F}" type="presOf" srcId="{78489099-4297-4826-AC6A-6C812C01D7F7}" destId="{425C5F4B-9520-45B6-AE68-DE40E2A74FF4}" srcOrd="0" destOrd="1" presId="urn:microsoft.com/office/officeart/2008/layout/VerticalCurvedList"/>
    <dgm:cxn modelId="{0256BAF0-205F-4F27-AA77-DE39C7E112E3}" type="presOf" srcId="{066168D1-8C3D-4A7C-8D90-A643B64CD99E}" destId="{031E2531-9F19-41D2-B3DB-9A700737C51B}" srcOrd="0" destOrd="4" presId="urn:microsoft.com/office/officeart/2008/layout/VerticalCurvedList"/>
    <dgm:cxn modelId="{579327F2-A4FA-4118-A7E8-308C999E527F}" srcId="{1A1E96D7-964E-45FE-B87D-8ABE88E82104}" destId="{3C1812A2-5429-4B6F-8941-0315157A1B4B}" srcOrd="0" destOrd="0" parTransId="{BECD4987-1881-42C7-9935-35B0E3C61077}" sibTransId="{9C651E95-D153-4A32-9228-290FDF3A99F4}"/>
    <dgm:cxn modelId="{081AEFF7-4B9B-4A1D-A9FE-F7B3075B2D7A}" srcId="{2FBAECD2-EEEF-4F52-A341-B2563F7EB449}" destId="{1581A77E-83F6-4D25-927D-26BAB8A3C5F5}" srcOrd="2" destOrd="0" parTransId="{297BBD6B-18A8-4B57-BFF0-F4934807E431}" sibTransId="{8F64E8FE-0E95-45E3-8C75-1BB62F0C3C39}"/>
    <dgm:cxn modelId="{5DF8BCF9-DB48-4CB3-A21F-CF8DD23439CD}" srcId="{F27424FA-9395-4CE8-B72B-64BACC8C4F6C}" destId="{3B0BDB22-6032-4D06-BB33-C96FAE122DF0}" srcOrd="4" destOrd="0" parTransId="{5FDE0FE6-E8A9-4E8D-8E67-B1157E6F5649}" sibTransId="{D86562B9-D03B-4814-8DCD-D5938DC4319D}"/>
    <dgm:cxn modelId="{54FC96FC-8F50-4F0F-9E54-39A1446C278B}" type="presOf" srcId="{2FBAECD2-EEEF-4F52-A341-B2563F7EB449}" destId="{425C5F4B-9520-45B6-AE68-DE40E2A74FF4}" srcOrd="0" destOrd="0" presId="urn:microsoft.com/office/officeart/2008/layout/VerticalCurvedList"/>
    <dgm:cxn modelId="{7E3CCEE2-5DB7-4892-9223-8227BEE5A755}" type="presParOf" srcId="{D0F1D48C-786E-4054-BA04-839530381DFA}" destId="{91FF46A2-EBAB-4FA3-9220-EC44A7266229}" srcOrd="0" destOrd="0" presId="urn:microsoft.com/office/officeart/2008/layout/VerticalCurvedList"/>
    <dgm:cxn modelId="{7262B325-8399-4DB0-BA3D-ACE98B8BC715}" type="presParOf" srcId="{91FF46A2-EBAB-4FA3-9220-EC44A7266229}" destId="{B6A6BE19-0EFF-496C-972C-0F7F044089D1}" srcOrd="0" destOrd="0" presId="urn:microsoft.com/office/officeart/2008/layout/VerticalCurvedList"/>
    <dgm:cxn modelId="{9155199B-E8F6-4F56-90C8-A8924FD778C8}" type="presParOf" srcId="{B6A6BE19-0EFF-496C-972C-0F7F044089D1}" destId="{50DB51A9-CE00-4D08-A3FC-5C7B7417F301}" srcOrd="0" destOrd="0" presId="urn:microsoft.com/office/officeart/2008/layout/VerticalCurvedList"/>
    <dgm:cxn modelId="{263ACFD9-3AF3-428F-9D5F-81145F863894}" type="presParOf" srcId="{B6A6BE19-0EFF-496C-972C-0F7F044089D1}" destId="{04A23EA3-605E-4616-AB4E-13A75CE78C2E}" srcOrd="1" destOrd="0" presId="urn:microsoft.com/office/officeart/2008/layout/VerticalCurvedList"/>
    <dgm:cxn modelId="{10B86E0A-DCF8-43A4-8F70-8C950B2E9B66}" type="presParOf" srcId="{B6A6BE19-0EFF-496C-972C-0F7F044089D1}" destId="{544BBE25-132D-4C0B-9271-3920972E98D6}" srcOrd="2" destOrd="0" presId="urn:microsoft.com/office/officeart/2008/layout/VerticalCurvedList"/>
    <dgm:cxn modelId="{85CF5D8A-B1EF-4E69-A7E7-EB4E736DC8BC}" type="presParOf" srcId="{B6A6BE19-0EFF-496C-972C-0F7F044089D1}" destId="{507C5C11-4F8F-4455-9348-794899AA0C0E}" srcOrd="3" destOrd="0" presId="urn:microsoft.com/office/officeart/2008/layout/VerticalCurvedList"/>
    <dgm:cxn modelId="{DEE5E29B-B06F-4B75-9067-725AEAC0937F}" type="presParOf" srcId="{91FF46A2-EBAB-4FA3-9220-EC44A7266229}" destId="{425C5F4B-9520-45B6-AE68-DE40E2A74FF4}" srcOrd="1" destOrd="0" presId="urn:microsoft.com/office/officeart/2008/layout/VerticalCurvedList"/>
    <dgm:cxn modelId="{1FC5C66B-1D6F-41AC-8724-94D0A2F365AB}" type="presParOf" srcId="{91FF46A2-EBAB-4FA3-9220-EC44A7266229}" destId="{2B1EADE5-EC32-466A-A900-F615CAAEBDEA}" srcOrd="2" destOrd="0" presId="urn:microsoft.com/office/officeart/2008/layout/VerticalCurvedList"/>
    <dgm:cxn modelId="{C754D29C-5EFA-46B6-8B77-7237C157EE9F}" type="presParOf" srcId="{2B1EADE5-EC32-466A-A900-F615CAAEBDEA}" destId="{4AB1804C-1E72-448E-B2F2-F74B07D89FCD}" srcOrd="0" destOrd="0" presId="urn:microsoft.com/office/officeart/2008/layout/VerticalCurvedList"/>
    <dgm:cxn modelId="{975DF7CE-55E3-49D0-BD54-776B28B79994}" type="presParOf" srcId="{91FF46A2-EBAB-4FA3-9220-EC44A7266229}" destId="{031E2531-9F19-41D2-B3DB-9A700737C51B}" srcOrd="3" destOrd="0" presId="urn:microsoft.com/office/officeart/2008/layout/VerticalCurvedList"/>
    <dgm:cxn modelId="{1191426B-7201-4B89-8B98-F3CA2735FE62}" type="presParOf" srcId="{91FF46A2-EBAB-4FA3-9220-EC44A7266229}" destId="{217FFD82-C69A-421D-A987-4CE42E7B5B54}" srcOrd="4" destOrd="0" presId="urn:microsoft.com/office/officeart/2008/layout/VerticalCurvedList"/>
    <dgm:cxn modelId="{EF062E10-C88A-4F11-A0EC-F69C1A4A90DE}" type="presParOf" srcId="{217FFD82-C69A-421D-A987-4CE42E7B5B54}" destId="{6C1118B6-B27B-4CEC-BC2D-0B813FE2417D}" srcOrd="0" destOrd="0" presId="urn:microsoft.com/office/officeart/2008/layout/VerticalCurvedList"/>
    <dgm:cxn modelId="{2E9F3253-9AB0-4A4F-AEC9-B20E70F4CD51}" type="presParOf" srcId="{91FF46A2-EBAB-4FA3-9220-EC44A7266229}" destId="{E754E7B4-D66D-4AD9-8FCE-B00B3074B530}" srcOrd="5" destOrd="0" presId="urn:microsoft.com/office/officeart/2008/layout/VerticalCurvedList"/>
    <dgm:cxn modelId="{F3C37214-1145-4A38-BAEF-64A3A8E079FA}" type="presParOf" srcId="{91FF46A2-EBAB-4FA3-9220-EC44A7266229}" destId="{79E421DC-C553-454A-89BD-45ED8730901E}" srcOrd="6" destOrd="0" presId="urn:microsoft.com/office/officeart/2008/layout/VerticalCurvedList"/>
    <dgm:cxn modelId="{9B73FC34-32C2-4F61-9DA6-A20A56A9BBC4}" type="presParOf" srcId="{79E421DC-C553-454A-89BD-45ED8730901E}" destId="{DA9F5AC1-493C-4FE8-B286-6DCDFF22AA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4724C-EFC2-4B13-9D18-EE61CE571CC2}">
      <dsp:nvSpPr>
        <dsp:cNvPr id="0" name=""/>
        <dsp:cNvSpPr/>
      </dsp:nvSpPr>
      <dsp:spPr>
        <a:xfrm rot="5400000">
          <a:off x="-269611" y="362403"/>
          <a:ext cx="1797409" cy="1258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>
              <a:latin typeface="+mj-lt"/>
            </a:rPr>
            <a:t>Pre-arriva</a:t>
          </a:r>
          <a:r>
            <a:rPr lang="de-DE" sz="1800" kern="1200" dirty="0" err="1"/>
            <a:t>l</a:t>
          </a:r>
          <a:endParaRPr lang="de-DE" sz="1800" kern="1200" dirty="0"/>
        </a:p>
      </dsp:txBody>
      <dsp:txXfrm rot="-5400000">
        <a:off x="1" y="721884"/>
        <a:ext cx="1258186" cy="539223"/>
      </dsp:txXfrm>
    </dsp:sp>
    <dsp:sp modelId="{2E6A1B23-8023-4160-9E03-09C18132BA3B}">
      <dsp:nvSpPr>
        <dsp:cNvPr id="0" name=""/>
        <dsp:cNvSpPr/>
      </dsp:nvSpPr>
      <dsp:spPr>
        <a:xfrm rot="5400000">
          <a:off x="4032381" y="-2774194"/>
          <a:ext cx="1321424" cy="68698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+mj-lt"/>
            </a:rPr>
            <a:t>2 online </a:t>
          </a:r>
          <a:r>
            <a:rPr lang="de-DE" sz="1400" kern="1200" dirty="0" err="1">
              <a:latin typeface="+mj-lt"/>
            </a:rPr>
            <a:t>pre-arrival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information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sessions</a:t>
          </a:r>
          <a:endParaRPr lang="de-DE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+mj-lt"/>
            </a:rPr>
            <a:t>Information </a:t>
          </a:r>
          <a:r>
            <a:rPr lang="de-DE" sz="1400" kern="1200" dirty="0" err="1">
              <a:latin typeface="+mj-lt"/>
            </a:rPr>
            <a:t>letters</a:t>
          </a:r>
          <a:r>
            <a:rPr lang="de-DE" sz="1400" kern="1200" dirty="0">
              <a:latin typeface="+mj-lt"/>
            </a:rPr>
            <a:t>, </a:t>
          </a:r>
          <a:r>
            <a:rPr lang="de-DE" sz="1400" kern="1200" dirty="0" err="1">
              <a:latin typeface="+mj-lt"/>
            </a:rPr>
            <a:t>visa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letter</a:t>
          </a:r>
          <a:r>
            <a:rPr lang="de-DE" sz="1400" kern="1200" dirty="0">
              <a:latin typeface="+mj-lt"/>
            </a:rPr>
            <a:t> (</a:t>
          </a:r>
          <a:r>
            <a:rPr lang="de-DE" sz="1400" kern="1200" dirty="0" err="1">
              <a:latin typeface="+mj-lt"/>
            </a:rPr>
            <a:t>if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necessary</a:t>
          </a:r>
          <a:r>
            <a:rPr lang="de-DE" sz="1400" kern="1200" dirty="0">
              <a:latin typeface="+mj-lt"/>
            </a:rPr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+mj-lt"/>
            </a:rPr>
            <a:t>Online </a:t>
          </a:r>
          <a:r>
            <a:rPr lang="de-DE" sz="1400" kern="1200" dirty="0" err="1">
              <a:latin typeface="+mj-lt"/>
            </a:rPr>
            <a:t>schedule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consulting</a:t>
          </a:r>
          <a:r>
            <a:rPr lang="de-DE" sz="1400" kern="1200" dirty="0">
              <a:latin typeface="+mj-lt"/>
            </a:rPr>
            <a:t>, </a:t>
          </a:r>
          <a:r>
            <a:rPr lang="de-DE" sz="1400" kern="1200" dirty="0" err="1">
              <a:latin typeface="+mj-lt"/>
            </a:rPr>
            <a:t>explanatory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videos</a:t>
          </a:r>
          <a:endParaRPr lang="de-DE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 err="1">
              <a:latin typeface="+mj-lt"/>
            </a:rPr>
            <a:t>Scholarship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information</a:t>
          </a:r>
          <a:r>
            <a:rPr lang="de-DE" sz="1400" kern="1200" dirty="0">
              <a:latin typeface="+mj-lt"/>
            </a:rPr>
            <a:t> (</a:t>
          </a:r>
          <a:r>
            <a:rPr lang="de-DE" sz="1400" kern="1200" dirty="0" err="1">
              <a:latin typeface="+mj-lt"/>
            </a:rPr>
            <a:t>if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applicable</a:t>
          </a:r>
          <a:r>
            <a:rPr lang="de-DE" sz="1400" kern="1200" dirty="0">
              <a:latin typeface="+mj-lt"/>
            </a:rPr>
            <a:t>)</a:t>
          </a:r>
        </a:p>
      </dsp:txBody>
      <dsp:txXfrm rot="-5400000">
        <a:off x="1258187" y="64507"/>
        <a:ext cx="6805306" cy="1192410"/>
      </dsp:txXfrm>
    </dsp:sp>
    <dsp:sp modelId="{4CA26434-3E78-4247-BE69-10AD098898F5}">
      <dsp:nvSpPr>
        <dsp:cNvPr id="0" name=""/>
        <dsp:cNvSpPr/>
      </dsp:nvSpPr>
      <dsp:spPr>
        <a:xfrm rot="5400000">
          <a:off x="-269611" y="2104698"/>
          <a:ext cx="1797409" cy="1258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+mj-lt"/>
            </a:rPr>
            <a:t>Orientation</a:t>
          </a:r>
        </a:p>
      </dsp:txBody>
      <dsp:txXfrm rot="-5400000">
        <a:off x="1" y="2464179"/>
        <a:ext cx="1258186" cy="539223"/>
      </dsp:txXfrm>
    </dsp:sp>
    <dsp:sp modelId="{F78BD30A-33EE-43CD-ADCE-3A5FB08F0214}">
      <dsp:nvSpPr>
        <dsp:cNvPr id="0" name=""/>
        <dsp:cNvSpPr/>
      </dsp:nvSpPr>
      <dsp:spPr>
        <a:xfrm rot="5400000">
          <a:off x="3986361" y="-1015661"/>
          <a:ext cx="1413464" cy="68698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+mj-lt"/>
            </a:rPr>
            <a:t>Buddy Programme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+mj-lt"/>
            </a:rPr>
            <a:t>Orientation Programme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+mj-lt"/>
            </a:rPr>
            <a:t>Intensive support </a:t>
          </a:r>
          <a:r>
            <a:rPr lang="de-DE" sz="1400" kern="1200" dirty="0" err="1">
              <a:latin typeface="+mj-lt"/>
            </a:rPr>
            <a:t>with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enrolment</a:t>
          </a:r>
          <a:r>
            <a:rPr lang="de-DE" sz="1400" kern="1200" dirty="0">
              <a:latin typeface="+mj-lt"/>
            </a:rPr>
            <a:t>, </a:t>
          </a:r>
          <a:r>
            <a:rPr lang="de-DE" sz="1400" kern="1200" dirty="0" err="1">
              <a:latin typeface="+mj-lt"/>
            </a:rPr>
            <a:t>health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insurance</a:t>
          </a:r>
          <a:r>
            <a:rPr lang="de-DE" sz="1400" kern="1200" dirty="0">
              <a:latin typeface="+mj-lt"/>
            </a:rPr>
            <a:t>, </a:t>
          </a:r>
          <a:r>
            <a:rPr lang="de-DE" sz="1400" kern="1200" dirty="0" err="1">
              <a:latin typeface="+mj-lt"/>
            </a:rPr>
            <a:t>residece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permit</a:t>
          </a:r>
          <a:r>
            <a:rPr lang="de-DE" sz="1400" kern="1200" dirty="0">
              <a:latin typeface="+mj-lt"/>
            </a:rPr>
            <a:t> and </a:t>
          </a:r>
          <a:r>
            <a:rPr lang="de-DE" sz="1400" kern="1200" dirty="0" err="1">
              <a:latin typeface="+mj-lt"/>
            </a:rPr>
            <a:t>much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more</a:t>
          </a:r>
          <a:endParaRPr lang="de-DE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 err="1">
              <a:latin typeface="+mj-lt"/>
            </a:rPr>
            <a:t>Excursions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to</a:t>
          </a:r>
          <a:r>
            <a:rPr lang="de-DE" sz="1400" kern="1200" dirty="0">
              <a:latin typeface="+mj-lt"/>
            </a:rPr>
            <a:t> Ludwigsburg Palace, Mercedes Benz Museum in Stuttgart, International Brunch and </a:t>
          </a:r>
          <a:r>
            <a:rPr lang="de-DE" sz="1400" kern="1200" dirty="0" err="1">
              <a:latin typeface="+mj-lt"/>
            </a:rPr>
            <a:t>other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activities</a:t>
          </a:r>
          <a:r>
            <a:rPr lang="de-DE" sz="1400" kern="1200" dirty="0">
              <a:latin typeface="+mj-lt"/>
            </a:rPr>
            <a:t> </a:t>
          </a:r>
        </a:p>
      </dsp:txBody>
      <dsp:txXfrm rot="-5400000">
        <a:off x="1258187" y="1781513"/>
        <a:ext cx="6800813" cy="1275464"/>
      </dsp:txXfrm>
    </dsp:sp>
    <dsp:sp modelId="{12C0C921-119A-4564-9019-113AD2E9E430}">
      <dsp:nvSpPr>
        <dsp:cNvPr id="0" name=""/>
        <dsp:cNvSpPr/>
      </dsp:nvSpPr>
      <dsp:spPr>
        <a:xfrm rot="5400000">
          <a:off x="-269611" y="3874630"/>
          <a:ext cx="1797409" cy="1258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>
              <a:latin typeface="+mj-lt"/>
            </a:rPr>
            <a:t>During</a:t>
          </a:r>
          <a:r>
            <a:rPr lang="de-DE" sz="1800" kern="1200" dirty="0">
              <a:latin typeface="+mj-lt"/>
            </a:rPr>
            <a:t> </a:t>
          </a:r>
          <a:r>
            <a:rPr lang="de-DE" sz="1800" kern="1200" dirty="0" err="1">
              <a:latin typeface="+mj-lt"/>
            </a:rPr>
            <a:t>semester</a:t>
          </a:r>
          <a:endParaRPr lang="de-DE" sz="1800" kern="1200" dirty="0">
            <a:latin typeface="+mj-lt"/>
          </a:endParaRPr>
        </a:p>
      </dsp:txBody>
      <dsp:txXfrm rot="-5400000">
        <a:off x="1" y="4234111"/>
        <a:ext cx="1258186" cy="539223"/>
      </dsp:txXfrm>
    </dsp:sp>
    <dsp:sp modelId="{8544FADE-6B02-41F2-9C75-C03060AB0FD2}">
      <dsp:nvSpPr>
        <dsp:cNvPr id="0" name=""/>
        <dsp:cNvSpPr/>
      </dsp:nvSpPr>
      <dsp:spPr>
        <a:xfrm rot="5400000">
          <a:off x="3958724" y="754270"/>
          <a:ext cx="1468737" cy="68698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+mj-lt"/>
            </a:rPr>
            <a:t>German </a:t>
          </a:r>
          <a:r>
            <a:rPr lang="de-DE" sz="1400" kern="1200" dirty="0" err="1">
              <a:latin typeface="+mj-lt"/>
            </a:rPr>
            <a:t>language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courses</a:t>
          </a:r>
          <a:r>
            <a:rPr lang="de-DE" sz="1400" kern="1200" dirty="0">
              <a:latin typeface="+mj-lt"/>
            </a:rPr>
            <a:t>, 4 different </a:t>
          </a:r>
          <a:r>
            <a:rPr lang="de-DE" sz="1400" kern="1200" dirty="0" err="1">
              <a:latin typeface="+mj-lt"/>
            </a:rPr>
            <a:t>levels</a:t>
          </a:r>
          <a:r>
            <a:rPr lang="de-DE" sz="1400" kern="1200" dirty="0">
              <a:latin typeface="+mj-lt"/>
            </a:rPr>
            <a:t> (4 </a:t>
          </a:r>
          <a:r>
            <a:rPr lang="de-DE" sz="1400" kern="1200" dirty="0" err="1">
              <a:latin typeface="+mj-lt"/>
            </a:rPr>
            <a:t>hours</a:t>
          </a:r>
          <a:r>
            <a:rPr lang="de-DE" sz="1400" kern="1200" dirty="0">
              <a:latin typeface="+mj-lt"/>
            </a:rPr>
            <a:t>/</a:t>
          </a:r>
          <a:r>
            <a:rPr lang="de-DE" sz="1400" kern="1200" dirty="0" err="1">
              <a:latin typeface="+mj-lt"/>
            </a:rPr>
            <a:t>week</a:t>
          </a:r>
          <a:r>
            <a:rPr lang="de-DE" sz="1400" kern="1200" dirty="0">
              <a:latin typeface="+mj-lt"/>
            </a:rPr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+mj-lt"/>
            </a:rPr>
            <a:t>Langage </a:t>
          </a:r>
          <a:r>
            <a:rPr lang="de-DE" sz="1400" kern="1200" dirty="0" err="1">
              <a:latin typeface="+mj-lt"/>
            </a:rPr>
            <a:t>tandems</a:t>
          </a:r>
          <a:endParaRPr lang="de-DE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 err="1">
              <a:latin typeface="+mj-lt"/>
            </a:rPr>
            <a:t>Internship</a:t>
          </a:r>
          <a:r>
            <a:rPr lang="de-DE" sz="1400" kern="1200" dirty="0">
              <a:latin typeface="+mj-lt"/>
            </a:rPr>
            <a:t>: Teaching Placements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+mj-lt"/>
            </a:rPr>
            <a:t>Monthly „Incoming Come-In“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+mj-lt"/>
            </a:rPr>
            <a:t>Information </a:t>
          </a:r>
          <a:r>
            <a:rPr lang="de-DE" sz="1400" kern="1200" dirty="0" err="1">
              <a:latin typeface="+mj-lt"/>
            </a:rPr>
            <a:t>meeting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to</a:t>
          </a:r>
          <a:r>
            <a:rPr lang="de-DE" sz="1400" kern="1200" dirty="0">
              <a:latin typeface="+mj-lt"/>
            </a:rPr>
            <a:t> </a:t>
          </a:r>
          <a:r>
            <a:rPr lang="de-DE" sz="1400" kern="1200" dirty="0" err="1">
              <a:latin typeface="+mj-lt"/>
            </a:rPr>
            <a:t>prepare</a:t>
          </a:r>
          <a:r>
            <a:rPr lang="de-DE" sz="1400" kern="1200" dirty="0">
              <a:latin typeface="+mj-lt"/>
            </a:rPr>
            <a:t> the </a:t>
          </a:r>
          <a:r>
            <a:rPr lang="de-DE" sz="1400" kern="1200" dirty="0" err="1">
              <a:latin typeface="+mj-lt"/>
            </a:rPr>
            <a:t>departure</a:t>
          </a:r>
          <a:endParaRPr lang="de-DE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+mj-lt"/>
            </a:rPr>
            <a:t>Farewell </a:t>
          </a:r>
          <a:r>
            <a:rPr lang="de-DE" sz="1400" kern="1200" dirty="0" err="1">
              <a:latin typeface="+mj-lt"/>
            </a:rPr>
            <a:t>celebration</a:t>
          </a:r>
          <a:endParaRPr lang="de-DE" sz="1400" kern="1200" dirty="0">
            <a:latin typeface="+mj-lt"/>
          </a:endParaRPr>
        </a:p>
      </dsp:txBody>
      <dsp:txXfrm rot="-5400000">
        <a:off x="1258186" y="3526506"/>
        <a:ext cx="6798115" cy="1325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23EA3-605E-4616-AB4E-13A75CE78C2E}">
      <dsp:nvSpPr>
        <dsp:cNvPr id="0" name=""/>
        <dsp:cNvSpPr/>
      </dsp:nvSpPr>
      <dsp:spPr>
        <a:xfrm>
          <a:off x="-6158809" y="-950406"/>
          <a:ext cx="7395037" cy="7395037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C5F4B-9520-45B6-AE68-DE40E2A74FF4}">
      <dsp:nvSpPr>
        <dsp:cNvPr id="0" name=""/>
        <dsp:cNvSpPr/>
      </dsp:nvSpPr>
      <dsp:spPr>
        <a:xfrm>
          <a:off x="814298" y="433889"/>
          <a:ext cx="8666637" cy="1329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208" tIns="20320" rIns="20320" bIns="2032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>
              <a:latin typeface="+mj-lt"/>
            </a:rPr>
            <a:t>Ludwigsburg </a:t>
          </a:r>
          <a:r>
            <a:rPr lang="de-DE" sz="1300" kern="1200" dirty="0" err="1">
              <a:latin typeface="+mj-lt"/>
            </a:rPr>
            <a:t>is</a:t>
          </a:r>
          <a:r>
            <a:rPr lang="de-DE" sz="1300" kern="1200" dirty="0">
              <a:latin typeface="+mj-lt"/>
            </a:rPr>
            <a:t> a </a:t>
          </a:r>
          <a:r>
            <a:rPr lang="de-DE" sz="1300" kern="1200" dirty="0" err="1">
              <a:latin typeface="+mj-lt"/>
            </a:rPr>
            <a:t>very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picturesque</a:t>
          </a:r>
          <a:r>
            <a:rPr lang="de-DE" sz="1300" kern="1200" dirty="0">
              <a:latin typeface="+mj-lt"/>
            </a:rPr>
            <a:t> Baroque </a:t>
          </a:r>
          <a:r>
            <a:rPr lang="de-DE" sz="1300" kern="1200" dirty="0" err="1">
              <a:latin typeface="+mj-lt"/>
            </a:rPr>
            <a:t>town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with</a:t>
          </a:r>
          <a:r>
            <a:rPr lang="de-DE" sz="1300" kern="1200" dirty="0">
              <a:latin typeface="+mj-lt"/>
            </a:rPr>
            <a:t> a </a:t>
          </a:r>
          <a:r>
            <a:rPr lang="de-DE" sz="1300" kern="1200" dirty="0" err="1">
              <a:latin typeface="+mj-lt"/>
            </a:rPr>
            <a:t>magnificent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palace</a:t>
          </a:r>
          <a:r>
            <a:rPr lang="de-DE" sz="1300" kern="1200" dirty="0">
              <a:latin typeface="+mj-lt"/>
            </a:rPr>
            <a:t> and a </a:t>
          </a:r>
          <a:r>
            <a:rPr lang="de-DE" sz="1300" kern="1200" dirty="0" err="1">
              <a:latin typeface="+mj-lt"/>
            </a:rPr>
            <a:t>beautiful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market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square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hosting</a:t>
          </a:r>
          <a:r>
            <a:rPr lang="de-DE" sz="1300" kern="1200" dirty="0">
              <a:latin typeface="+mj-lt"/>
            </a:rPr>
            <a:t> the </a:t>
          </a:r>
          <a:r>
            <a:rPr lang="de-DE" sz="1300" kern="1200" dirty="0" err="1">
              <a:latin typeface="+mj-lt"/>
            </a:rPr>
            <a:t>famous</a:t>
          </a:r>
          <a:r>
            <a:rPr lang="de-DE" sz="1300" kern="1200" dirty="0">
              <a:latin typeface="+mj-lt"/>
            </a:rPr>
            <a:t> Christmas Market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 err="1">
              <a:latin typeface="+mj-lt"/>
            </a:rPr>
            <a:t>Only</a:t>
          </a:r>
          <a:r>
            <a:rPr lang="de-DE" sz="1300" kern="1200" dirty="0">
              <a:latin typeface="+mj-lt"/>
            </a:rPr>
            <a:t> 15 </a:t>
          </a:r>
          <a:r>
            <a:rPr lang="de-DE" sz="1300" kern="1200" dirty="0" err="1">
              <a:latin typeface="+mj-lt"/>
            </a:rPr>
            <a:t>minutes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by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train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from</a:t>
          </a:r>
          <a:r>
            <a:rPr lang="de-DE" sz="1300" kern="1200" dirty="0">
              <a:latin typeface="+mj-lt"/>
            </a:rPr>
            <a:t> Ludwigsburg </a:t>
          </a:r>
          <a:r>
            <a:rPr lang="de-DE" sz="1300" kern="1200" dirty="0" err="1">
              <a:latin typeface="+mj-lt"/>
            </a:rPr>
            <a:t>to</a:t>
          </a:r>
          <a:r>
            <a:rPr lang="de-DE" sz="1300" kern="1200" dirty="0">
              <a:latin typeface="+mj-lt"/>
            </a:rPr>
            <a:t> Stuttgart, the </a:t>
          </a:r>
          <a:r>
            <a:rPr lang="de-DE" sz="1300" kern="1200" dirty="0" err="1">
              <a:latin typeface="+mj-lt"/>
            </a:rPr>
            <a:t>capital</a:t>
          </a:r>
          <a:r>
            <a:rPr lang="de-DE" sz="1300" kern="1200" dirty="0">
              <a:latin typeface="+mj-lt"/>
            </a:rPr>
            <a:t> of Baden-Württemberg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>
              <a:latin typeface="+mj-lt"/>
            </a:rPr>
            <a:t>In the </a:t>
          </a:r>
          <a:r>
            <a:rPr lang="de-DE" sz="1300" kern="1200" dirty="0" err="1">
              <a:latin typeface="+mj-lt"/>
            </a:rPr>
            <a:t>heart</a:t>
          </a:r>
          <a:r>
            <a:rPr lang="de-DE" sz="1300" kern="1200" dirty="0">
              <a:latin typeface="+mj-lt"/>
            </a:rPr>
            <a:t> of Europe: </a:t>
          </a:r>
          <a:r>
            <a:rPr lang="de-DE" sz="1300" kern="1200" dirty="0" err="1">
              <a:latin typeface="+mj-lt"/>
            </a:rPr>
            <a:t>Only</a:t>
          </a:r>
          <a:r>
            <a:rPr lang="de-DE" sz="1300" kern="1200" dirty="0">
              <a:latin typeface="+mj-lt"/>
            </a:rPr>
            <a:t> 3 </a:t>
          </a:r>
          <a:r>
            <a:rPr lang="de-DE" sz="1300" kern="1200" dirty="0" err="1">
              <a:latin typeface="+mj-lt"/>
            </a:rPr>
            <a:t>hours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by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train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to</a:t>
          </a:r>
          <a:r>
            <a:rPr lang="de-DE" sz="1300" kern="1200" dirty="0">
              <a:latin typeface="+mj-lt"/>
            </a:rPr>
            <a:t> Paris, 4 </a:t>
          </a:r>
          <a:r>
            <a:rPr lang="de-DE" sz="1300" kern="1200" dirty="0" err="1">
              <a:latin typeface="+mj-lt"/>
            </a:rPr>
            <a:t>hours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to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Brussels</a:t>
          </a:r>
          <a:r>
            <a:rPr lang="de-DE" sz="1300" kern="1200" dirty="0">
              <a:latin typeface="+mj-lt"/>
            </a:rPr>
            <a:t>, 6 </a:t>
          </a:r>
          <a:r>
            <a:rPr lang="de-DE" sz="1300" kern="1200" dirty="0" err="1">
              <a:latin typeface="+mj-lt"/>
            </a:rPr>
            <a:t>hours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to</a:t>
          </a:r>
          <a:r>
            <a:rPr lang="de-DE" sz="1300" kern="1200" dirty="0">
              <a:latin typeface="+mj-lt"/>
            </a:rPr>
            <a:t> Amsterdam; </a:t>
          </a:r>
          <a:r>
            <a:rPr lang="de-DE" sz="1300" kern="1200" dirty="0" err="1">
              <a:latin typeface="+mj-lt"/>
            </a:rPr>
            <a:t>by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car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you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are</a:t>
          </a:r>
          <a:r>
            <a:rPr lang="de-DE" sz="1300" kern="1200" dirty="0">
              <a:latin typeface="+mj-lt"/>
            </a:rPr>
            <a:t> in </a:t>
          </a:r>
          <a:r>
            <a:rPr lang="de-DE" sz="1300" kern="1200" dirty="0" err="1">
              <a:latin typeface="+mj-lt"/>
            </a:rPr>
            <a:t>Zurich</a:t>
          </a:r>
          <a:r>
            <a:rPr lang="de-DE" sz="1300" kern="1200" dirty="0">
              <a:latin typeface="+mj-lt"/>
            </a:rPr>
            <a:t> in 3 </a:t>
          </a:r>
          <a:r>
            <a:rPr lang="de-DE" sz="1300" kern="1200" dirty="0" err="1">
              <a:latin typeface="+mj-lt"/>
            </a:rPr>
            <a:t>hours</a:t>
          </a:r>
          <a:r>
            <a:rPr lang="de-DE" sz="1300" kern="1200" dirty="0">
              <a:latin typeface="+mj-lt"/>
            </a:rPr>
            <a:t> and in Prague in 5 </a:t>
          </a:r>
          <a:r>
            <a:rPr lang="de-DE" sz="1300" kern="1200" dirty="0" err="1">
              <a:latin typeface="+mj-lt"/>
            </a:rPr>
            <a:t>hours</a:t>
          </a:r>
          <a:endParaRPr lang="de-DE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>
              <a:latin typeface="+mj-lt"/>
            </a:rPr>
            <a:t>University and </a:t>
          </a:r>
          <a:r>
            <a:rPr lang="de-DE" sz="1300" kern="1200" dirty="0" err="1">
              <a:latin typeface="+mj-lt"/>
            </a:rPr>
            <a:t>residence</a:t>
          </a:r>
          <a:r>
            <a:rPr lang="de-DE" sz="1300" kern="1200" dirty="0">
              <a:latin typeface="+mj-lt"/>
            </a:rPr>
            <a:t> in a </a:t>
          </a:r>
          <a:r>
            <a:rPr lang="de-DE" sz="1300" kern="1200" dirty="0" err="1">
              <a:latin typeface="+mj-lt"/>
            </a:rPr>
            <a:t>very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quiet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area</a:t>
          </a:r>
          <a:r>
            <a:rPr lang="de-DE" sz="1300" kern="1200" dirty="0">
              <a:latin typeface="+mj-lt"/>
            </a:rPr>
            <a:t> of Ludwigsburg, </a:t>
          </a:r>
          <a:r>
            <a:rPr lang="de-DE" sz="1300" kern="1200" dirty="0" err="1">
              <a:latin typeface="+mj-lt"/>
            </a:rPr>
            <a:t>next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to</a:t>
          </a:r>
          <a:r>
            <a:rPr lang="de-DE" sz="1300" kern="1200" dirty="0">
              <a:latin typeface="+mj-lt"/>
            </a:rPr>
            <a:t> a park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 dirty="0">
            <a:latin typeface="+mj-lt"/>
          </a:endParaRPr>
        </a:p>
      </dsp:txBody>
      <dsp:txXfrm>
        <a:off x="814298" y="433889"/>
        <a:ext cx="8666637" cy="1329909"/>
      </dsp:txXfrm>
    </dsp:sp>
    <dsp:sp modelId="{4AB1804C-1E72-448E-B2F2-F74B07D89FCD}">
      <dsp:nvSpPr>
        <dsp:cNvPr id="0" name=""/>
        <dsp:cNvSpPr/>
      </dsp:nvSpPr>
      <dsp:spPr>
        <a:xfrm>
          <a:off x="64728" y="361883"/>
          <a:ext cx="1499140" cy="1473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E2531-9F19-41D2-B3DB-9A700737C51B}">
      <dsp:nvSpPr>
        <dsp:cNvPr id="0" name=""/>
        <dsp:cNvSpPr/>
      </dsp:nvSpPr>
      <dsp:spPr>
        <a:xfrm>
          <a:off x="1213729" y="2074239"/>
          <a:ext cx="8267207" cy="1345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208" tIns="20320" rIns="20320" bIns="2032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 err="1">
              <a:latin typeface="+mj-lt"/>
            </a:rPr>
            <a:t>Students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can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choose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from</a:t>
          </a:r>
          <a:r>
            <a:rPr lang="de-DE" sz="1300" kern="1200" dirty="0">
              <a:latin typeface="+mj-lt"/>
            </a:rPr>
            <a:t> the </a:t>
          </a:r>
          <a:r>
            <a:rPr lang="de-DE" sz="1300" kern="1200" dirty="0" err="1">
              <a:latin typeface="+mj-lt"/>
            </a:rPr>
            <a:t>entire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course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catalogue</a:t>
          </a:r>
          <a:r>
            <a:rPr lang="de-DE" sz="1300" kern="1200" dirty="0">
              <a:latin typeface="+mj-lt"/>
            </a:rPr>
            <a:t> and </a:t>
          </a:r>
          <a:r>
            <a:rPr lang="de-DE" sz="1300" kern="1200" dirty="0" err="1">
              <a:latin typeface="+mj-lt"/>
            </a:rPr>
            <a:t>are</a:t>
          </a:r>
          <a:r>
            <a:rPr lang="de-DE" sz="1300" kern="1200" dirty="0">
              <a:latin typeface="+mj-lt"/>
            </a:rPr>
            <a:t> not </a:t>
          </a:r>
          <a:r>
            <a:rPr lang="de-DE" sz="1300" kern="1200" dirty="0" err="1">
              <a:latin typeface="+mj-lt"/>
            </a:rPr>
            <a:t>restricted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to</a:t>
          </a:r>
          <a:r>
            <a:rPr lang="de-DE" sz="1300" kern="1200" dirty="0">
              <a:latin typeface="+mj-lt"/>
            </a:rPr>
            <a:t> a </a:t>
          </a:r>
          <a:r>
            <a:rPr lang="de-DE" sz="1300" kern="1200" dirty="0" err="1">
              <a:latin typeface="+mj-lt"/>
            </a:rPr>
            <a:t>specific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faculty</a:t>
          </a:r>
          <a:endParaRPr lang="de-DE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 err="1">
              <a:latin typeface="+mj-lt"/>
            </a:rPr>
            <a:t>Lecturers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welcome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exchange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students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to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their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classes</a:t>
          </a:r>
          <a:r>
            <a:rPr lang="de-DE" sz="1300" kern="1200" dirty="0">
              <a:latin typeface="+mj-lt"/>
            </a:rPr>
            <a:t> and </a:t>
          </a:r>
          <a:r>
            <a:rPr lang="de-DE" sz="1300" kern="1200" dirty="0" err="1">
              <a:latin typeface="+mj-lt"/>
            </a:rPr>
            <a:t>adapt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to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their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needs</a:t>
          </a:r>
          <a:endParaRPr lang="de-DE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>
              <a:latin typeface="+mj-lt"/>
              <a:hlinkClick xmlns:r="http://schemas.openxmlformats.org/officeDocument/2006/relationships" r:id="rId1"/>
            </a:rPr>
            <a:t>International Course Package </a:t>
          </a:r>
          <a:r>
            <a:rPr lang="de-DE" sz="1300" kern="1200" dirty="0" err="1">
              <a:latin typeface="+mj-lt"/>
            </a:rPr>
            <a:t>with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courses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that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are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taught</a:t>
          </a:r>
          <a:r>
            <a:rPr lang="de-DE" sz="1300" kern="1200" dirty="0">
              <a:latin typeface="+mj-lt"/>
            </a:rPr>
            <a:t> in English and </a:t>
          </a:r>
          <a:r>
            <a:rPr lang="de-DE" sz="1300" kern="1200" dirty="0" err="1">
              <a:latin typeface="+mj-lt"/>
            </a:rPr>
            <a:t>offered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regularly</a:t>
          </a:r>
          <a:endParaRPr lang="de-DE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>
              <a:latin typeface="+mj-lt"/>
            </a:rPr>
            <a:t>(Free) German </a:t>
          </a:r>
          <a:r>
            <a:rPr lang="de-DE" sz="1300" kern="1200" dirty="0" err="1">
              <a:latin typeface="+mj-lt"/>
            </a:rPr>
            <a:t>language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courses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with</a:t>
          </a:r>
          <a:r>
            <a:rPr lang="de-DE" sz="1300" kern="1200" dirty="0">
              <a:latin typeface="+mj-lt"/>
            </a:rPr>
            <a:t> 4 different </a:t>
          </a:r>
          <a:r>
            <a:rPr lang="de-DE" sz="1300" kern="1200" dirty="0" err="1">
              <a:latin typeface="+mj-lt"/>
            </a:rPr>
            <a:t>levels</a:t>
          </a:r>
          <a:r>
            <a:rPr lang="de-DE" sz="1300" kern="1200" dirty="0">
              <a:latin typeface="+mj-lt"/>
            </a:rPr>
            <a:t> (4 </a:t>
          </a:r>
          <a:r>
            <a:rPr lang="de-DE" sz="1300" kern="1200" dirty="0" err="1">
              <a:latin typeface="+mj-lt"/>
            </a:rPr>
            <a:t>hours</a:t>
          </a:r>
          <a:r>
            <a:rPr lang="de-DE" sz="1300" kern="1200" dirty="0">
              <a:latin typeface="+mj-lt"/>
            </a:rPr>
            <a:t> / </a:t>
          </a:r>
          <a:r>
            <a:rPr lang="de-DE" sz="1300" kern="1200" dirty="0" err="1">
              <a:latin typeface="+mj-lt"/>
            </a:rPr>
            <a:t>week</a:t>
          </a:r>
          <a:r>
            <a:rPr lang="de-DE" sz="1300" kern="1200" dirty="0">
              <a:latin typeface="+mj-lt"/>
            </a:rPr>
            <a:t>, 6 ECTS)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 err="1">
              <a:latin typeface="+mj-lt"/>
            </a:rPr>
            <a:t>Possibility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to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gain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practical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experience</a:t>
          </a:r>
          <a:r>
            <a:rPr lang="de-DE" sz="1300" kern="1200" dirty="0">
              <a:latin typeface="+mj-lt"/>
            </a:rPr>
            <a:t>: </a:t>
          </a:r>
          <a:r>
            <a:rPr lang="de-DE" sz="1300" kern="1200" dirty="0" err="1">
              <a:latin typeface="+mj-lt"/>
            </a:rPr>
            <a:t>Internship</a:t>
          </a:r>
          <a:r>
            <a:rPr lang="de-DE" sz="1300" kern="1200" dirty="0">
              <a:latin typeface="+mj-lt"/>
            </a:rPr>
            <a:t> at Schools (2 </a:t>
          </a:r>
          <a:r>
            <a:rPr lang="de-DE" sz="1300" kern="1200" dirty="0" err="1">
              <a:latin typeface="+mj-lt"/>
            </a:rPr>
            <a:t>weeks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full</a:t>
          </a:r>
          <a:r>
            <a:rPr lang="de-DE" sz="1300" kern="1200" dirty="0">
              <a:latin typeface="+mj-lt"/>
            </a:rPr>
            <a:t>-time 3 ECTS, 2 </a:t>
          </a:r>
          <a:r>
            <a:rPr lang="de-DE" sz="1300" kern="1200" dirty="0" err="1">
              <a:latin typeface="+mj-lt"/>
            </a:rPr>
            <a:t>days</a:t>
          </a:r>
          <a:r>
            <a:rPr lang="de-DE" sz="1300" kern="1200" dirty="0">
              <a:latin typeface="+mj-lt"/>
            </a:rPr>
            <a:t> per </a:t>
          </a:r>
          <a:r>
            <a:rPr lang="de-DE" sz="1300" kern="1200" dirty="0" err="1">
              <a:latin typeface="+mj-lt"/>
            </a:rPr>
            <a:t>week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throughout</a:t>
          </a:r>
          <a:r>
            <a:rPr lang="de-DE" sz="1300" kern="1200" dirty="0">
              <a:latin typeface="+mj-lt"/>
            </a:rPr>
            <a:t> the </a:t>
          </a:r>
          <a:r>
            <a:rPr lang="de-DE" sz="1300" kern="1200" dirty="0" err="1">
              <a:latin typeface="+mj-lt"/>
            </a:rPr>
            <a:t>entire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lecture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period</a:t>
          </a:r>
          <a:r>
            <a:rPr lang="de-DE" sz="1300" kern="1200" dirty="0">
              <a:latin typeface="+mj-lt"/>
            </a:rPr>
            <a:t> 10 ETCS)</a:t>
          </a:r>
        </a:p>
      </dsp:txBody>
      <dsp:txXfrm>
        <a:off x="1213729" y="2074239"/>
        <a:ext cx="8267207" cy="1345744"/>
      </dsp:txXfrm>
    </dsp:sp>
    <dsp:sp modelId="{6C1118B6-B27B-4CEC-BC2D-0B813FE2417D}">
      <dsp:nvSpPr>
        <dsp:cNvPr id="0" name=""/>
        <dsp:cNvSpPr/>
      </dsp:nvSpPr>
      <dsp:spPr>
        <a:xfrm>
          <a:off x="462936" y="1979823"/>
          <a:ext cx="1501585" cy="15345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4E7B4-D66D-4AD9-8FCE-B00B3074B530}">
      <dsp:nvSpPr>
        <dsp:cNvPr id="0" name=""/>
        <dsp:cNvSpPr/>
      </dsp:nvSpPr>
      <dsp:spPr>
        <a:xfrm>
          <a:off x="814298" y="3708013"/>
          <a:ext cx="8666637" cy="1374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208" tIns="20320" rIns="20320" bIns="2032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 err="1">
              <a:latin typeface="+mj-lt"/>
            </a:rPr>
            <a:t>Pre-arrival</a:t>
          </a:r>
          <a:r>
            <a:rPr lang="de-DE" sz="1300" kern="1200" dirty="0">
              <a:latin typeface="+mj-lt"/>
            </a:rPr>
            <a:t> online </a:t>
          </a:r>
          <a:r>
            <a:rPr lang="de-DE" sz="1300" kern="1200" dirty="0" err="1">
              <a:latin typeface="+mj-lt"/>
            </a:rPr>
            <a:t>sessions</a:t>
          </a:r>
          <a:r>
            <a:rPr lang="de-DE" sz="1300" kern="1200" dirty="0">
              <a:latin typeface="+mj-lt"/>
            </a:rPr>
            <a:t> and </a:t>
          </a:r>
          <a:r>
            <a:rPr lang="de-DE" sz="1300" kern="1200" dirty="0" err="1">
              <a:latin typeface="+mj-lt"/>
            </a:rPr>
            <a:t>intense</a:t>
          </a:r>
          <a:r>
            <a:rPr lang="de-DE" sz="1300" kern="1200" dirty="0">
              <a:latin typeface="+mj-lt"/>
            </a:rPr>
            <a:t> Orientation Programme (</a:t>
          </a:r>
          <a:r>
            <a:rPr lang="de-DE" sz="1300" kern="1200" dirty="0" err="1">
              <a:latin typeface="+mj-lt"/>
            </a:rPr>
            <a:t>help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with</a:t>
          </a:r>
          <a:r>
            <a:rPr lang="de-DE" sz="1300" kern="1200" dirty="0">
              <a:latin typeface="+mj-lt"/>
            </a:rPr>
            <a:t> all administrative </a:t>
          </a:r>
          <a:r>
            <a:rPr lang="de-DE" sz="1300" kern="1200" dirty="0" err="1">
              <a:latin typeface="+mj-lt"/>
            </a:rPr>
            <a:t>formalities</a:t>
          </a:r>
          <a:r>
            <a:rPr lang="de-DE" sz="1300" kern="1200" dirty="0">
              <a:latin typeface="+mj-lt"/>
            </a:rPr>
            <a:t>, e.g. </a:t>
          </a:r>
          <a:r>
            <a:rPr lang="de-DE" sz="1300" kern="1200" dirty="0" err="1">
              <a:latin typeface="+mj-lt"/>
            </a:rPr>
            <a:t>Enrollment</a:t>
          </a:r>
          <a:r>
            <a:rPr lang="de-DE" sz="1300" kern="1200" dirty="0">
              <a:latin typeface="+mj-lt"/>
            </a:rPr>
            <a:t>, Registration </a:t>
          </a:r>
          <a:r>
            <a:rPr lang="de-DE" sz="1300" kern="1200" dirty="0" err="1">
              <a:latin typeface="+mj-lt"/>
            </a:rPr>
            <a:t>city</a:t>
          </a:r>
          <a:r>
            <a:rPr lang="de-DE" sz="1300" kern="1200" dirty="0">
              <a:latin typeface="+mj-lt"/>
            </a:rPr>
            <a:t>, Residence Permit)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>
              <a:latin typeface="+mj-lt"/>
            </a:rPr>
            <a:t>Buddy-Programme (1:1, </a:t>
          </a:r>
          <a:r>
            <a:rPr lang="de-DE" sz="1300" kern="1200" dirty="0" err="1">
              <a:latin typeface="+mj-lt"/>
            </a:rPr>
            <a:t>very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engaged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community</a:t>
          </a:r>
          <a:r>
            <a:rPr lang="de-DE" sz="1300" kern="1200" dirty="0">
              <a:latin typeface="+mj-lt"/>
            </a:rPr>
            <a:t>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>
              <a:latin typeface="+mj-lt"/>
            </a:rPr>
            <a:t>Workshop in Academic Writing, Language Support </a:t>
          </a:r>
          <a:r>
            <a:rPr lang="de-DE" sz="1300" kern="1200" dirty="0" err="1">
              <a:latin typeface="+mj-lt"/>
            </a:rPr>
            <a:t>Centre</a:t>
          </a:r>
          <a:r>
            <a:rPr lang="de-DE" sz="1300" kern="1200" dirty="0">
              <a:latin typeface="+mj-lt"/>
            </a:rPr>
            <a:t>, Language Tandems etc.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 err="1">
              <a:latin typeface="+mj-lt"/>
            </a:rPr>
            <a:t>Guaranteed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room</a:t>
          </a:r>
          <a:r>
            <a:rPr lang="de-DE" sz="1300" kern="1200" dirty="0">
              <a:latin typeface="+mj-lt"/>
            </a:rPr>
            <a:t> at the </a:t>
          </a:r>
          <a:r>
            <a:rPr lang="de-DE" sz="1300" kern="1200" dirty="0" err="1">
              <a:latin typeface="+mj-lt"/>
            </a:rPr>
            <a:t>student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residence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next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to</a:t>
          </a:r>
          <a:r>
            <a:rPr lang="de-DE" sz="1300" kern="1200" dirty="0">
              <a:latin typeface="+mj-lt"/>
            </a:rPr>
            <a:t> the </a:t>
          </a:r>
          <a:r>
            <a:rPr lang="de-DE" sz="1300" kern="1200" dirty="0" err="1">
              <a:latin typeface="+mj-lt"/>
            </a:rPr>
            <a:t>university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for</a:t>
          </a:r>
          <a:r>
            <a:rPr lang="de-DE" sz="1300" kern="1200" dirty="0">
              <a:latin typeface="+mj-lt"/>
            </a:rPr>
            <a:t> all </a:t>
          </a:r>
          <a:r>
            <a:rPr lang="de-DE" sz="1300" kern="1200" dirty="0" err="1">
              <a:latin typeface="+mj-lt"/>
            </a:rPr>
            <a:t>exchange</a:t>
          </a:r>
          <a:r>
            <a:rPr lang="de-DE" sz="1300" kern="1200" dirty="0">
              <a:latin typeface="+mj-lt"/>
            </a:rPr>
            <a:t> </a:t>
          </a:r>
          <a:r>
            <a:rPr lang="de-DE" sz="1300" kern="1200" dirty="0" err="1">
              <a:latin typeface="+mj-lt"/>
            </a:rPr>
            <a:t>students</a:t>
          </a:r>
          <a:endParaRPr lang="de-DE" sz="1300" kern="1200" dirty="0">
            <a:latin typeface="+mj-lt"/>
          </a:endParaRPr>
        </a:p>
      </dsp:txBody>
      <dsp:txXfrm>
        <a:off x="814298" y="3708013"/>
        <a:ext cx="8666637" cy="1374731"/>
      </dsp:txXfrm>
    </dsp:sp>
    <dsp:sp modelId="{DA9F5AC1-493C-4FE8-B286-6DCDFF22AAEC}">
      <dsp:nvSpPr>
        <dsp:cNvPr id="0" name=""/>
        <dsp:cNvSpPr/>
      </dsp:nvSpPr>
      <dsp:spPr>
        <a:xfrm>
          <a:off x="24119" y="3636008"/>
          <a:ext cx="1580358" cy="1518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2C9849-2253-4388-AB25-EE6F091867E3}" type="datetimeFigureOut">
              <a:rPr lang="de-DE"/>
              <a:pPr>
                <a:defRPr/>
              </a:pPr>
              <a:t>06.09.2024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086B9C-A5D1-40CA-93E3-574C7559F9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8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7A82F1-0F90-438A-B926-618CC78E2127}" type="slidenum">
              <a:rPr lang="de-DE" alt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de-DE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42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86B9C-A5D1-40CA-93E3-574C7559F93D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59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Ludwigsburg is a very picturesque baroque town with a magnificent palace and a beautiful market square where the famous Christmas Market takes place. With approx. 95,000 inhabitants, it is small enough to be safe and </a:t>
            </a:r>
            <a:r>
              <a:rPr lang="en-US" dirty="0" err="1"/>
              <a:t>cosy</a:t>
            </a:r>
            <a:r>
              <a:rPr lang="en-US" dirty="0"/>
              <a:t>, yet large enough to offer lively shopping streets, cinemas and a </a:t>
            </a:r>
            <a:r>
              <a:rPr lang="en-US" dirty="0" err="1"/>
              <a:t>colourful</a:t>
            </a:r>
            <a:r>
              <a:rPr lang="en-US" dirty="0"/>
              <a:t> pub scene. Ludwigsburg is also just 15 minutes by public transport from Stuttgart, the capital of Baden-Württemberg and one of Germany's economic hubs. There are also other smaller, very picturesque, medieval half-timbered towns around Ludwigsburg such as </a:t>
            </a:r>
            <a:r>
              <a:rPr lang="en-US" dirty="0" err="1"/>
              <a:t>Bietigheim-Bissingen</a:t>
            </a:r>
            <a:r>
              <a:rPr lang="en-US" dirty="0"/>
              <a:t>, </a:t>
            </a:r>
            <a:r>
              <a:rPr lang="en-US" dirty="0" err="1"/>
              <a:t>Besigheim</a:t>
            </a:r>
            <a:r>
              <a:rPr lang="en-US" dirty="0"/>
              <a:t> or </a:t>
            </a:r>
            <a:r>
              <a:rPr lang="en-US" dirty="0" err="1"/>
              <a:t>Marbach</a:t>
            </a:r>
            <a:r>
              <a:rPr lang="en-US" dirty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86B9C-A5D1-40CA-93E3-574C7559F93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5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86B9C-A5D1-40CA-93E3-574C7559F93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27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3BE992-746C-4F98-BB4C-A480F5ACC96E}" type="slidenum">
              <a:rPr lang="de-DE" alt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altLang="de-DE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3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86B9C-A5D1-40CA-93E3-574C7559F93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4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86B9C-A5D1-40CA-93E3-574C7559F93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703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Mandatory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86B9C-A5D1-40CA-93E3-574C7559F93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14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3BE992-746C-4F98-BB4C-A480F5ACC96E}" type="slidenum">
              <a:rPr lang="de-DE" alt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altLang="de-DE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17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86B9C-A5D1-40CA-93E3-574C7559F93D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77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81"/>
          <a:stretch>
            <a:fillRect/>
          </a:stretch>
        </p:blipFill>
        <p:spPr bwMode="auto">
          <a:xfrm>
            <a:off x="0" y="4711703"/>
            <a:ext cx="21600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6742116"/>
            <a:ext cx="12192000" cy="115887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202086" y="6400802"/>
            <a:ext cx="3989916" cy="213585"/>
          </a:xfrm>
          <a:prstGeom prst="rect">
            <a:avLst/>
          </a:prstGeom>
          <a:noFill/>
        </p:spPr>
        <p:txBody>
          <a:bodyPr rIns="2700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88" dirty="0">
                <a:latin typeface="Trebuchet MS" panose="020B0603020202020204" pitchFamily="34" charset="0"/>
                <a:cs typeface="+mn-cs"/>
              </a:rPr>
              <a:t>www.ph-ludwigsburg.de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2772" y="4711974"/>
            <a:ext cx="7499229" cy="1259260"/>
          </a:xfrm>
        </p:spPr>
        <p:txBody>
          <a:bodyPr rIns="360000"/>
          <a:lstStyle>
            <a:lvl1pPr algn="r">
              <a:defRPr>
                <a:solidFill>
                  <a:srgbClr val="0066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" y="4064968"/>
            <a:ext cx="12192001" cy="647006"/>
          </a:xfrm>
          <a:solidFill>
            <a:srgbClr val="00663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9936427" cy="4077072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333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6742116"/>
            <a:ext cx="12192000" cy="115887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42110"/>
            <a:ext cx="8880000" cy="1143000"/>
          </a:xfrm>
        </p:spPr>
        <p:txBody>
          <a:bodyPr t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470F-6C8E-422D-AA02-782C6DF9C399}" type="datetime1">
              <a:rPr lang="de-DE" smtClean="0"/>
              <a:t>06.09.2024</a:t>
            </a:fld>
            <a:endParaRPr/>
          </a:p>
        </p:txBody>
      </p:sp>
      <p:sp>
        <p:nvSpPr>
          <p:cNvPr id="8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6462F-0623-411B-87FB-D09229F25E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3697F40-E6F6-46D7-AA4C-31A5FAE72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116451"/>
            <a:ext cx="2159496" cy="9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0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6742116"/>
            <a:ext cx="12192000" cy="115887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6742116"/>
            <a:ext cx="12192000" cy="115887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81"/>
          <a:stretch>
            <a:fillRect/>
          </a:stretch>
        </p:blipFill>
        <p:spPr bwMode="auto">
          <a:xfrm>
            <a:off x="0" y="4711703"/>
            <a:ext cx="21600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202086" y="6400802"/>
            <a:ext cx="3989916" cy="213585"/>
          </a:xfrm>
          <a:prstGeom prst="rect">
            <a:avLst/>
          </a:prstGeom>
          <a:noFill/>
        </p:spPr>
        <p:txBody>
          <a:bodyPr rIns="2700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88" dirty="0">
                <a:latin typeface="Trebuchet MS" panose="020B0603020202020204" pitchFamily="34" charset="0"/>
                <a:cs typeface="+mn-cs"/>
              </a:rPr>
              <a:t>www.ph-ludwigsburg.de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329610"/>
            <a:ext cx="9710869" cy="1143000"/>
          </a:xfrm>
        </p:spPr>
        <p:txBody>
          <a:bodyPr tIns="0" anchor="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0" y="2888524"/>
            <a:ext cx="12192000" cy="1823450"/>
          </a:xfrm>
          <a:solidFill>
            <a:srgbClr val="006633"/>
          </a:solidFill>
        </p:spPr>
        <p:txBody>
          <a:bodyPr lIns="360000" rIns="360000" anchor="ctr"/>
          <a:lstStyle>
            <a:lvl1pPr marL="0" indent="0" algn="r">
              <a:buNone/>
              <a:defRPr sz="150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167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6629400"/>
            <a:ext cx="609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6742116"/>
            <a:ext cx="12192000" cy="115887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202086" y="6400802"/>
            <a:ext cx="3989916" cy="213585"/>
          </a:xfrm>
          <a:prstGeom prst="rect">
            <a:avLst/>
          </a:prstGeom>
          <a:noFill/>
        </p:spPr>
        <p:txBody>
          <a:bodyPr rIns="270000">
            <a:spAutoFit/>
          </a:bodyPr>
          <a:lstStyle>
            <a:defPPr>
              <a:defRPr lang="de-DE"/>
            </a:defPPr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88" dirty="0">
                <a:cs typeface="+mn-cs"/>
              </a:rPr>
              <a:t>www.ph-ludwigsburg.de</a:t>
            </a:r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81"/>
          <a:stretch>
            <a:fillRect/>
          </a:stretch>
        </p:blipFill>
        <p:spPr bwMode="auto">
          <a:xfrm>
            <a:off x="0" y="4711703"/>
            <a:ext cx="21600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2772" y="2699105"/>
            <a:ext cx="7499229" cy="1362075"/>
          </a:xfrm>
          <a:solidFill>
            <a:schemeClr val="bg1"/>
          </a:solidFill>
        </p:spPr>
        <p:txBody>
          <a:bodyPr lIns="360000" rIns="360000" anchor="t"/>
          <a:lstStyle>
            <a:lvl1pPr marL="0" indent="0" algn="r">
              <a:tabLst>
                <a:tab pos="2956322" algn="l"/>
              </a:tabLst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4063974"/>
            <a:ext cx="12192000" cy="648000"/>
          </a:xfrm>
          <a:solidFill>
            <a:srgbClr val="006633"/>
          </a:solidFill>
        </p:spPr>
        <p:txBody>
          <a:bodyPr lIns="360000" rIns="360000" anchor="ctr"/>
          <a:lstStyle>
            <a:lvl1pPr marL="0" indent="0" algn="r">
              <a:buNone/>
              <a:defRPr sz="150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8A25240-27E3-4B0A-8EF0-F7D4DE757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116451"/>
            <a:ext cx="2159496" cy="9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7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6742116"/>
            <a:ext cx="12192000" cy="115887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880000" cy="1143000"/>
          </a:xfrm>
        </p:spPr>
        <p:txBody>
          <a:bodyPr tIns="0" anchor="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FB358-FDA7-4EF6-8FBA-D2978A4F456C}" type="datetime1">
              <a:rPr lang="de-DE" smtClean="0"/>
              <a:t>06.09.2024</a:t>
            </a:fld>
            <a:endParaRPr/>
          </a:p>
        </p:txBody>
      </p:sp>
      <p:sp>
        <p:nvSpPr>
          <p:cNvPr id="9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A64DD-9F16-42C8-8591-13B578CCC8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76F5AFE-EA40-450C-8EAC-F60973F2C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116451"/>
            <a:ext cx="2159496" cy="9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742116"/>
            <a:ext cx="12192000" cy="115887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880000" cy="1143000"/>
          </a:xfrm>
        </p:spPr>
        <p:txBody>
          <a:bodyPr tIns="0" anchor="t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2983-93C4-4183-BF1F-D14772FDACF1}" type="datetime1">
              <a:rPr lang="de-DE" smtClean="0"/>
              <a:t>06.09.2024</a:t>
            </a:fld>
            <a:endParaRPr/>
          </a:p>
        </p:txBody>
      </p:sp>
      <p:sp>
        <p:nvSpPr>
          <p:cNvPr id="11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68979-B5A5-473A-8F45-A7D01DD590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5ACAF3E-CBD1-4293-96F8-2CE8A7232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116451"/>
            <a:ext cx="2159496" cy="9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742116"/>
            <a:ext cx="12192000" cy="115887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8C2F-4950-4999-B6B5-B9AB29E6B07B}" type="datetime1">
              <a:rPr lang="de-DE" smtClean="0"/>
              <a:t>06.09.2024</a:t>
            </a:fld>
            <a:endParaRPr/>
          </a:p>
        </p:txBody>
      </p:sp>
      <p:sp>
        <p:nvSpPr>
          <p:cNvPr id="6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52B7-A86F-4F71-A431-0CB54C60B0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D94774-69AC-48C6-A820-C7A0666A7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116451"/>
            <a:ext cx="2159496" cy="9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15.12.2013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/  </a:t>
            </a:r>
            <a:r>
              <a:rPr lang="de-DE" dirty="0" err="1">
                <a:solidFill>
                  <a:srgbClr val="000000"/>
                </a:solidFill>
              </a:rPr>
              <a:t>Praesentationstitel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Ins="720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5EE493-AD2E-4872-B2F6-8F12A747F0A5}" type="slidenum">
              <a:rPr lang="de-DE" smtClean="0">
                <a:solidFill>
                  <a:srgbClr val="ED8B00"/>
                </a:solidFill>
              </a:rPr>
              <a:pPr/>
              <a:t>‹Nr.›</a:t>
            </a:fld>
            <a:endParaRPr lang="de-DE" dirty="0">
              <a:solidFill>
                <a:srgbClr val="ED8B00"/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07435" y="115888"/>
            <a:ext cx="8449832" cy="216470"/>
          </a:xfrm>
        </p:spPr>
        <p:txBody>
          <a:bodyPr lIns="18000" anchor="b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900" b="0" cap="all">
                <a:solidFill>
                  <a:schemeClr val="tx2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900" b="0" cap="all"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 sz="900" b="0" cap="all">
                <a:solidFill>
                  <a:schemeClr val="tx2"/>
                </a:solidFill>
                <a:latin typeface="+mn-lt"/>
              </a:defRPr>
            </a:lvl3pPr>
            <a:lvl4pPr marL="0" indent="0">
              <a:buNone/>
              <a:defRPr sz="900" b="0" cap="all">
                <a:solidFill>
                  <a:schemeClr val="tx2"/>
                </a:solidFill>
                <a:latin typeface="+mn-lt"/>
              </a:defRPr>
            </a:lvl4pPr>
            <a:lvl5pPr marL="0" indent="0">
              <a:buNone/>
              <a:defRPr sz="900" b="0" i="0" cap="all">
                <a:solidFill>
                  <a:schemeClr val="tx2"/>
                </a:solidFill>
                <a:latin typeface="+mn-lt"/>
              </a:defRPr>
            </a:lvl5pPr>
            <a:lvl6pPr marL="0" indent="0">
              <a:buNone/>
              <a:defRPr sz="900" b="0" cap="all">
                <a:solidFill>
                  <a:schemeClr val="tx2"/>
                </a:solidFill>
                <a:latin typeface="+mn-lt"/>
              </a:defRPr>
            </a:lvl6pPr>
            <a:lvl7pPr marL="0" indent="0">
              <a:buNone/>
              <a:defRPr sz="900" b="0" cap="all">
                <a:solidFill>
                  <a:schemeClr val="tx2"/>
                </a:solidFill>
                <a:latin typeface="+mn-lt"/>
              </a:defRPr>
            </a:lvl7pPr>
            <a:lvl8pPr marL="0" indent="0">
              <a:buNone/>
              <a:defRPr sz="900" b="0" cap="all">
                <a:solidFill>
                  <a:schemeClr val="tx2"/>
                </a:solidFill>
                <a:latin typeface="+mn-lt"/>
              </a:defRPr>
            </a:lvl8pPr>
            <a:lvl9pPr marL="0" indent="0">
              <a:buNone/>
              <a:defRPr sz="900" b="0" cap="all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/  Kapitel X  /  Kapitelbenennung</a:t>
            </a:r>
          </a:p>
        </p:txBody>
      </p:sp>
    </p:spTree>
    <p:extLst>
      <p:ext uri="{BB962C8B-B14F-4D97-AF65-F5344CB8AC3E}">
        <p14:creationId xmlns:p14="http://schemas.microsoft.com/office/powerpoint/2010/main" val="77989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5400" y="6356353"/>
            <a:ext cx="284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accent6"/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fld id="{8F60B147-AA76-401C-8F91-5D3D044213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600" smtClean="0">
                <a:solidFill>
                  <a:schemeClr val="accent6"/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fld id="{BA258ABE-4EC0-4648-A6F0-484DB6379414}" type="datetime1">
              <a:rPr lang="de-DE" smtClean="0"/>
              <a:t>06.09.2024</a:t>
            </a:fld>
            <a:endParaRPr/>
          </a:p>
        </p:txBody>
      </p:sp>
      <p:sp>
        <p:nvSpPr>
          <p:cNvPr id="8" name="Textfeld 7"/>
          <p:cNvSpPr txBox="1"/>
          <p:nvPr userDrawn="1"/>
        </p:nvSpPr>
        <p:spPr>
          <a:xfrm>
            <a:off x="4166400" y="6357875"/>
            <a:ext cx="3859200" cy="363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6"/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 lvl="0"/>
            <a:r>
              <a:rPr lang="de-DE" sz="600" dirty="0"/>
              <a:t>&lt;Name&gt;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rebuchet MS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97979"/>
          </a:solidFill>
          <a:latin typeface="Trebuchet MS" panose="020B0603020202020204" pitchFamily="34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797979"/>
          </a:solidFill>
          <a:latin typeface="Trebuchet MS" panose="020B0603020202020204" pitchFamily="34" charset="0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797979"/>
          </a:solidFill>
          <a:latin typeface="Trebuchet MS" panose="020B0603020202020204" pitchFamily="34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797979"/>
          </a:solidFill>
          <a:latin typeface="Trebuchet MS" panose="020B0603020202020204" pitchFamily="34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797979"/>
          </a:solidFill>
          <a:latin typeface="Trebuchet MS" panose="020B0603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ph-ludwigsburg.de/en/international/international-exchange-students/why-lue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comings@ph-ludwigsburg.d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h-ludwigsburg.de/en/international/international-exchange-students" TargetMode="Externa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f9v0QX55D0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Ef9v0QX55D0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U1oFIxvL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sf.ph-ludwigsburg.de/qisserverlb/rds?state=wtree&amp;search=1&amp;category=veranstaltung.browse&amp;navigationPosition=lectures%2Clectureindex&amp;breadcrumb=lectureindex&amp;topitem=lectures&amp;subitem=lectureindex&amp;noDBAction=y&amp;init=y" TargetMode="Externa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ph-ludwigsburg.de/fileadmin/phlb/international/Incomings/International_Course_Package.pdf" TargetMode="External"/><Relationship Id="rId4" Type="http://schemas.openxmlformats.org/officeDocument/2006/relationships/hyperlink" Target="https://lsf.ph-ludwigsburg.de/qisserverlb/rds?state=wtree&amp;search=1&amp;trex=step&amp;root120232=149911%7C148979&amp;P.vx=kur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>
            <a:extLst>
              <a:ext uri="{FF2B5EF4-FFF2-40B4-BE49-F238E27FC236}">
                <a16:creationId xmlns:a16="http://schemas.microsoft.com/office/drawing/2014/main" id="{53B0AD45-3B95-4793-BE0A-A13423C64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64968"/>
            <a:ext cx="12192003" cy="647006"/>
          </a:xfrm>
        </p:spPr>
        <p:txBody>
          <a:bodyPr>
            <a:normAutofit/>
          </a:bodyPr>
          <a:lstStyle/>
          <a:p>
            <a:pPr algn="l"/>
            <a:r>
              <a:rPr lang="de-DE" sz="1600" dirty="0"/>
              <a:t>							</a:t>
            </a:r>
          </a:p>
        </p:txBody>
      </p:sp>
      <p:sp>
        <p:nvSpPr>
          <p:cNvPr id="9218" name="Titel 5"/>
          <p:cNvSpPr>
            <a:spLocks noGrp="1"/>
          </p:cNvSpPr>
          <p:nvPr>
            <p:ph type="ctrTitle"/>
          </p:nvPr>
        </p:nvSpPr>
        <p:spPr>
          <a:xfrm>
            <a:off x="4692771" y="4941168"/>
            <a:ext cx="7499229" cy="1259260"/>
          </a:xfrm>
        </p:spPr>
        <p:txBody>
          <a:bodyPr/>
          <a:lstStyle/>
          <a:p>
            <a:r>
              <a:rPr lang="de-DE" altLang="de-DE" dirty="0"/>
              <a:t>Ludwigsburg University of Education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EFAF8410-8102-4E54-BF35-9B20821B4C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 b="28978"/>
          <a:stretch/>
        </p:blipFill>
        <p:spPr>
          <a:xfrm>
            <a:off x="-25771" y="12329"/>
            <a:ext cx="9019778" cy="405264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04137" y="-281705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  <a:p>
            <a:pPr>
              <a:defRPr/>
            </a:pPr>
            <a:endParaRPr lang="de-DE" dirty="0">
              <a:solidFill>
                <a:srgbClr val="006633"/>
              </a:solidFill>
            </a:endParaRPr>
          </a:p>
        </p:txBody>
      </p:sp>
      <p:graphicFrame>
        <p:nvGraphicFramePr>
          <p:cNvPr id="2" name="Diagramm 1"/>
          <p:cNvGraphicFramePr/>
          <p:nvPr/>
        </p:nvGraphicFramePr>
        <p:xfrm>
          <a:off x="2207568" y="1397000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el 1"/>
          <p:cNvSpPr txBox="1">
            <a:spLocks/>
          </p:cNvSpPr>
          <p:nvPr/>
        </p:nvSpPr>
        <p:spPr>
          <a:xfrm>
            <a:off x="1440804" y="230713"/>
            <a:ext cx="7488832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3300" dirty="0">
                <a:solidFill>
                  <a:srgbClr val="006633"/>
                </a:solidFill>
              </a:rPr>
              <a:t>Services for Incoming Students</a:t>
            </a:r>
            <a:endParaRPr lang="de-DE" sz="3300" dirty="0">
              <a:solidFill>
                <a:srgbClr val="006633"/>
              </a:solidFill>
            </a:endParaRPr>
          </a:p>
          <a:p>
            <a:pPr>
              <a:defRPr/>
            </a:pPr>
            <a:endParaRPr lang="de-DE" sz="4000" dirty="0">
              <a:solidFill>
                <a:srgbClr val="006633"/>
              </a:solidFill>
            </a:endParaRPr>
          </a:p>
          <a:p>
            <a:pPr algn="l">
              <a:defRPr/>
            </a:pPr>
            <a:endParaRPr lang="de-DE" sz="4000" dirty="0">
              <a:solidFill>
                <a:srgbClr val="006633"/>
              </a:solidFill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FA20059-C069-4E6C-A59A-DCC090E0E705}"/>
              </a:ext>
            </a:extLst>
          </p:cNvPr>
          <p:cNvGraphicFramePr/>
          <p:nvPr/>
        </p:nvGraphicFramePr>
        <p:xfrm>
          <a:off x="689622" y="10893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F747B92-C467-451D-BB1A-AE048D724DA4}"/>
              </a:ext>
            </a:extLst>
          </p:cNvPr>
          <p:cNvSpPr/>
          <p:nvPr/>
        </p:nvSpPr>
        <p:spPr>
          <a:xfrm>
            <a:off x="9406279" y="1628800"/>
            <a:ext cx="2511342" cy="4064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2800" dirty="0">
              <a:solidFill>
                <a:schemeClr val="bg1"/>
              </a:solidFill>
              <a:latin typeface="+mj-lt"/>
            </a:endParaRPr>
          </a:p>
          <a:p>
            <a:pPr lvl="0" algn="ctr"/>
            <a:endParaRPr lang="de-DE" sz="2800" dirty="0">
              <a:solidFill>
                <a:schemeClr val="bg1"/>
              </a:solidFill>
              <a:latin typeface="+mj-lt"/>
            </a:endParaRPr>
          </a:p>
          <a:p>
            <a:pPr lvl="0" algn="ctr"/>
            <a:r>
              <a:rPr lang="de-DE" sz="2800" dirty="0" err="1">
                <a:solidFill>
                  <a:schemeClr val="bg1"/>
                </a:solidFill>
                <a:latin typeface="+mj-lt"/>
              </a:rPr>
              <a:t>Guaranteed</a:t>
            </a:r>
            <a:r>
              <a:rPr lang="de-DE" sz="2800" dirty="0">
                <a:solidFill>
                  <a:srgbClr val="83B819"/>
                </a:solidFill>
                <a:latin typeface="+mj-lt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+mj-lt"/>
              </a:rPr>
              <a:t>accommo-dation</a:t>
            </a:r>
            <a:endParaRPr lang="de-DE" sz="2800" dirty="0">
              <a:solidFill>
                <a:schemeClr val="bg1"/>
              </a:solidFill>
              <a:latin typeface="+mj-lt"/>
            </a:endParaRPr>
          </a:p>
          <a:p>
            <a:pPr lvl="0" algn="ctr"/>
            <a:r>
              <a:rPr lang="de-DE" sz="28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lvl="0" algn="ctr"/>
            <a:r>
              <a:rPr lang="de-DE" sz="1600" dirty="0">
                <a:solidFill>
                  <a:schemeClr val="bg1"/>
                </a:solidFill>
                <a:latin typeface="+mj-lt"/>
              </a:rPr>
              <a:t>in the </a:t>
            </a:r>
            <a:r>
              <a:rPr lang="de-DE" sz="1600" dirty="0" err="1">
                <a:solidFill>
                  <a:schemeClr val="bg1"/>
                </a:solidFill>
                <a:latin typeface="+mj-lt"/>
              </a:rPr>
              <a:t>student</a:t>
            </a:r>
            <a:r>
              <a:rPr lang="de-DE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+mj-lt"/>
              </a:rPr>
              <a:t>residence</a:t>
            </a:r>
            <a:r>
              <a:rPr lang="de-DE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+mj-lt"/>
              </a:rPr>
              <a:t>nearby</a:t>
            </a:r>
            <a:endParaRPr lang="de-D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Additionszeichen 5">
            <a:extLst>
              <a:ext uri="{FF2B5EF4-FFF2-40B4-BE49-F238E27FC236}">
                <a16:creationId xmlns:a16="http://schemas.microsoft.com/office/drawing/2014/main" id="{E69294E7-C6FB-4D40-B279-600AF1C51320}"/>
              </a:ext>
            </a:extLst>
          </p:cNvPr>
          <p:cNvSpPr/>
          <p:nvPr/>
        </p:nvSpPr>
        <p:spPr>
          <a:xfrm>
            <a:off x="10128447" y="1916832"/>
            <a:ext cx="1076237" cy="1008112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645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3"/>
          <p:cNvSpPr>
            <a:spLocks noGrp="1"/>
          </p:cNvSpPr>
          <p:nvPr>
            <p:ph type="title"/>
          </p:nvPr>
        </p:nvSpPr>
        <p:spPr>
          <a:xfrm>
            <a:off x="609600" y="342110"/>
            <a:ext cx="8907237" cy="1143000"/>
          </a:xfrm>
        </p:spPr>
        <p:txBody>
          <a:bodyPr/>
          <a:lstStyle/>
          <a:p>
            <a:r>
              <a:rPr lang="de-DE" altLang="de-DE" dirty="0"/>
              <a:t>Housing – Student Village Ludwigsburg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A83B4-E890-493C-8874-5D26E3247D7E}" type="datetime1">
              <a:rPr lang="de-DE" smtClean="0"/>
              <a:t>06.09.2024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6462F-0623-411B-87FB-D09229F25E1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5A1FF1D-27B6-42D3-9C9C-F593ABCAD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6" y="1583162"/>
            <a:ext cx="4147380" cy="254694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B7893CA-B19C-456A-B231-5802CB6BEBF5}"/>
              </a:ext>
            </a:extLst>
          </p:cNvPr>
          <p:cNvSpPr txBox="1"/>
          <p:nvPr/>
        </p:nvSpPr>
        <p:spPr>
          <a:xfrm>
            <a:off x="354508" y="4259545"/>
            <a:ext cx="3990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  <a:latin typeface="+mj-lt"/>
              </a:rPr>
              <a:t>Student Village © Studierendenwerk Stuttgart/ Kuhn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DCD684-B514-43CD-916A-D43F75EFA0CE}"/>
              </a:ext>
            </a:extLst>
          </p:cNvPr>
          <p:cNvSpPr txBox="1"/>
          <p:nvPr/>
        </p:nvSpPr>
        <p:spPr>
          <a:xfrm>
            <a:off x="4727848" y="1485110"/>
            <a:ext cx="73137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Location: 3 minutes’ walk to the university; S-Bahn stop in only 2 min. by foot; supermarket, bank, post office, pharmacy and doctors in max. 5 min. by foot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Single or double room in an apartment (shared apartment) together with other students (women and men)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There’s a large kitchen with a dining area/ living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Bathroom and toilet are shared with flat 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Washing machines and dryers are in the basement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All rooms are furnished with bed, closet, table and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Common rooms are cleaned by all residents – no cleaning service!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Rent: Single Room € 1.920 / Double room € 1.370 per semester, includes electricity, water and heating (prices valid for winter term 2024/25)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Internet: € 9,50 per month </a:t>
            </a:r>
            <a:endParaRPr lang="de-DE" dirty="0">
              <a:solidFill>
                <a:schemeClr val="accent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Bed linen and duvet/pillows can be bought from the janitor (€ 65) 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5B9D2A6-97FA-44F8-80B6-F4F4145084BE}"/>
              </a:ext>
            </a:extLst>
          </p:cNvPr>
          <p:cNvSpPr/>
          <p:nvPr/>
        </p:nvSpPr>
        <p:spPr>
          <a:xfrm>
            <a:off x="839416" y="4797152"/>
            <a:ext cx="3384376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Guaranteed</a:t>
            </a:r>
            <a:r>
              <a:rPr lang="de-DE" dirty="0"/>
              <a:t> Housing</a:t>
            </a:r>
          </a:p>
        </p:txBody>
      </p:sp>
    </p:spTree>
    <p:extLst>
      <p:ext uri="{BB962C8B-B14F-4D97-AF65-F5344CB8AC3E}">
        <p14:creationId xmlns:p14="http://schemas.microsoft.com/office/powerpoint/2010/main" val="125566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7E2B9C2-65CF-4972-8958-84B3CF7AE9B0}"/>
              </a:ext>
            </a:extLst>
          </p:cNvPr>
          <p:cNvSpPr/>
          <p:nvPr/>
        </p:nvSpPr>
        <p:spPr>
          <a:xfrm>
            <a:off x="5447928" y="1255636"/>
            <a:ext cx="5067008" cy="992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90" name="Titel 3"/>
          <p:cNvSpPr>
            <a:spLocks noGrp="1"/>
          </p:cNvSpPr>
          <p:nvPr>
            <p:ph type="title"/>
          </p:nvPr>
        </p:nvSpPr>
        <p:spPr>
          <a:xfrm>
            <a:off x="609600" y="342110"/>
            <a:ext cx="8907237" cy="1143000"/>
          </a:xfrm>
        </p:spPr>
        <p:txBody>
          <a:bodyPr/>
          <a:lstStyle/>
          <a:p>
            <a:r>
              <a:rPr lang="de-DE" altLang="de-DE" dirty="0"/>
              <a:t>Orientation Programme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A83B4-E890-493C-8874-5D26E3247D7E}" type="datetime1">
              <a:rPr lang="de-DE" smtClean="0"/>
              <a:t>06.09.2024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6462F-0623-411B-87FB-D09229F25E1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A42A75B7-B83F-4131-8049-5F23EA31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848" y="2409241"/>
            <a:ext cx="6768752" cy="304022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006633"/>
                </a:solidFill>
              </a:rPr>
              <a:t>What is part of the orientation </a:t>
            </a:r>
            <a:r>
              <a:rPr lang="en-US" sz="1600" dirty="0" err="1">
                <a:solidFill>
                  <a:srgbClr val="006633"/>
                </a:solidFill>
              </a:rPr>
              <a:t>programme</a:t>
            </a:r>
            <a:r>
              <a:rPr lang="en-US" sz="1600" dirty="0">
                <a:solidFill>
                  <a:srgbClr val="006633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Completion of all administrative formalities:</a:t>
            </a:r>
          </a:p>
          <a:p>
            <a:pPr lvl="1"/>
            <a:r>
              <a:rPr lang="en-US" sz="1600" dirty="0"/>
              <a:t>enrollment at the university</a:t>
            </a:r>
          </a:p>
          <a:p>
            <a:pPr lvl="1"/>
            <a:r>
              <a:rPr lang="en-US" sz="1600" dirty="0"/>
              <a:t>health insurance</a:t>
            </a:r>
          </a:p>
          <a:p>
            <a:pPr lvl="1"/>
            <a:r>
              <a:rPr lang="en-US" sz="1600" dirty="0"/>
              <a:t>opening a bank account</a:t>
            </a:r>
          </a:p>
          <a:p>
            <a:pPr lvl="1"/>
            <a:r>
              <a:rPr lang="en-US" sz="1600" dirty="0"/>
              <a:t>registering with the foreigners administration authorities and the town of Ludwigsburg</a:t>
            </a:r>
          </a:p>
          <a:p>
            <a:pPr lvl="1"/>
            <a:r>
              <a:rPr lang="en-US" sz="1600" dirty="0"/>
              <a:t>etc.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Getting to know the other international students and buddies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Explore the university and the surroundings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Excursions, e.g. to the Residential Palace of Ludwigsburg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…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633"/>
                </a:solidFill>
              </a:rPr>
              <a:t>The orientation </a:t>
            </a:r>
            <a:r>
              <a:rPr lang="en-US" sz="1600" dirty="0" err="1">
                <a:solidFill>
                  <a:srgbClr val="006633"/>
                </a:solidFill>
              </a:rPr>
              <a:t>programme</a:t>
            </a:r>
            <a:r>
              <a:rPr lang="en-US" sz="1600" dirty="0">
                <a:solidFill>
                  <a:srgbClr val="006633"/>
                </a:solidFill>
              </a:rPr>
              <a:t> always starts on April 1 / October 1 and runs until the start of the lecture period.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823FDB2F-CC0D-4D93-92A2-69CC421A1C79}"/>
              </a:ext>
            </a:extLst>
          </p:cNvPr>
          <p:cNvSpPr txBox="1">
            <a:spLocks/>
          </p:cNvSpPr>
          <p:nvPr/>
        </p:nvSpPr>
        <p:spPr bwMode="auto">
          <a:xfrm>
            <a:off x="5529950" y="1327643"/>
            <a:ext cx="5067008" cy="110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/>
              <a:t>Here is an excerpt from the orientation </a:t>
            </a:r>
            <a:r>
              <a:rPr lang="en-US" sz="1600" dirty="0" err="1"/>
              <a:t>programme</a:t>
            </a:r>
            <a:r>
              <a:rPr lang="en-US" sz="1600" dirty="0"/>
              <a:t> of a previous semester as an example. A similar </a:t>
            </a:r>
            <a:r>
              <a:rPr lang="en-US" sz="1600" dirty="0" err="1"/>
              <a:t>programme</a:t>
            </a:r>
            <a:r>
              <a:rPr lang="en-US" sz="1600" dirty="0"/>
              <a:t> takes place every semester.</a:t>
            </a:r>
            <a:endParaRPr lang="de-DE" sz="1600" dirty="0"/>
          </a:p>
          <a:p>
            <a:pPr marL="0" indent="0" algn="ctr">
              <a:buFont typeface="Arial" charset="0"/>
              <a:buNone/>
            </a:pPr>
            <a:endParaRPr lang="de-DE" dirty="0"/>
          </a:p>
        </p:txBody>
      </p:sp>
      <p:sp>
        <p:nvSpPr>
          <p:cNvPr id="2" name="Pfeil: nach links 1">
            <a:extLst>
              <a:ext uri="{FF2B5EF4-FFF2-40B4-BE49-F238E27FC236}">
                <a16:creationId xmlns:a16="http://schemas.microsoft.com/office/drawing/2014/main" id="{44CC55C9-C583-4C55-8F29-A08D215E73E0}"/>
              </a:ext>
            </a:extLst>
          </p:cNvPr>
          <p:cNvSpPr/>
          <p:nvPr/>
        </p:nvSpPr>
        <p:spPr>
          <a:xfrm>
            <a:off x="4727848" y="1327643"/>
            <a:ext cx="432048" cy="7157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A3320F1-FCA1-40AE-B8EB-C762E58E4214}"/>
              </a:ext>
            </a:extLst>
          </p:cNvPr>
          <p:cNvPicPr/>
          <p:nvPr/>
        </p:nvPicPr>
        <p:blipFill rotWithShape="1">
          <a:blip r:embed="rId3"/>
          <a:srcRect l="22460" t="18929" r="47304"/>
          <a:stretch/>
        </p:blipFill>
        <p:spPr bwMode="auto">
          <a:xfrm>
            <a:off x="479376" y="980728"/>
            <a:ext cx="3888432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255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08850" cy="1143000"/>
          </a:xfrm>
        </p:spPr>
        <p:txBody>
          <a:bodyPr/>
          <a:lstStyle/>
          <a:p>
            <a:r>
              <a:rPr lang="de-DE" dirty="0" err="1">
                <a:solidFill>
                  <a:srgbClr val="006633"/>
                </a:solidFill>
              </a:rPr>
              <a:t>Why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to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choose</a:t>
            </a:r>
            <a:r>
              <a:rPr lang="de-DE" dirty="0">
                <a:solidFill>
                  <a:srgbClr val="006633"/>
                </a:solidFill>
              </a:rPr>
              <a:t> LUE </a:t>
            </a:r>
            <a:r>
              <a:rPr lang="de-DE" dirty="0" err="1">
                <a:solidFill>
                  <a:srgbClr val="006633"/>
                </a:solidFill>
              </a:rPr>
              <a:t>for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your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semester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abroad</a:t>
            </a:r>
            <a:r>
              <a:rPr lang="de-DE" dirty="0">
                <a:solidFill>
                  <a:srgbClr val="006633"/>
                </a:solidFill>
              </a:rPr>
              <a:t>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03138"/>
            <a:ext cx="1259632" cy="486000"/>
          </a:xfrm>
          <a:prstGeom prst="rect">
            <a:avLst/>
          </a:prstGeom>
        </p:spPr>
      </p:pic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CBF19DAF-2B81-4C4A-98D0-E3681D9EA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936561"/>
              </p:ext>
            </p:extLst>
          </p:nvPr>
        </p:nvGraphicFramePr>
        <p:xfrm>
          <a:off x="263352" y="1089138"/>
          <a:ext cx="9505056" cy="549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7E0FD7FD-145E-4D51-BFD8-620771E0819F}"/>
              </a:ext>
            </a:extLst>
          </p:cNvPr>
          <p:cNvSpPr txBox="1"/>
          <p:nvPr/>
        </p:nvSpPr>
        <p:spPr>
          <a:xfrm>
            <a:off x="407368" y="19888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+mj-lt"/>
              </a:rPr>
              <a:t>LOCATION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084E407-AC4F-46B4-9BE2-404F99666413}"/>
              </a:ext>
            </a:extLst>
          </p:cNvPr>
          <p:cNvSpPr/>
          <p:nvPr/>
        </p:nvSpPr>
        <p:spPr>
          <a:xfrm>
            <a:off x="9930512" y="6424759"/>
            <a:ext cx="21076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dirty="0">
                <a:solidFill>
                  <a:schemeClr val="accent6"/>
                </a:solidFill>
                <a:latin typeface="+mj-lt"/>
              </a:rPr>
              <a:t>University, </a:t>
            </a:r>
            <a:r>
              <a:rPr lang="de-DE" sz="800" dirty="0" err="1">
                <a:solidFill>
                  <a:schemeClr val="accent6"/>
                </a:solidFill>
                <a:latin typeface="+mj-lt"/>
              </a:rPr>
              <a:t>student</a:t>
            </a:r>
            <a:r>
              <a:rPr lang="de-DE" sz="8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800" dirty="0" err="1">
                <a:solidFill>
                  <a:schemeClr val="accent6"/>
                </a:solidFill>
                <a:latin typeface="+mj-lt"/>
              </a:rPr>
              <a:t>residence</a:t>
            </a:r>
            <a:r>
              <a:rPr lang="de-DE" sz="800" dirty="0">
                <a:solidFill>
                  <a:schemeClr val="accent6"/>
                </a:solidFill>
                <a:latin typeface="+mj-lt"/>
              </a:rPr>
              <a:t> and </a:t>
            </a:r>
            <a:r>
              <a:rPr lang="de-DE" sz="800" dirty="0" err="1">
                <a:solidFill>
                  <a:schemeClr val="accent6"/>
                </a:solidFill>
                <a:latin typeface="+mj-lt"/>
              </a:rPr>
              <a:t>train</a:t>
            </a:r>
            <a:r>
              <a:rPr lang="de-DE" sz="8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800" dirty="0" err="1">
                <a:solidFill>
                  <a:schemeClr val="accent6"/>
                </a:solidFill>
                <a:latin typeface="+mj-lt"/>
              </a:rPr>
              <a:t>station</a:t>
            </a:r>
            <a:r>
              <a:rPr lang="de-DE" sz="8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800" dirty="0" err="1">
                <a:solidFill>
                  <a:schemeClr val="accent6"/>
                </a:solidFill>
                <a:latin typeface="+mj-lt"/>
              </a:rPr>
              <a:t>are</a:t>
            </a:r>
            <a:r>
              <a:rPr lang="de-DE" sz="800" dirty="0">
                <a:solidFill>
                  <a:schemeClr val="accent6"/>
                </a:solidFill>
                <a:latin typeface="+mj-lt"/>
              </a:rPr>
              <a:t> all </a:t>
            </a:r>
            <a:r>
              <a:rPr lang="de-DE" sz="800" dirty="0" err="1">
                <a:solidFill>
                  <a:schemeClr val="accent6"/>
                </a:solidFill>
                <a:latin typeface="+mj-lt"/>
              </a:rPr>
              <a:t>within</a:t>
            </a:r>
            <a:r>
              <a:rPr lang="de-DE" sz="800" dirty="0">
                <a:solidFill>
                  <a:schemeClr val="accent6"/>
                </a:solidFill>
                <a:latin typeface="+mj-lt"/>
              </a:rPr>
              <a:t> 5 </a:t>
            </a:r>
            <a:r>
              <a:rPr lang="de-DE" sz="800" dirty="0" err="1">
                <a:solidFill>
                  <a:schemeClr val="accent6"/>
                </a:solidFill>
                <a:latin typeface="+mj-lt"/>
              </a:rPr>
              <a:t>walking</a:t>
            </a:r>
            <a:r>
              <a:rPr lang="de-DE" sz="8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800" dirty="0" err="1">
                <a:solidFill>
                  <a:schemeClr val="accent6"/>
                </a:solidFill>
                <a:latin typeface="+mj-lt"/>
              </a:rPr>
              <a:t>minutes</a:t>
            </a:r>
            <a:endParaRPr lang="de-DE" sz="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51D5863-FF1A-47A3-BBFA-6D9930D170FF}"/>
              </a:ext>
            </a:extLst>
          </p:cNvPr>
          <p:cNvSpPr txBox="1"/>
          <p:nvPr/>
        </p:nvSpPr>
        <p:spPr>
          <a:xfrm>
            <a:off x="911424" y="36515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+mj-lt"/>
              </a:rPr>
              <a:t>COURSES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4D3AEFD-5FC1-40DF-A020-1668C4831E08}"/>
              </a:ext>
            </a:extLst>
          </p:cNvPr>
          <p:cNvSpPr txBox="1"/>
          <p:nvPr/>
        </p:nvSpPr>
        <p:spPr>
          <a:xfrm>
            <a:off x="479376" y="53143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+mj-lt"/>
              </a:rPr>
              <a:t>SUPPORT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1B4F55E-AAB6-4E1B-BB95-9A2A847994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/>
          <a:stretch/>
        </p:blipFill>
        <p:spPr>
          <a:xfrm>
            <a:off x="9736924" y="4820265"/>
            <a:ext cx="2442268" cy="1580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A4E4F2-1348-4E1F-AB31-382411510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21" y="1260420"/>
            <a:ext cx="2442267" cy="1698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E8D4243-3947-461D-8459-55FD78F146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26451" r="26376" b="5529"/>
          <a:stretch/>
        </p:blipFill>
        <p:spPr>
          <a:xfrm>
            <a:off x="9718450" y="2993985"/>
            <a:ext cx="2422207" cy="1791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B839FBDD-A440-4636-9BC7-EABE215EEA20}"/>
              </a:ext>
            </a:extLst>
          </p:cNvPr>
          <p:cNvSpPr/>
          <p:nvPr/>
        </p:nvSpPr>
        <p:spPr>
          <a:xfrm>
            <a:off x="9990166" y="2842761"/>
            <a:ext cx="19287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accent6"/>
                </a:solidFill>
                <a:latin typeface="+mj-lt"/>
              </a:rPr>
              <a:t>Christmas Market, © T&amp;E, Stollenberg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70C0A09-468A-4B71-ADFB-1C9CCB31A23C}"/>
              </a:ext>
            </a:extLst>
          </p:cNvPr>
          <p:cNvSpPr/>
          <p:nvPr/>
        </p:nvSpPr>
        <p:spPr>
          <a:xfrm>
            <a:off x="10498986" y="4677477"/>
            <a:ext cx="8611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accent6"/>
                </a:solidFill>
                <a:latin typeface="+mj-lt"/>
              </a:rPr>
              <a:t>© Google Maps</a:t>
            </a:r>
          </a:p>
        </p:txBody>
      </p:sp>
    </p:spTree>
    <p:extLst>
      <p:ext uri="{BB962C8B-B14F-4D97-AF65-F5344CB8AC3E}">
        <p14:creationId xmlns:p14="http://schemas.microsoft.com/office/powerpoint/2010/main" val="116706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374832" cy="1143000"/>
          </a:xfrm>
        </p:spPr>
        <p:txBody>
          <a:bodyPr/>
          <a:lstStyle/>
          <a:p>
            <a:r>
              <a:rPr lang="de-DE" dirty="0" err="1">
                <a:solidFill>
                  <a:srgbClr val="006633"/>
                </a:solidFill>
              </a:rPr>
              <a:t>Why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to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choose</a:t>
            </a:r>
            <a:r>
              <a:rPr lang="de-DE" dirty="0">
                <a:solidFill>
                  <a:srgbClr val="006633"/>
                </a:solidFill>
              </a:rPr>
              <a:t> LUE </a:t>
            </a:r>
            <a:r>
              <a:rPr lang="de-DE" dirty="0" err="1">
                <a:solidFill>
                  <a:srgbClr val="006633"/>
                </a:solidFill>
              </a:rPr>
              <a:t>for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your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semester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abroad</a:t>
            </a:r>
            <a:r>
              <a:rPr lang="de-DE" dirty="0">
                <a:solidFill>
                  <a:srgbClr val="006633"/>
                </a:solidFill>
              </a:rPr>
              <a:t>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03138"/>
            <a:ext cx="1259632" cy="486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7D4B28D-0AE7-4933-928F-2054872D27E6}"/>
              </a:ext>
            </a:extLst>
          </p:cNvPr>
          <p:cNvSpPr txBox="1"/>
          <p:nvPr/>
        </p:nvSpPr>
        <p:spPr>
          <a:xfrm>
            <a:off x="693632" y="150347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+mj-lt"/>
              </a:rPr>
              <a:t>What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our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incoming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exchange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students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think</a:t>
            </a:r>
            <a:r>
              <a:rPr lang="de-DE" dirty="0">
                <a:latin typeface="+mj-lt"/>
              </a:rPr>
              <a:t>: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1AA99E3-E57F-4B93-86F2-8703493A02DE}"/>
              </a:ext>
            </a:extLst>
          </p:cNvPr>
          <p:cNvPicPr/>
          <p:nvPr/>
        </p:nvPicPr>
        <p:blipFill rotWithShape="1">
          <a:blip r:embed="rId3"/>
          <a:srcRect l="12060" t="16300" r="12370" b="5438"/>
          <a:stretch/>
        </p:blipFill>
        <p:spPr bwMode="auto">
          <a:xfrm>
            <a:off x="693632" y="2132856"/>
            <a:ext cx="6842528" cy="4450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7699CD1-4661-4371-9626-FF1506653815}"/>
              </a:ext>
            </a:extLst>
          </p:cNvPr>
          <p:cNvSpPr/>
          <p:nvPr/>
        </p:nvSpPr>
        <p:spPr>
          <a:xfrm>
            <a:off x="7740490" y="2492896"/>
            <a:ext cx="375787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latin typeface="+mj-lt"/>
              </a:rPr>
              <a:t>What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students</a:t>
            </a:r>
            <a:r>
              <a:rPr lang="de-DE" dirty="0">
                <a:latin typeface="+mj-lt"/>
              </a:rPr>
              <a:t> like:</a:t>
            </a:r>
            <a:endParaRPr lang="de-DE" dirty="0">
              <a:solidFill>
                <a:schemeClr val="accent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/>
                </a:solidFill>
                <a:latin typeface="+mj-lt"/>
              </a:rPr>
              <a:t>Quick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integration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, easy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to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meet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other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students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because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of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buddy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programme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,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language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tandems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,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sport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activities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,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interactive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courses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,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shared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flats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at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student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residence</a:t>
            </a:r>
            <a:endParaRPr lang="de-DE" dirty="0">
              <a:solidFill>
                <a:schemeClr val="accent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6"/>
                </a:solidFill>
                <a:latin typeface="+mj-lt"/>
              </a:rPr>
              <a:t>Goood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support / easy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organisation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of the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stay</a:t>
            </a:r>
            <a:endParaRPr lang="de-DE" dirty="0">
              <a:solidFill>
                <a:schemeClr val="accent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6"/>
                </a:solidFill>
                <a:latin typeface="+mj-lt"/>
              </a:rPr>
              <a:t>Good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location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to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explore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Germany /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6"/>
                </a:solidFill>
                <a:latin typeface="+mj-lt"/>
              </a:rPr>
              <a:t>Good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course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offering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in different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disciplines</a:t>
            </a:r>
            <a:endParaRPr lang="de-DE" dirty="0">
              <a:solidFill>
                <a:schemeClr val="accent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67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88AF6CD-B219-44BB-8FFA-FDBBF68F5434}"/>
              </a:ext>
            </a:extLst>
          </p:cNvPr>
          <p:cNvSpPr/>
          <p:nvPr/>
        </p:nvSpPr>
        <p:spPr>
          <a:xfrm>
            <a:off x="191344" y="6170673"/>
            <a:ext cx="11881319" cy="613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374832" cy="1143000"/>
          </a:xfrm>
        </p:spPr>
        <p:txBody>
          <a:bodyPr/>
          <a:lstStyle/>
          <a:p>
            <a:r>
              <a:rPr lang="de-DE" dirty="0" err="1">
                <a:solidFill>
                  <a:srgbClr val="006633"/>
                </a:solidFill>
              </a:rPr>
              <a:t>Why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to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choose</a:t>
            </a:r>
            <a:r>
              <a:rPr lang="de-DE" dirty="0">
                <a:solidFill>
                  <a:srgbClr val="006633"/>
                </a:solidFill>
              </a:rPr>
              <a:t> LUE </a:t>
            </a:r>
            <a:r>
              <a:rPr lang="de-DE" dirty="0" err="1">
                <a:solidFill>
                  <a:srgbClr val="006633"/>
                </a:solidFill>
              </a:rPr>
              <a:t>for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your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semester</a:t>
            </a:r>
            <a:r>
              <a:rPr lang="de-DE" dirty="0">
                <a:solidFill>
                  <a:srgbClr val="006633"/>
                </a:solidFill>
              </a:rPr>
              <a:t> </a:t>
            </a:r>
            <a:r>
              <a:rPr lang="de-DE" dirty="0" err="1">
                <a:solidFill>
                  <a:srgbClr val="006633"/>
                </a:solidFill>
              </a:rPr>
              <a:t>abroad</a:t>
            </a:r>
            <a:r>
              <a:rPr lang="de-DE" dirty="0">
                <a:solidFill>
                  <a:srgbClr val="006633"/>
                </a:solidFill>
              </a:rPr>
              <a:t>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03138"/>
            <a:ext cx="1259632" cy="486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7D4B28D-0AE7-4933-928F-2054872D27E6}"/>
              </a:ext>
            </a:extLst>
          </p:cNvPr>
          <p:cNvSpPr txBox="1"/>
          <p:nvPr/>
        </p:nvSpPr>
        <p:spPr>
          <a:xfrm>
            <a:off x="767408" y="141763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+mj-lt"/>
              </a:rPr>
              <a:t>What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our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incoming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exchange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students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say</a:t>
            </a:r>
            <a:r>
              <a:rPr lang="de-DE" dirty="0">
                <a:latin typeface="+mj-lt"/>
              </a:rPr>
              <a:t>:</a:t>
            </a:r>
          </a:p>
        </p:txBody>
      </p:sp>
      <p:pic>
        <p:nvPicPr>
          <p:cNvPr id="16" name="Grafik 15" descr="Schließendes Anführungszeichen">
            <a:extLst>
              <a:ext uri="{FF2B5EF4-FFF2-40B4-BE49-F238E27FC236}">
                <a16:creationId xmlns:a16="http://schemas.microsoft.com/office/drawing/2014/main" id="{E3347F9C-6B17-4002-9A81-9494118F6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5673" y="1802747"/>
            <a:ext cx="716190" cy="71619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DDBDC0AD-A359-4C73-ADD4-3BBB3B2D824B}"/>
              </a:ext>
            </a:extLst>
          </p:cNvPr>
          <p:cNvSpPr/>
          <p:nvPr/>
        </p:nvSpPr>
        <p:spPr>
          <a:xfrm>
            <a:off x="6096000" y="2096277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One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of the notable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differences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between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my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home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university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and Ludwigsburg University of Education was the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course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selection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,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during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which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we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were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able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to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select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courses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at the Department of German Language and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Literature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as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well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as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courses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at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other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faculties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…. I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took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the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opportunity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to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select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not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only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the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required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courses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, but also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courses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that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interested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me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personally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.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During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the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whole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stay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I was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amazed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and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surprised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by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the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helpfulness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and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friendliness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of the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lecturers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at LUE.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Creativity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reaches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its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peak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,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namely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in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terms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of innovative and imaginative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teaching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approaches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and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homework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.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Students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have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the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opportunity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to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work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on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tasks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such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as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podcast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production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, Wikipedia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creation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,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theatre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criticism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, and film and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performance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chemeClr val="accent6"/>
                </a:solidFill>
                <a:latin typeface="+mj-lt"/>
              </a:rPr>
              <a:t>analysis</a:t>
            </a:r>
            <a:r>
              <a:rPr lang="de-DE" sz="1600" i="1" dirty="0">
                <a:solidFill>
                  <a:schemeClr val="accent6"/>
                </a:solidFill>
                <a:latin typeface="+mj-lt"/>
              </a:rPr>
              <a:t>.</a:t>
            </a:r>
          </a:p>
        </p:txBody>
      </p:sp>
      <p:pic>
        <p:nvPicPr>
          <p:cNvPr id="18" name="Grafik 17" descr="Schließendes Anführungszeichen">
            <a:extLst>
              <a:ext uri="{FF2B5EF4-FFF2-40B4-BE49-F238E27FC236}">
                <a16:creationId xmlns:a16="http://schemas.microsoft.com/office/drawing/2014/main" id="{8BB418E8-04F2-4E10-B4B0-FD962D42C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0376" y="5454484"/>
            <a:ext cx="716190" cy="71619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0C9039E9-6F07-49E7-8FA6-5250254DF2EA}"/>
              </a:ext>
            </a:extLst>
          </p:cNvPr>
          <p:cNvSpPr txBox="1"/>
          <p:nvPr/>
        </p:nvSpPr>
        <p:spPr>
          <a:xfrm>
            <a:off x="1093158" y="489110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633"/>
                </a:solidFill>
                <a:latin typeface="+mj-lt"/>
              </a:rPr>
              <a:t>Kristina </a:t>
            </a:r>
            <a:r>
              <a:rPr lang="de-DE" sz="1600" dirty="0" err="1">
                <a:solidFill>
                  <a:srgbClr val="006633"/>
                </a:solidFill>
                <a:latin typeface="+mj-lt"/>
              </a:rPr>
              <a:t>Perić</a:t>
            </a:r>
            <a:r>
              <a:rPr lang="de-DE" sz="1600" dirty="0">
                <a:solidFill>
                  <a:srgbClr val="006633"/>
                </a:solidFill>
                <a:latin typeface="+mj-lt"/>
              </a:rPr>
              <a:t>, University of Kragujevac, </a:t>
            </a:r>
            <a:r>
              <a:rPr lang="de-DE" sz="1600" dirty="0" err="1">
                <a:solidFill>
                  <a:srgbClr val="006633"/>
                </a:solidFill>
                <a:latin typeface="+mj-lt"/>
              </a:rPr>
              <a:t>Serbia</a:t>
            </a:r>
            <a:r>
              <a:rPr lang="de-DE" sz="1600" dirty="0">
                <a:solidFill>
                  <a:srgbClr val="006633"/>
                </a:solidFill>
                <a:latin typeface="+mj-lt"/>
              </a:rPr>
              <a:t> (</a:t>
            </a:r>
            <a:r>
              <a:rPr lang="de-DE" sz="1600" dirty="0" err="1">
                <a:solidFill>
                  <a:srgbClr val="006633"/>
                </a:solidFill>
                <a:latin typeface="+mj-lt"/>
              </a:rPr>
              <a:t>freely</a:t>
            </a:r>
            <a:r>
              <a:rPr lang="de-DE" sz="1600" dirty="0">
                <a:solidFill>
                  <a:srgbClr val="006633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06633"/>
                </a:solidFill>
                <a:latin typeface="+mj-lt"/>
              </a:rPr>
              <a:t>translated</a:t>
            </a:r>
            <a:r>
              <a:rPr lang="de-DE" sz="1600" dirty="0">
                <a:solidFill>
                  <a:srgbClr val="006633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06633"/>
                </a:solidFill>
                <a:latin typeface="+mj-lt"/>
              </a:rPr>
              <a:t>from</a:t>
            </a:r>
            <a:r>
              <a:rPr lang="de-DE" sz="1600" dirty="0">
                <a:solidFill>
                  <a:srgbClr val="006633"/>
                </a:solidFill>
                <a:latin typeface="+mj-lt"/>
              </a:rPr>
              <a:t> German)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6B0C28B-9D9B-437B-8BF3-348B8AA67A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06" y="1995950"/>
            <a:ext cx="3753786" cy="280461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1FB290D-A71B-4B04-9650-AEAE2B3D5D8E}"/>
              </a:ext>
            </a:extLst>
          </p:cNvPr>
          <p:cNvSpPr txBox="1"/>
          <p:nvPr/>
        </p:nvSpPr>
        <p:spPr>
          <a:xfrm>
            <a:off x="191344" y="6276134"/>
            <a:ext cx="11881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+mj-lt"/>
              </a:rPr>
              <a:t>You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can</a:t>
            </a:r>
            <a:r>
              <a:rPr lang="de-DE" sz="1600" dirty="0">
                <a:latin typeface="+mj-lt"/>
              </a:rPr>
              <a:t> find </a:t>
            </a:r>
            <a:r>
              <a:rPr lang="de-DE" sz="1600" dirty="0" err="1">
                <a:latin typeface="+mj-lt"/>
              </a:rPr>
              <a:t>more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testimonials</a:t>
            </a:r>
            <a:r>
              <a:rPr lang="de-DE" sz="1600" dirty="0">
                <a:latin typeface="+mj-lt"/>
              </a:rPr>
              <a:t> on </a:t>
            </a:r>
            <a:r>
              <a:rPr lang="de-DE" sz="1600" dirty="0">
                <a:latin typeface="+mj-lt"/>
                <a:hlinkClick r:id="rId6"/>
              </a:rPr>
              <a:t>https://www.ph-ludwigsburg.de/en/international/international-exchange-students/why-lue</a:t>
            </a:r>
            <a:r>
              <a:rPr lang="de-DE" sz="1600" dirty="0">
                <a:latin typeface="+mj-lt"/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783273-82C3-4417-8871-FF2494AF6556}"/>
              </a:ext>
            </a:extLst>
          </p:cNvPr>
          <p:cNvSpPr txBox="1"/>
          <p:nvPr/>
        </p:nvSpPr>
        <p:spPr>
          <a:xfrm>
            <a:off x="6827344" y="1378187"/>
            <a:ext cx="322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  <a:latin typeface="+mj-lt"/>
              </a:rPr>
              <a:t>Of </a:t>
            </a:r>
            <a:r>
              <a:rPr lang="de-DE" dirty="0" err="1">
                <a:highlight>
                  <a:srgbClr val="FFFF00"/>
                </a:highlight>
                <a:latin typeface="+mj-lt"/>
              </a:rPr>
              <a:t>course</a:t>
            </a:r>
            <a:r>
              <a:rPr lang="de-DE" dirty="0">
                <a:highlight>
                  <a:srgbClr val="FFFF00"/>
                </a:highlight>
                <a:latin typeface="+mj-lt"/>
              </a:rPr>
              <a:t> </a:t>
            </a:r>
            <a:r>
              <a:rPr lang="de-DE" dirty="0" err="1">
                <a:highlight>
                  <a:srgbClr val="FFFF00"/>
                </a:highlight>
                <a:latin typeface="+mj-lt"/>
              </a:rPr>
              <a:t>you</a:t>
            </a:r>
            <a:r>
              <a:rPr lang="de-DE" dirty="0">
                <a:highlight>
                  <a:srgbClr val="FFFF00"/>
                </a:highlight>
                <a:latin typeface="+mj-lt"/>
              </a:rPr>
              <a:t> </a:t>
            </a:r>
            <a:r>
              <a:rPr lang="de-DE" dirty="0" err="1">
                <a:highlight>
                  <a:srgbClr val="FFFF00"/>
                </a:highlight>
                <a:latin typeface="+mj-lt"/>
              </a:rPr>
              <a:t>can</a:t>
            </a:r>
            <a:r>
              <a:rPr lang="de-DE" dirty="0">
                <a:highlight>
                  <a:srgbClr val="FFFF00"/>
                </a:highlight>
                <a:latin typeface="+mj-lt"/>
              </a:rPr>
              <a:t> </a:t>
            </a:r>
            <a:r>
              <a:rPr lang="de-DE" dirty="0" err="1">
                <a:highlight>
                  <a:srgbClr val="FFFF00"/>
                </a:highlight>
                <a:latin typeface="+mj-lt"/>
              </a:rPr>
              <a:t>describe</a:t>
            </a:r>
            <a:r>
              <a:rPr lang="de-DE" dirty="0">
                <a:highlight>
                  <a:srgbClr val="FFFF00"/>
                </a:highlight>
                <a:latin typeface="+mj-lt"/>
              </a:rPr>
              <a:t> </a:t>
            </a:r>
            <a:r>
              <a:rPr lang="de-DE" dirty="0" err="1">
                <a:highlight>
                  <a:srgbClr val="FFFF00"/>
                </a:highlight>
                <a:latin typeface="+mj-lt"/>
              </a:rPr>
              <a:t>your</a:t>
            </a:r>
            <a:r>
              <a:rPr lang="de-DE" dirty="0">
                <a:highlight>
                  <a:srgbClr val="FFFF00"/>
                </a:highlight>
                <a:latin typeface="+mj-lt"/>
              </a:rPr>
              <a:t> own </a:t>
            </a:r>
            <a:r>
              <a:rPr lang="de-DE" dirty="0" err="1">
                <a:highlight>
                  <a:srgbClr val="FFFF00"/>
                </a:highlight>
                <a:latin typeface="+mj-lt"/>
              </a:rPr>
              <a:t>experience</a:t>
            </a:r>
            <a:r>
              <a:rPr lang="de-DE" dirty="0">
                <a:highlight>
                  <a:srgbClr val="FFFF00"/>
                </a:highlight>
                <a:latin typeface="+mj-lt"/>
              </a:rPr>
              <a:t> </a:t>
            </a:r>
            <a:r>
              <a:rPr lang="de-DE" dirty="0" err="1">
                <a:highlight>
                  <a:srgbClr val="FFFF00"/>
                </a:highlight>
                <a:latin typeface="+mj-lt"/>
              </a:rPr>
              <a:t>here</a:t>
            </a:r>
            <a:endParaRPr lang="de-DE" dirty="0"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38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3"/>
          <p:cNvSpPr>
            <a:spLocks noGrp="1"/>
          </p:cNvSpPr>
          <p:nvPr>
            <p:ph type="title"/>
          </p:nvPr>
        </p:nvSpPr>
        <p:spPr>
          <a:xfrm>
            <a:off x="635085" y="217581"/>
            <a:ext cx="8907237" cy="1143000"/>
          </a:xfrm>
        </p:spPr>
        <p:txBody>
          <a:bodyPr/>
          <a:lstStyle/>
          <a:p>
            <a:r>
              <a:rPr lang="de-DE" altLang="de-DE" dirty="0"/>
              <a:t>Academic </a:t>
            </a:r>
            <a:r>
              <a:rPr lang="de-DE" altLang="de-DE" dirty="0" err="1"/>
              <a:t>Calendar</a:t>
            </a:r>
            <a:r>
              <a:rPr lang="de-DE" altLang="de-DE" dirty="0"/>
              <a:t> and Nomination/</a:t>
            </a:r>
            <a:r>
              <a:rPr lang="de-DE" altLang="de-DE" dirty="0" err="1"/>
              <a:t>Application</a:t>
            </a:r>
            <a:r>
              <a:rPr lang="de-DE" altLang="de-DE" dirty="0"/>
              <a:t> Deadlines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A83B4-E890-493C-8874-5D26E3247D7E}" type="datetime1">
              <a:rPr lang="de-DE" smtClean="0"/>
              <a:t>06.09.2024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6462F-0623-411B-87FB-D09229F25E1A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5AA62A5-340A-47C0-8778-45F9B286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3597918"/>
            <a:ext cx="11150600" cy="275471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6633"/>
                </a:solidFill>
              </a:rPr>
              <a:t>Summer term 2025</a:t>
            </a:r>
          </a:p>
          <a:p>
            <a:pPr marL="0" indent="0">
              <a:buNone/>
            </a:pPr>
            <a:r>
              <a:rPr lang="en-US" sz="1800" dirty="0"/>
              <a:t>Lecture period:		April 7, 2025 – July 25, 2025</a:t>
            </a:r>
          </a:p>
          <a:p>
            <a:pPr marL="0" indent="0">
              <a:buNone/>
            </a:pPr>
            <a:r>
              <a:rPr lang="en-US" sz="1800" dirty="0"/>
              <a:t>Examination weeks: 	July 28, 2025 – August 8, 2025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006633"/>
                </a:solidFill>
              </a:rPr>
              <a:t>Winter term 2025/26</a:t>
            </a:r>
          </a:p>
          <a:p>
            <a:pPr marL="0" indent="0">
              <a:buNone/>
            </a:pPr>
            <a:r>
              <a:rPr lang="en-US" sz="1800" dirty="0"/>
              <a:t>Lecture period:		October 13, 2025 – January 30, 2026</a:t>
            </a:r>
            <a:endParaRPr lang="de-DE" sz="1800" dirty="0"/>
          </a:p>
          <a:p>
            <a:pPr marL="0" indent="0">
              <a:buNone/>
            </a:pPr>
            <a:r>
              <a:rPr lang="en-US" sz="1800" dirty="0"/>
              <a:t>Examination weeks: 	February 2, 2026 – February 13, 2026</a:t>
            </a:r>
          </a:p>
          <a:p>
            <a:pPr marL="0" indent="0">
              <a:buNone/>
            </a:pPr>
            <a:endParaRPr lang="de-DE" sz="18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1D034FA-D776-4A56-B41E-06A007BC7F03}"/>
              </a:ext>
            </a:extLst>
          </p:cNvPr>
          <p:cNvGraphicFramePr>
            <a:graphicFrameLocks noGrp="1"/>
          </p:cNvGraphicFramePr>
          <p:nvPr/>
        </p:nvGraphicFramePr>
        <p:xfrm>
          <a:off x="878436" y="1540255"/>
          <a:ext cx="8675910" cy="1680561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35271789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152665199"/>
                    </a:ext>
                  </a:extLst>
                </a:gridCol>
                <a:gridCol w="1979166">
                  <a:extLst>
                    <a:ext uri="{9D8B030D-6E8A-4147-A177-3AD203B41FA5}">
                      <a16:colId xmlns:a16="http://schemas.microsoft.com/office/drawing/2014/main" val="13323428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166528833"/>
                    </a:ext>
                  </a:extLst>
                </a:gridCol>
              </a:tblGrid>
              <a:tr h="560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Semester dates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Nomination deadlines</a:t>
                      </a:r>
                      <a:endParaRPr lang="de-DE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Application deadlines</a:t>
                      </a:r>
                      <a:endParaRPr lang="de-DE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6718753"/>
                  </a:ext>
                </a:extLst>
              </a:tr>
              <a:tr h="560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 </a:t>
                      </a:r>
                      <a:endParaRPr lang="de-DE" sz="180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Winter term</a:t>
                      </a:r>
                      <a:endParaRPr lang="de-DE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endParaRPr lang="de-DE" sz="18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October 1</a:t>
                      </a:r>
                      <a:r>
                        <a:rPr lang="en-US" sz="1800" baseline="30000" dirty="0">
                          <a:effectLst/>
                          <a:latin typeface="+mj-lt"/>
                        </a:rPr>
                        <a:t>st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– March 31</a:t>
                      </a:r>
                      <a:r>
                        <a:rPr lang="en-US" sz="1800" baseline="30000" dirty="0">
                          <a:effectLst/>
                          <a:latin typeface="+mj-lt"/>
                        </a:rPr>
                        <a:t>st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endParaRPr lang="de-DE" sz="18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May 1</a:t>
                      </a:r>
                      <a:r>
                        <a:rPr lang="en-US" sz="1800" baseline="30000" dirty="0">
                          <a:effectLst/>
                          <a:latin typeface="+mj-lt"/>
                        </a:rPr>
                        <a:t>st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endParaRPr lang="de-DE" sz="18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May 15</a:t>
                      </a:r>
                      <a:r>
                        <a:rPr lang="en-US" sz="1800" baseline="30000" dirty="0">
                          <a:effectLst/>
                          <a:latin typeface="+mj-lt"/>
                        </a:rPr>
                        <a:t>th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996452"/>
                  </a:ext>
                </a:extLst>
              </a:tr>
              <a:tr h="560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 </a:t>
                      </a:r>
                      <a:endParaRPr lang="de-DE" sz="180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Summer term</a:t>
                      </a:r>
                      <a:endParaRPr lang="de-DE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 </a:t>
                      </a:r>
                      <a:endParaRPr lang="de-DE" sz="180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April 1</a:t>
                      </a:r>
                      <a:r>
                        <a:rPr lang="en-US" sz="1800" baseline="30000">
                          <a:effectLst/>
                          <a:latin typeface="+mj-lt"/>
                        </a:rPr>
                        <a:t>st</a:t>
                      </a:r>
                      <a:r>
                        <a:rPr lang="en-US" sz="1800">
                          <a:effectLst/>
                          <a:latin typeface="+mj-lt"/>
                        </a:rPr>
                        <a:t> – September 30</a:t>
                      </a:r>
                      <a:r>
                        <a:rPr lang="en-US" sz="1800" baseline="30000">
                          <a:effectLst/>
                          <a:latin typeface="+mj-lt"/>
                        </a:rPr>
                        <a:t>th</a:t>
                      </a:r>
                      <a:endParaRPr lang="de-DE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endParaRPr lang="de-DE" sz="18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December 1</a:t>
                      </a:r>
                      <a:r>
                        <a:rPr lang="en-US" sz="1800" baseline="30000" dirty="0">
                          <a:effectLst/>
                          <a:latin typeface="+mj-lt"/>
                        </a:rPr>
                        <a:t>st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endParaRPr lang="de-DE" sz="18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December 15</a:t>
                      </a:r>
                      <a:r>
                        <a:rPr lang="en-US" sz="1800" baseline="30000" dirty="0">
                          <a:effectLst/>
                          <a:latin typeface="+mj-lt"/>
                        </a:rPr>
                        <a:t>th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35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983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59BD0-04EA-418F-96FF-DC292A0C50E8}" type="datetime1">
              <a:rPr lang="de-DE" smtClean="0"/>
              <a:t>06.09.2024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F52B7-A86F-4F71-A431-0CB54C60B00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9DD018-5EC6-42F7-A115-99F5ED900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7217" r="1912" b="7217"/>
          <a:stretch/>
        </p:blipFill>
        <p:spPr>
          <a:xfrm>
            <a:off x="4018077" y="4327116"/>
            <a:ext cx="2979129" cy="21020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1A67B6A-F011-4C05-9424-E9B37002A6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759" y="1147147"/>
            <a:ext cx="2822808" cy="168305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9A2BEF4-FC0A-408D-9CAC-27CD0708E8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4885" y="4635045"/>
            <a:ext cx="2802964" cy="1794142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F00820D7-5504-4956-A586-FFAE97E00A8B}"/>
              </a:ext>
            </a:extLst>
          </p:cNvPr>
          <p:cNvSpPr txBox="1">
            <a:spLocks/>
          </p:cNvSpPr>
          <p:nvPr/>
        </p:nvSpPr>
        <p:spPr>
          <a:xfrm>
            <a:off x="1981200" y="114098"/>
            <a:ext cx="66600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de-DE" altLang="de-DE" sz="4000" dirty="0" err="1"/>
              <a:t>Impressions</a:t>
            </a:r>
            <a:endParaRPr lang="de-DE" altLang="de-DE" sz="400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8B9CA87-41C6-4285-945D-0BDECCDACB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753" y="1147147"/>
            <a:ext cx="4945453" cy="307394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FFDC2D3-8135-4B4A-83F5-211EF75C0E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-2687" r="28467" b="7646"/>
          <a:stretch/>
        </p:blipFill>
        <p:spPr>
          <a:xfrm>
            <a:off x="2047672" y="4241995"/>
            <a:ext cx="1872209" cy="21871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E0FE944-DE85-49F1-B4EC-DE67D03A9F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85" y="2944292"/>
            <a:ext cx="2802964" cy="157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3"/>
          <p:cNvSpPr>
            <a:spLocks noGrp="1"/>
          </p:cNvSpPr>
          <p:nvPr>
            <p:ph type="title"/>
          </p:nvPr>
        </p:nvSpPr>
        <p:spPr>
          <a:xfrm>
            <a:off x="609600" y="342110"/>
            <a:ext cx="8907237" cy="1143000"/>
          </a:xfrm>
        </p:spPr>
        <p:txBody>
          <a:bodyPr/>
          <a:lstStyle/>
          <a:p>
            <a:r>
              <a:rPr lang="de-DE" altLang="de-DE" dirty="0"/>
              <a:t>Do </a:t>
            </a:r>
            <a:r>
              <a:rPr lang="de-DE" altLang="de-DE" dirty="0" err="1"/>
              <a:t>you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</a:t>
            </a:r>
            <a:r>
              <a:rPr lang="de-DE" altLang="de-DE" dirty="0" err="1"/>
              <a:t>any</a:t>
            </a:r>
            <a:r>
              <a:rPr lang="de-DE" altLang="de-DE" dirty="0"/>
              <a:t> </a:t>
            </a:r>
            <a:r>
              <a:rPr lang="de-DE" altLang="de-DE" dirty="0" err="1"/>
              <a:t>questions</a:t>
            </a:r>
            <a:r>
              <a:rPr lang="de-DE" altLang="de-DE" dirty="0"/>
              <a:t>?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A83B4-E890-493C-8874-5D26E3247D7E}" type="datetime1">
              <a:rPr lang="de-DE" smtClean="0"/>
              <a:t>06.09.2024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6462F-0623-411B-87FB-D09229F25E1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4BE40D0A-3D60-47CB-94C2-88725B955950}"/>
              </a:ext>
            </a:extLst>
          </p:cNvPr>
          <p:cNvSpPr txBox="1">
            <a:spLocks/>
          </p:cNvSpPr>
          <p:nvPr/>
        </p:nvSpPr>
        <p:spPr bwMode="auto">
          <a:xfrm>
            <a:off x="1349938" y="4287097"/>
            <a:ext cx="4440064" cy="100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>
                <a:solidFill>
                  <a:srgbClr val="006633"/>
                </a:solidFill>
              </a:rPr>
              <a:t>LUE Incoming Student Mobility Team</a:t>
            </a:r>
          </a:p>
          <a:p>
            <a:pPr marL="0" indent="0">
              <a:buFont typeface="Arial" charset="0"/>
              <a:buNone/>
            </a:pPr>
            <a:r>
              <a:rPr lang="de-DE" sz="1800" dirty="0"/>
              <a:t>Email: </a:t>
            </a:r>
            <a:r>
              <a:rPr lang="de-DE" sz="1800" dirty="0">
                <a:hlinkClick r:id="rId3"/>
              </a:rPr>
              <a:t>incomings@ph-ludwigsburg.de</a:t>
            </a:r>
            <a:endParaRPr lang="de-DE" sz="1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27B675A-A739-46E2-8422-F42E48433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609" y="2445865"/>
            <a:ext cx="1685077" cy="168507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907EF93-C5FF-4B3B-9044-907E8CAF202B}"/>
              </a:ext>
            </a:extLst>
          </p:cNvPr>
          <p:cNvSpPr/>
          <p:nvPr/>
        </p:nvSpPr>
        <p:spPr>
          <a:xfrm>
            <a:off x="8697888" y="4287097"/>
            <a:ext cx="24545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latin typeface="+mj-lt"/>
              </a:rPr>
              <a:t>Denise Wintrich,</a:t>
            </a:r>
          </a:p>
          <a:p>
            <a:pPr algn="ctr"/>
            <a:r>
              <a:rPr lang="de-DE" dirty="0" err="1">
                <a:solidFill>
                  <a:srgbClr val="006633"/>
                </a:solidFill>
              </a:rPr>
              <a:t>Coordinator</a:t>
            </a:r>
            <a:r>
              <a:rPr lang="de-DE" dirty="0">
                <a:solidFill>
                  <a:srgbClr val="006633"/>
                </a:solidFill>
              </a:rPr>
              <a:t> Incoming </a:t>
            </a:r>
          </a:p>
          <a:p>
            <a:pPr algn="ctr"/>
            <a:r>
              <a:rPr lang="de-DE" dirty="0" err="1">
                <a:solidFill>
                  <a:srgbClr val="006633"/>
                </a:solidFill>
              </a:rPr>
              <a:t>Students</a:t>
            </a:r>
            <a:r>
              <a:rPr lang="de-DE" dirty="0">
                <a:solidFill>
                  <a:srgbClr val="006633"/>
                </a:solidFill>
              </a:rPr>
              <a:t> at LUE</a:t>
            </a:r>
          </a:p>
          <a:p>
            <a:pPr marL="0" indent="0" algn="ctr">
              <a:buFont typeface="Arial" charset="0"/>
              <a:buNone/>
            </a:pPr>
            <a:endParaRPr lang="de-DE" dirty="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1E6513C-44D2-46B6-96AC-6321E3256AF4}"/>
              </a:ext>
            </a:extLst>
          </p:cNvPr>
          <p:cNvSpPr txBox="1"/>
          <p:nvPr/>
        </p:nvSpPr>
        <p:spPr>
          <a:xfrm>
            <a:off x="2349609" y="1411968"/>
            <a:ext cx="548471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3300" dirty="0" err="1">
                <a:solidFill>
                  <a:schemeClr val="accent6"/>
                </a:solidFill>
                <a:latin typeface="+mj-lt"/>
              </a:rPr>
              <a:t>You</a:t>
            </a:r>
            <a:r>
              <a:rPr lang="de-DE" sz="33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3300" dirty="0" err="1">
                <a:solidFill>
                  <a:schemeClr val="accent6"/>
                </a:solidFill>
                <a:latin typeface="+mj-lt"/>
              </a:rPr>
              <a:t>can</a:t>
            </a:r>
            <a:r>
              <a:rPr lang="de-DE" sz="33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3300" dirty="0" err="1">
                <a:solidFill>
                  <a:schemeClr val="accent6"/>
                </a:solidFill>
                <a:latin typeface="+mj-lt"/>
              </a:rPr>
              <a:t>always</a:t>
            </a:r>
            <a:r>
              <a:rPr lang="de-DE" sz="33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3300" dirty="0" err="1">
                <a:solidFill>
                  <a:schemeClr val="accent6"/>
                </a:solidFill>
                <a:latin typeface="+mj-lt"/>
              </a:rPr>
              <a:t>ask</a:t>
            </a:r>
            <a:r>
              <a:rPr lang="de-DE" sz="33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3300" dirty="0" err="1">
                <a:solidFill>
                  <a:schemeClr val="accent6"/>
                </a:solidFill>
                <a:latin typeface="+mj-lt"/>
              </a:rPr>
              <a:t>me</a:t>
            </a:r>
            <a:endParaRPr lang="de-DE" sz="3300" dirty="0">
              <a:solidFill>
                <a:schemeClr val="accent6"/>
              </a:solidFill>
              <a:latin typeface="+mj-lt"/>
            </a:endParaRPr>
          </a:p>
          <a:p>
            <a:pPr marL="0" indent="0">
              <a:buNone/>
            </a:pPr>
            <a:r>
              <a:rPr lang="de-DE" sz="3300" dirty="0" err="1">
                <a:solidFill>
                  <a:schemeClr val="accent6"/>
                </a:solidFill>
                <a:latin typeface="+mj-lt"/>
              </a:rPr>
              <a:t>or</a:t>
            </a:r>
            <a:r>
              <a:rPr lang="de-DE" sz="33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3300" dirty="0" err="1">
                <a:solidFill>
                  <a:schemeClr val="accent6"/>
                </a:solidFill>
                <a:latin typeface="+mj-lt"/>
              </a:rPr>
              <a:t>contact</a:t>
            </a:r>
            <a:r>
              <a:rPr lang="de-DE" sz="3300" dirty="0">
                <a:solidFill>
                  <a:schemeClr val="accent6"/>
                </a:solidFill>
                <a:latin typeface="+mj-lt"/>
              </a:rPr>
              <a:t> the LUE Incoming Team </a:t>
            </a:r>
            <a:r>
              <a:rPr lang="de-DE" sz="3300" dirty="0" err="1">
                <a:solidFill>
                  <a:schemeClr val="accent6"/>
                </a:solidFill>
                <a:latin typeface="+mj-lt"/>
              </a:rPr>
              <a:t>directly</a:t>
            </a:r>
            <a:endParaRPr lang="de-DE" sz="33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98651992-2F28-474E-BB0E-8C61130A6CE1}"/>
              </a:ext>
            </a:extLst>
          </p:cNvPr>
          <p:cNvSpPr/>
          <p:nvPr/>
        </p:nvSpPr>
        <p:spPr>
          <a:xfrm>
            <a:off x="1467917" y="1759173"/>
            <a:ext cx="720080" cy="991942"/>
          </a:xfrm>
          <a:prstGeom prst="rightArrow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7F5CB67-39FF-471D-B373-DC3BCA717FE6}"/>
              </a:ext>
            </a:extLst>
          </p:cNvPr>
          <p:cNvSpPr/>
          <p:nvPr/>
        </p:nvSpPr>
        <p:spPr>
          <a:xfrm>
            <a:off x="1349938" y="5402958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u="sng" dirty="0">
                <a:latin typeface="+mj-lt"/>
                <a:hlinkClick r:id="rId5"/>
              </a:rPr>
              <a:t>https://www.ph-ludwigsburg.de/en/international/international-exchange-students</a:t>
            </a:r>
            <a:endParaRPr lang="en-US" u="sng" dirty="0">
              <a:latin typeface="+mj-lt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C6BD73D-ABAD-4A12-B27F-0898744B7331}"/>
              </a:ext>
            </a:extLst>
          </p:cNvPr>
          <p:cNvSpPr/>
          <p:nvPr/>
        </p:nvSpPr>
        <p:spPr>
          <a:xfrm>
            <a:off x="1349938" y="509169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More information:</a:t>
            </a:r>
          </a:p>
        </p:txBody>
      </p:sp>
      <p:sp>
        <p:nvSpPr>
          <p:cNvPr id="14" name="Inhaltsplatzhalter 1">
            <a:extLst>
              <a:ext uri="{FF2B5EF4-FFF2-40B4-BE49-F238E27FC236}">
                <a16:creationId xmlns:a16="http://schemas.microsoft.com/office/drawing/2014/main" id="{29871F21-4276-41BC-9506-80616B0D6168}"/>
              </a:ext>
            </a:extLst>
          </p:cNvPr>
          <p:cNvSpPr txBox="1">
            <a:spLocks/>
          </p:cNvSpPr>
          <p:nvPr/>
        </p:nvSpPr>
        <p:spPr bwMode="auto">
          <a:xfrm>
            <a:off x="1349938" y="3384320"/>
            <a:ext cx="4440064" cy="100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>
                <a:solidFill>
                  <a:srgbClr val="006633"/>
                </a:solidFill>
                <a:highlight>
                  <a:srgbClr val="FFFF00"/>
                </a:highlight>
              </a:rPr>
              <a:t>Add </a:t>
            </a:r>
            <a:r>
              <a:rPr lang="de-DE" sz="1800" dirty="0" err="1">
                <a:solidFill>
                  <a:srgbClr val="006633"/>
                </a:solidFill>
                <a:highlight>
                  <a:srgbClr val="FFFF00"/>
                </a:highlight>
              </a:rPr>
              <a:t>your</a:t>
            </a:r>
            <a:r>
              <a:rPr lang="de-DE" sz="1800" dirty="0">
                <a:solidFill>
                  <a:srgbClr val="006633"/>
                </a:solidFill>
                <a:highlight>
                  <a:srgbClr val="FFFF00"/>
                </a:highlight>
              </a:rPr>
              <a:t> </a:t>
            </a:r>
            <a:r>
              <a:rPr lang="de-DE" sz="1800" dirty="0" err="1">
                <a:solidFill>
                  <a:srgbClr val="006633"/>
                </a:solidFill>
                <a:highlight>
                  <a:srgbClr val="FFFF00"/>
                </a:highlight>
              </a:rPr>
              <a:t>name</a:t>
            </a:r>
            <a:endParaRPr lang="de-DE" sz="1800" dirty="0">
              <a:solidFill>
                <a:srgbClr val="006633"/>
              </a:solidFill>
              <a:highlight>
                <a:srgbClr val="FFFF00"/>
              </a:highlight>
            </a:endParaRPr>
          </a:p>
          <a:p>
            <a:pPr marL="0" indent="0">
              <a:buFont typeface="Arial" charset="0"/>
              <a:buNone/>
            </a:pPr>
            <a:r>
              <a:rPr lang="de-DE" sz="1800" dirty="0">
                <a:highlight>
                  <a:srgbClr val="FFFF00"/>
                </a:highlight>
              </a:rPr>
              <a:t>Email: and Email </a:t>
            </a:r>
            <a:r>
              <a:rPr lang="de-DE" sz="1800" dirty="0" err="1">
                <a:highlight>
                  <a:srgbClr val="FFFF00"/>
                </a:highlight>
              </a:rPr>
              <a:t>address</a:t>
            </a:r>
            <a:r>
              <a:rPr lang="de-DE" sz="1800" dirty="0">
                <a:highlight>
                  <a:srgbClr val="FFFF00"/>
                </a:highlight>
              </a:rPr>
              <a:t> </a:t>
            </a:r>
            <a:r>
              <a:rPr lang="de-DE" sz="1800" dirty="0" err="1">
                <a:highlight>
                  <a:srgbClr val="FFFF00"/>
                </a:highlight>
              </a:rPr>
              <a:t>here</a:t>
            </a:r>
            <a:endParaRPr lang="de-DE" sz="1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07335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359352" y="3429000"/>
            <a:ext cx="4218384" cy="10215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 </a:t>
            </a: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Attention!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719736" y="4653136"/>
            <a:ext cx="6858000" cy="485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4965AB3-ADF9-4732-88AA-B933E52C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59" y="260648"/>
            <a:ext cx="537659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0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4"/>
          <p:cNvSpPr>
            <a:spLocks noGrp="1"/>
          </p:cNvSpPr>
          <p:nvPr>
            <p:ph type="title"/>
          </p:nvPr>
        </p:nvSpPr>
        <p:spPr>
          <a:xfrm>
            <a:off x="4047530" y="729975"/>
            <a:ext cx="4096941" cy="642938"/>
          </a:xfrm>
        </p:spPr>
        <p:txBody>
          <a:bodyPr/>
          <a:lstStyle/>
          <a:p>
            <a:r>
              <a:rPr lang="de-DE" altLang="de-DE" dirty="0"/>
              <a:t>Outline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395700" y="1484784"/>
            <a:ext cx="6048672" cy="4392488"/>
          </a:xfrm>
        </p:spPr>
        <p:txBody>
          <a:bodyPr rtlCol="0">
            <a:normAutofit/>
          </a:bodyPr>
          <a:lstStyle/>
          <a:p>
            <a:pPr marL="257175" indent="-257175" algn="l" fontAlgn="auto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de-DE" sz="1800" cap="none" dirty="0"/>
              <a:t>The </a:t>
            </a:r>
            <a:r>
              <a:rPr lang="de-DE" sz="1800" cap="none" dirty="0" err="1"/>
              <a:t>city</a:t>
            </a:r>
            <a:r>
              <a:rPr lang="de-DE" sz="1800" cap="none" dirty="0"/>
              <a:t> of Ludwigsburg </a:t>
            </a:r>
          </a:p>
          <a:p>
            <a:pPr marL="257175" indent="-257175" algn="l" fontAlgn="auto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de-DE" sz="1800" cap="none" dirty="0"/>
              <a:t>Ludwigsburg University of Education (LUE)</a:t>
            </a:r>
          </a:p>
          <a:p>
            <a:pPr marL="685800" lvl="1" indent="-3429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de-DE" sz="1650" dirty="0"/>
              <a:t>Facts &amp; </a:t>
            </a:r>
            <a:r>
              <a:rPr lang="de-DE" sz="1650" dirty="0" err="1"/>
              <a:t>Figures</a:t>
            </a:r>
            <a:endParaRPr lang="de-DE" sz="1650" dirty="0"/>
          </a:p>
          <a:p>
            <a:pPr marL="685800" lvl="1" indent="-3429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de-DE" sz="1650" dirty="0" err="1"/>
              <a:t>Faculties</a:t>
            </a:r>
            <a:r>
              <a:rPr lang="de-DE" sz="1650" dirty="0"/>
              <a:t> &amp; Institutes</a:t>
            </a:r>
          </a:p>
          <a:p>
            <a:pPr marL="685800" lvl="1" indent="-3429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de-DE" sz="1650" cap="none" dirty="0"/>
              <a:t>Profil</a:t>
            </a:r>
          </a:p>
          <a:p>
            <a:pPr marL="685800" lvl="1" indent="-3429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de-DE" sz="1650" dirty="0"/>
              <a:t>Courses</a:t>
            </a:r>
            <a:endParaRPr lang="de-DE" sz="1650" cap="none" dirty="0"/>
          </a:p>
          <a:p>
            <a:pPr marL="257175" indent="-257175" algn="l" fontAlgn="auto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de-DE" sz="1800" cap="none" dirty="0"/>
              <a:t>Services </a:t>
            </a:r>
            <a:r>
              <a:rPr lang="de-DE" sz="1800" cap="none" dirty="0" err="1"/>
              <a:t>for</a:t>
            </a:r>
            <a:r>
              <a:rPr lang="de-DE" sz="1800" cap="none" dirty="0"/>
              <a:t> Incoming </a:t>
            </a:r>
            <a:r>
              <a:rPr lang="de-DE" sz="1800" cap="none" dirty="0" err="1"/>
              <a:t>Students</a:t>
            </a:r>
            <a:r>
              <a:rPr lang="de-DE" sz="1800" cap="none" dirty="0"/>
              <a:t> at LUE</a:t>
            </a:r>
          </a:p>
          <a:p>
            <a:pPr marL="600075" lvl="1" indent="-257175" fontAlgn="auto"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de-DE" sz="1650" dirty="0" err="1"/>
              <a:t>Overview</a:t>
            </a:r>
            <a:endParaRPr lang="de-DE" sz="1650" dirty="0"/>
          </a:p>
          <a:p>
            <a:pPr marL="600075" lvl="1" indent="-257175" fontAlgn="auto"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de-DE" sz="1650" dirty="0"/>
              <a:t>Housing</a:t>
            </a:r>
          </a:p>
          <a:p>
            <a:pPr marL="600075" lvl="1" indent="-257175" fontAlgn="auto"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de-DE" sz="1650" dirty="0"/>
              <a:t>Orientation Programme</a:t>
            </a:r>
          </a:p>
          <a:p>
            <a:pPr marL="257175" indent="-257175" algn="l" fontAlgn="auto">
              <a:spcAft>
                <a:spcPts val="0"/>
              </a:spcAft>
              <a:buAutoNum type="arabicPeriod"/>
              <a:defRPr/>
            </a:pPr>
            <a:r>
              <a:rPr lang="de-DE" sz="1800" cap="none" dirty="0" err="1"/>
              <a:t>Why</a:t>
            </a:r>
            <a:r>
              <a:rPr lang="de-DE" sz="1800" cap="none" dirty="0"/>
              <a:t> </a:t>
            </a:r>
            <a:r>
              <a:rPr lang="de-DE" sz="1800" cap="none" dirty="0" err="1"/>
              <a:t>to</a:t>
            </a:r>
            <a:r>
              <a:rPr lang="de-DE" sz="1800" cap="none" dirty="0"/>
              <a:t> </a:t>
            </a:r>
            <a:r>
              <a:rPr lang="de-DE" sz="1800" cap="none" dirty="0" err="1"/>
              <a:t>choose</a:t>
            </a:r>
            <a:r>
              <a:rPr lang="de-DE" sz="1800" cap="none" dirty="0"/>
              <a:t> LUE / </a:t>
            </a:r>
            <a:r>
              <a:rPr lang="de-DE" sz="1800" cap="none" dirty="0" err="1"/>
              <a:t>My</a:t>
            </a:r>
            <a:r>
              <a:rPr lang="de-DE" sz="1800" cap="none" dirty="0"/>
              <a:t> </a:t>
            </a:r>
            <a:r>
              <a:rPr lang="de-DE" sz="1800" cap="none" dirty="0" err="1"/>
              <a:t>experience</a:t>
            </a:r>
            <a:endParaRPr lang="de-DE" sz="1800" cap="none" dirty="0"/>
          </a:p>
          <a:p>
            <a:pPr marL="257175" indent="-257175" algn="l" fontAlgn="auto">
              <a:spcAft>
                <a:spcPts val="0"/>
              </a:spcAft>
              <a:buAutoNum type="arabicPeriod"/>
              <a:defRPr/>
            </a:pPr>
            <a:r>
              <a:rPr lang="de-DE" sz="1800" cap="none" dirty="0"/>
              <a:t>Academic </a:t>
            </a:r>
            <a:r>
              <a:rPr lang="de-DE" sz="1800" cap="none" dirty="0" err="1"/>
              <a:t>calendar</a:t>
            </a:r>
            <a:r>
              <a:rPr lang="de-DE" sz="1800" cap="none" dirty="0"/>
              <a:t> &amp; </a:t>
            </a:r>
            <a:r>
              <a:rPr lang="de-DE" sz="1800" cap="none" dirty="0" err="1"/>
              <a:t>deadlines</a:t>
            </a:r>
            <a:endParaRPr lang="de-DE" sz="1800" cap="none" dirty="0"/>
          </a:p>
          <a:p>
            <a:pPr marL="257175" indent="-257175" algn="l" fontAlgn="auto">
              <a:spcAft>
                <a:spcPts val="0"/>
              </a:spcAft>
              <a:buAutoNum type="arabicPeriod"/>
              <a:defRPr/>
            </a:pPr>
            <a:r>
              <a:rPr lang="de-DE" sz="1800" cap="none" dirty="0"/>
              <a:t>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26E402F-8DF1-4452-99AE-227B22083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372" y="3668608"/>
            <a:ext cx="6696744" cy="2643874"/>
          </a:xfrm>
          <a:prstGeom prst="rect">
            <a:avLst/>
          </a:prstGeom>
        </p:spPr>
      </p:pic>
      <p:sp>
        <p:nvSpPr>
          <p:cNvPr id="12290" name="Titel 3"/>
          <p:cNvSpPr>
            <a:spLocks noGrp="1"/>
          </p:cNvSpPr>
          <p:nvPr>
            <p:ph type="title"/>
          </p:nvPr>
        </p:nvSpPr>
        <p:spPr>
          <a:xfrm>
            <a:off x="609600" y="342110"/>
            <a:ext cx="8907237" cy="1143000"/>
          </a:xfrm>
        </p:spPr>
        <p:txBody>
          <a:bodyPr/>
          <a:lstStyle/>
          <a:p>
            <a:r>
              <a:rPr lang="de-DE" altLang="de-DE" dirty="0"/>
              <a:t>Ludwigsburg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A83B4-E890-493C-8874-5D26E3247D7E}" type="datetime1">
              <a:rPr lang="de-DE" smtClean="0"/>
              <a:t>06.09.2024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6462F-0623-411B-87FB-D09229F25E1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11" name="Picture 7" descr="karte_ludwigsburg">
            <a:extLst>
              <a:ext uri="{FF2B5EF4-FFF2-40B4-BE49-F238E27FC236}">
                <a16:creationId xmlns:a16="http://schemas.microsoft.com/office/drawing/2014/main" id="{ADE802D7-6A55-43D1-912E-B1FCF3E48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8" y="1017375"/>
            <a:ext cx="370205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F5AB22A-1C71-42A7-B52B-4A2FC16EF1F6}"/>
              </a:ext>
            </a:extLst>
          </p:cNvPr>
          <p:cNvSpPr txBox="1"/>
          <p:nvPr/>
        </p:nvSpPr>
        <p:spPr>
          <a:xfrm>
            <a:off x="4164745" y="1593412"/>
            <a:ext cx="3092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de-DE" dirty="0">
                <a:solidFill>
                  <a:srgbClr val="006633"/>
                </a:solidFill>
                <a:latin typeface="+mj-lt"/>
              </a:rPr>
              <a:t>Ludwigsburg</a:t>
            </a:r>
            <a:r>
              <a:rPr lang="en-GB" altLang="de-DE" dirty="0">
                <a:solidFill>
                  <a:schemeClr val="accent6"/>
                </a:solidFill>
                <a:latin typeface="+mj-lt"/>
              </a:rPr>
              <a:t> with approx.</a:t>
            </a:r>
            <a:br>
              <a:rPr lang="en-GB" altLang="de-DE" dirty="0">
                <a:solidFill>
                  <a:schemeClr val="accent6"/>
                </a:solidFill>
                <a:latin typeface="+mj-lt"/>
              </a:rPr>
            </a:br>
            <a:r>
              <a:rPr lang="en-GB" altLang="de-DE" dirty="0">
                <a:solidFill>
                  <a:srgbClr val="006633"/>
                </a:solidFill>
                <a:latin typeface="+mj-lt"/>
              </a:rPr>
              <a:t>94,000 inhabitants </a:t>
            </a:r>
            <a:r>
              <a:rPr lang="en-GB" altLang="de-DE" dirty="0">
                <a:solidFill>
                  <a:schemeClr val="accent6"/>
                </a:solidFill>
                <a:latin typeface="+mj-lt"/>
              </a:rPr>
              <a:t>is </a:t>
            </a:r>
            <a:br>
              <a:rPr lang="en-GB" altLang="de-DE" dirty="0">
                <a:solidFill>
                  <a:schemeClr val="accent6"/>
                </a:solidFill>
                <a:latin typeface="+mj-lt"/>
              </a:rPr>
            </a:br>
            <a:r>
              <a:rPr lang="en-GB" altLang="de-DE" dirty="0">
                <a:solidFill>
                  <a:schemeClr val="accent6"/>
                </a:solidFill>
                <a:latin typeface="+mj-lt"/>
              </a:rPr>
              <a:t>situated 20 km north of </a:t>
            </a:r>
            <a:r>
              <a:rPr lang="en-GB" altLang="de-DE" dirty="0">
                <a:solidFill>
                  <a:srgbClr val="006633"/>
                </a:solidFill>
                <a:latin typeface="+mj-lt"/>
              </a:rPr>
              <a:t>Stuttgart</a:t>
            </a:r>
            <a:r>
              <a:rPr lang="en-GB" altLang="de-DE" dirty="0">
                <a:solidFill>
                  <a:schemeClr val="accent6"/>
                </a:solidFill>
                <a:latin typeface="+mj-lt"/>
              </a:rPr>
              <a:t>, the capital of Baden-Württemberg, </a:t>
            </a:r>
            <a:br>
              <a:rPr lang="en-GB" altLang="de-DE" dirty="0">
                <a:solidFill>
                  <a:schemeClr val="accent6"/>
                </a:solidFill>
                <a:latin typeface="+mj-lt"/>
              </a:rPr>
            </a:br>
            <a:r>
              <a:rPr lang="en-GB" altLang="de-DE" dirty="0">
                <a:solidFill>
                  <a:schemeClr val="accent6"/>
                </a:solidFill>
                <a:latin typeface="+mj-lt"/>
              </a:rPr>
              <a:t>with about </a:t>
            </a:r>
          </a:p>
          <a:p>
            <a:r>
              <a:rPr lang="en-GB" altLang="de-DE" dirty="0">
                <a:solidFill>
                  <a:srgbClr val="006633"/>
                </a:solidFill>
                <a:latin typeface="+mj-lt"/>
              </a:rPr>
              <a:t>630,000 inhabitants</a:t>
            </a:r>
            <a:r>
              <a:rPr lang="en-GB" altLang="de-DE" dirty="0">
                <a:solidFill>
                  <a:schemeClr val="accent6"/>
                </a:solidFill>
                <a:latin typeface="+mj-lt"/>
              </a:rPr>
              <a:t>.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1FFBFE-AD09-468A-BF1C-3546F1217E32}"/>
              </a:ext>
            </a:extLst>
          </p:cNvPr>
          <p:cNvSpPr txBox="1"/>
          <p:nvPr/>
        </p:nvSpPr>
        <p:spPr>
          <a:xfrm>
            <a:off x="9718630" y="3167390"/>
            <a:ext cx="175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6"/>
                </a:solidFill>
                <a:latin typeface="+mj-lt"/>
                <a:hlinkClick r:id="rId6"/>
              </a:rPr>
              <a:t>https://youtu.be/Ef9v0QX55D0</a:t>
            </a:r>
            <a:r>
              <a:rPr lang="de-DE" sz="1400" dirty="0">
                <a:solidFill>
                  <a:schemeClr val="accent6"/>
                </a:solidFill>
                <a:latin typeface="+mj-lt"/>
              </a:rPr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D533E11-FA4A-46FB-B81A-8D1F15580F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570" y="3043056"/>
            <a:ext cx="1237714" cy="853829"/>
          </a:xfrm>
          <a:prstGeom prst="rect">
            <a:avLst/>
          </a:prstGeom>
        </p:spPr>
      </p:pic>
      <p:sp>
        <p:nvSpPr>
          <p:cNvPr id="14" name="Interaktive Schaltfläche: Nächste(r) oder Weiter 13">
            <a:hlinkClick r:id="rId8" highlightClick="1"/>
            <a:extLst>
              <a:ext uri="{FF2B5EF4-FFF2-40B4-BE49-F238E27FC236}">
                <a16:creationId xmlns:a16="http://schemas.microsoft.com/office/drawing/2014/main" id="{7AD9A20B-8005-46C1-B508-9C920D026CC2}"/>
              </a:ext>
            </a:extLst>
          </p:cNvPr>
          <p:cNvSpPr/>
          <p:nvPr/>
        </p:nvSpPr>
        <p:spPr>
          <a:xfrm>
            <a:off x="8693126" y="3189392"/>
            <a:ext cx="648072" cy="505607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E7B5AE8-C214-4F90-80B4-B1DF758D50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752" y="1053772"/>
            <a:ext cx="1966446" cy="1308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85C728C-08DA-4D47-9E2E-3B7BE229F1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630" y="1055935"/>
            <a:ext cx="1962752" cy="1308501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D0D4065D-951B-491A-8470-F1241AD22826}"/>
              </a:ext>
            </a:extLst>
          </p:cNvPr>
          <p:cNvSpPr/>
          <p:nvPr/>
        </p:nvSpPr>
        <p:spPr>
          <a:xfrm>
            <a:off x="4154372" y="6392779"/>
            <a:ext cx="22321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accent6"/>
                </a:solidFill>
              </a:rPr>
              <a:t>Residenz Castle, © Michael Mende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8174571-2439-472F-93B4-8ADF00E0450D}"/>
              </a:ext>
            </a:extLst>
          </p:cNvPr>
          <p:cNvSpPr/>
          <p:nvPr/>
        </p:nvSpPr>
        <p:spPr>
          <a:xfrm>
            <a:off x="7314259" y="2397101"/>
            <a:ext cx="20874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chemeClr val="accent6"/>
                </a:solidFill>
              </a:rPr>
              <a:t>Market Place, © GDA Peter </a:t>
            </a:r>
            <a:r>
              <a:rPr lang="de-DE" sz="1000" dirty="0" err="1">
                <a:solidFill>
                  <a:schemeClr val="accent6"/>
                </a:solidFill>
              </a:rPr>
              <a:t>Albig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321D75E-5144-4DD1-996C-8A3004B52C2A}"/>
              </a:ext>
            </a:extLst>
          </p:cNvPr>
          <p:cNvSpPr/>
          <p:nvPr/>
        </p:nvSpPr>
        <p:spPr>
          <a:xfrm>
            <a:off x="9717773" y="2406867"/>
            <a:ext cx="2087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err="1">
                <a:solidFill>
                  <a:schemeClr val="accent6"/>
                </a:solidFill>
              </a:rPr>
              <a:t>Favorite</a:t>
            </a:r>
            <a:r>
              <a:rPr lang="de-DE" sz="1000" dirty="0">
                <a:solidFill>
                  <a:schemeClr val="accent6"/>
                </a:solidFill>
              </a:rPr>
              <a:t> Castle, © Tourismus &amp; Events Ludwigsburg</a:t>
            </a:r>
          </a:p>
        </p:txBody>
      </p:sp>
    </p:spTree>
    <p:extLst>
      <p:ext uri="{BB962C8B-B14F-4D97-AF65-F5344CB8AC3E}">
        <p14:creationId xmlns:p14="http://schemas.microsoft.com/office/powerpoint/2010/main" val="350217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A2057-CEA5-4AAA-985E-9175E508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2966"/>
            <a:ext cx="8880000" cy="617736"/>
          </a:xfrm>
        </p:spPr>
        <p:txBody>
          <a:bodyPr/>
          <a:lstStyle/>
          <a:p>
            <a:r>
              <a:rPr lang="de-DE" dirty="0"/>
              <a:t>Ludwigsburg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8C04E7-70B9-4EDC-B7FE-4C253BA8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0470F-6C8E-422D-AA02-782C6DF9C399}" type="datetime1">
              <a:rPr lang="de-DE" smtClean="0"/>
              <a:t>06.09.2024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0FDEBA-3E04-4625-BB17-DC53913E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6462F-0623-411B-87FB-D09229F25E1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031C73-95F3-4792-B231-9311CA698D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6" r="16426"/>
          <a:stretch/>
        </p:blipFill>
        <p:spPr>
          <a:xfrm>
            <a:off x="639013" y="1084127"/>
            <a:ext cx="4995181" cy="3693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ACA579E-B54A-42B1-9455-900F7422E056}"/>
              </a:ext>
            </a:extLst>
          </p:cNvPr>
          <p:cNvSpPr txBox="1"/>
          <p:nvPr/>
        </p:nvSpPr>
        <p:spPr>
          <a:xfrm>
            <a:off x="651037" y="5035209"/>
            <a:ext cx="48208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de-DE" dirty="0">
                <a:solidFill>
                  <a:srgbClr val="006633"/>
                </a:solidFill>
                <a:latin typeface="+mj-lt"/>
              </a:rPr>
              <a:t>Ludwigsburg is in the heart of Europe:</a:t>
            </a:r>
          </a:p>
          <a:p>
            <a:r>
              <a:rPr lang="en-GB" altLang="de-DE" dirty="0">
                <a:solidFill>
                  <a:schemeClr val="accent6"/>
                </a:solidFill>
                <a:latin typeface="+mj-lt"/>
              </a:rPr>
              <a:t>It is only 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3 hours by train to Paris, 4 hours to Brussels and 6 hours to Amsterdam. By car you can reach Zurich in 3 hours and Prague in 5 hours</a:t>
            </a:r>
            <a:r>
              <a:rPr lang="en-GB" dirty="0">
                <a:solidFill>
                  <a:schemeClr val="accent6"/>
                </a:solidFill>
                <a:latin typeface="+mj-lt"/>
              </a:rPr>
              <a:t>.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97826F-429F-4F60-9394-EA2D779F96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/>
          <a:stretch/>
        </p:blipFill>
        <p:spPr>
          <a:xfrm>
            <a:off x="6433011" y="1117778"/>
            <a:ext cx="5119976" cy="3497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8EF73D0-B62A-4856-BA8B-8E776DD295DC}"/>
              </a:ext>
            </a:extLst>
          </p:cNvPr>
          <p:cNvSpPr txBox="1"/>
          <p:nvPr/>
        </p:nvSpPr>
        <p:spPr>
          <a:xfrm>
            <a:off x="6720080" y="5112599"/>
            <a:ext cx="52085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The </a:t>
            </a:r>
            <a:r>
              <a:rPr lang="en-US" dirty="0">
                <a:latin typeface="+mj-lt"/>
              </a:rPr>
              <a:t>university campus and the student residence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 are located in a </a:t>
            </a:r>
            <a:r>
              <a:rPr lang="en-US" dirty="0">
                <a:latin typeface="+mj-lt"/>
              </a:rPr>
              <a:t>very quiet area 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of Ludwigsburg, next to a park, but still close to the city </a:t>
            </a:r>
            <a:r>
              <a:rPr lang="en-US" dirty="0" err="1">
                <a:solidFill>
                  <a:schemeClr val="accent6"/>
                </a:solidFill>
                <a:latin typeface="+mj-lt"/>
              </a:rPr>
              <a:t>centre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. The student village, campus and train station are all within 5 walking minutes.</a:t>
            </a:r>
            <a:endParaRPr lang="de-DE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743DBDB-759A-459F-8E16-BABA746D52E7}"/>
              </a:ext>
            </a:extLst>
          </p:cNvPr>
          <p:cNvSpPr/>
          <p:nvPr/>
        </p:nvSpPr>
        <p:spPr>
          <a:xfrm>
            <a:off x="4533538" y="4500960"/>
            <a:ext cx="8611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accent6"/>
                </a:solidFill>
                <a:latin typeface="+mj-lt"/>
              </a:rPr>
              <a:t>© Google Maps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8445964-C9AB-460D-B579-30950E52994F}"/>
              </a:ext>
            </a:extLst>
          </p:cNvPr>
          <p:cNvCxnSpPr>
            <a:cxnSpLocks/>
          </p:cNvCxnSpPr>
          <p:nvPr/>
        </p:nvCxnSpPr>
        <p:spPr>
          <a:xfrm flipV="1">
            <a:off x="1415480" y="3284984"/>
            <a:ext cx="1872208" cy="7200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F0C2DDA-2EA3-4168-A8DE-0F8BCF9F1C9A}"/>
              </a:ext>
            </a:extLst>
          </p:cNvPr>
          <p:cNvCxnSpPr>
            <a:cxnSpLocks/>
          </p:cNvCxnSpPr>
          <p:nvPr/>
        </p:nvCxnSpPr>
        <p:spPr>
          <a:xfrm>
            <a:off x="1919536" y="2341380"/>
            <a:ext cx="1368152" cy="75904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17D1BAC-CF8B-49A7-BE42-B35B5C0804E7}"/>
              </a:ext>
            </a:extLst>
          </p:cNvPr>
          <p:cNvCxnSpPr>
            <a:cxnSpLocks/>
          </p:cNvCxnSpPr>
          <p:nvPr/>
        </p:nvCxnSpPr>
        <p:spPr>
          <a:xfrm>
            <a:off x="2279576" y="1297864"/>
            <a:ext cx="1174824" cy="172995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CF486A5-CBBB-4557-9174-0CAAC2585A7E}"/>
              </a:ext>
            </a:extLst>
          </p:cNvPr>
          <p:cNvCxnSpPr>
            <a:cxnSpLocks/>
          </p:cNvCxnSpPr>
          <p:nvPr/>
        </p:nvCxnSpPr>
        <p:spPr>
          <a:xfrm flipV="1">
            <a:off x="3287688" y="3400417"/>
            <a:ext cx="166712" cy="63109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E2A7D0F3-B0A5-476C-BA1A-876E081EC8DA}"/>
              </a:ext>
            </a:extLst>
          </p:cNvPr>
          <p:cNvCxnSpPr>
            <a:cxnSpLocks/>
          </p:cNvCxnSpPr>
          <p:nvPr/>
        </p:nvCxnSpPr>
        <p:spPr>
          <a:xfrm flipV="1">
            <a:off x="3632107" y="2720903"/>
            <a:ext cx="1527789" cy="36579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90EC3877-C928-4FB3-890B-10B91BF19E1B}"/>
              </a:ext>
            </a:extLst>
          </p:cNvPr>
          <p:cNvSpPr/>
          <p:nvPr/>
        </p:nvSpPr>
        <p:spPr>
          <a:xfrm>
            <a:off x="10488488" y="4038600"/>
            <a:ext cx="1440160" cy="2544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66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6633"/>
                </a:solidFill>
                <a:latin typeface="+mj-lt"/>
              </a:rPr>
              <a:t>Student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solidFill>
                  <a:srgbClr val="006633"/>
                </a:solidFill>
                <a:latin typeface="+mj-lt"/>
              </a:rPr>
              <a:t>residence</a:t>
            </a:r>
            <a:endParaRPr lang="de-DE" dirty="0">
              <a:solidFill>
                <a:srgbClr val="006633"/>
              </a:solidFill>
              <a:latin typeface="+mj-lt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5378FDF-1F9E-4BC9-91FC-22731F5E5823}"/>
              </a:ext>
            </a:extLst>
          </p:cNvPr>
          <p:cNvSpPr/>
          <p:nvPr/>
        </p:nvSpPr>
        <p:spPr>
          <a:xfrm>
            <a:off x="6194637" y="2162843"/>
            <a:ext cx="1440160" cy="2544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66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6633"/>
                </a:solidFill>
                <a:latin typeface="+mj-lt"/>
              </a:rPr>
              <a:t>Campus</a:t>
            </a:r>
            <a:endParaRPr lang="de-DE" dirty="0">
              <a:solidFill>
                <a:srgbClr val="006633"/>
              </a:solidFill>
              <a:latin typeface="+mj-lt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8DE74B0-ED3E-431D-8DE2-60DE64749E6B}"/>
              </a:ext>
            </a:extLst>
          </p:cNvPr>
          <p:cNvSpPr/>
          <p:nvPr/>
        </p:nvSpPr>
        <p:spPr>
          <a:xfrm>
            <a:off x="10300658" y="2417339"/>
            <a:ext cx="1440160" cy="2544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66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6633"/>
                </a:solidFill>
                <a:latin typeface="+mj-lt"/>
              </a:rPr>
              <a:t>Train </a:t>
            </a:r>
            <a:r>
              <a:rPr lang="de-DE" sz="1200" dirty="0" err="1">
                <a:solidFill>
                  <a:srgbClr val="006633"/>
                </a:solidFill>
                <a:latin typeface="+mj-lt"/>
              </a:rPr>
              <a:t>station</a:t>
            </a:r>
            <a:endParaRPr lang="de-DE" dirty="0">
              <a:solidFill>
                <a:srgbClr val="0066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155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3"/>
          <p:cNvSpPr>
            <a:spLocks noGrp="1"/>
          </p:cNvSpPr>
          <p:nvPr>
            <p:ph type="title"/>
          </p:nvPr>
        </p:nvSpPr>
        <p:spPr>
          <a:xfrm>
            <a:off x="609600" y="342110"/>
            <a:ext cx="8907237" cy="1143000"/>
          </a:xfrm>
        </p:spPr>
        <p:txBody>
          <a:bodyPr/>
          <a:lstStyle/>
          <a:p>
            <a:r>
              <a:rPr lang="de-DE" altLang="de-DE" dirty="0"/>
              <a:t>Ludwigsburg University </a:t>
            </a:r>
            <a:r>
              <a:rPr lang="de-DE" altLang="de-DE" dirty="0" err="1"/>
              <a:t>of</a:t>
            </a:r>
            <a:r>
              <a:rPr lang="de-DE" altLang="de-DE" dirty="0"/>
              <a:t> Education (LUE)</a:t>
            </a:r>
            <a:br>
              <a:rPr lang="de-DE" altLang="de-DE" dirty="0"/>
            </a:br>
            <a:r>
              <a:rPr lang="de-DE" altLang="de-DE" dirty="0"/>
              <a:t>Pädagogische Hochschule Ludwigsburg (PHL)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A83B4-E890-493C-8874-5D26E3247D7E}" type="datetime1">
              <a:rPr lang="de-DE" smtClean="0"/>
              <a:t>06.09.2024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6462F-0623-411B-87FB-D09229F25E1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9" name="Picture 4" descr="Überblick zum Semesterbeginn: Das Studium in Ludwigsburg boomt - Ludwigsburg  - Stuttgarter Nachrichten">
            <a:extLst>
              <a:ext uri="{FF2B5EF4-FFF2-40B4-BE49-F238E27FC236}">
                <a16:creationId xmlns:a16="http://schemas.microsoft.com/office/drawing/2014/main" id="{65D68A82-2D0B-44F2-A3B7-A95D38371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r="262" b="-3"/>
          <a:stretch/>
        </p:blipFill>
        <p:spPr bwMode="auto">
          <a:xfrm>
            <a:off x="767408" y="2132856"/>
            <a:ext cx="39637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02DB0D4-D942-4E1B-81F1-E0B8C84C5266}"/>
              </a:ext>
            </a:extLst>
          </p:cNvPr>
          <p:cNvSpPr txBox="1">
            <a:spLocks/>
          </p:cNvSpPr>
          <p:nvPr/>
        </p:nvSpPr>
        <p:spPr bwMode="auto">
          <a:xfrm>
            <a:off x="5447928" y="2060848"/>
            <a:ext cx="5472608" cy="323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Largest of the six Universities of Education in Baden-Württemberg  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approx. 6,000 students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Approx. 480 staff members incl. 320 academic staff members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faculties: Educational and Social Sciences, Cultural and Natural Sciences, Special  Education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 Bachelor Programs and 13 Master Programs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E0DCCF-C306-4A14-92F0-591FFDC26DB1}"/>
              </a:ext>
            </a:extLst>
          </p:cNvPr>
          <p:cNvSpPr txBox="1"/>
          <p:nvPr/>
        </p:nvSpPr>
        <p:spPr>
          <a:xfrm>
            <a:off x="9525413" y="5521149"/>
            <a:ext cx="1755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6"/>
                </a:solidFill>
                <a:latin typeface="+mj-lt"/>
                <a:hlinkClick r:id="rId3"/>
              </a:rPr>
              <a:t>https://www.youtube.com/watch?v=VhU1oFIxvLU</a:t>
            </a:r>
            <a:endParaRPr lang="de-DE" sz="14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D45DDB4-C029-4DF7-8A75-C03F89DB2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29" y="5525758"/>
            <a:ext cx="1237714" cy="853829"/>
          </a:xfrm>
          <a:prstGeom prst="rect">
            <a:avLst/>
          </a:prstGeom>
        </p:spPr>
      </p:pic>
      <p:sp>
        <p:nvSpPr>
          <p:cNvPr id="2" name="Interaktive Schaltfläche: Nächste(r) oder Weiter 1">
            <a:hlinkClick r:id="rId3" highlightClick="1"/>
            <a:extLst>
              <a:ext uri="{FF2B5EF4-FFF2-40B4-BE49-F238E27FC236}">
                <a16:creationId xmlns:a16="http://schemas.microsoft.com/office/drawing/2014/main" id="{5FD80689-8B62-4F14-9608-3493B9ED1E84}"/>
              </a:ext>
            </a:extLst>
          </p:cNvPr>
          <p:cNvSpPr/>
          <p:nvPr/>
        </p:nvSpPr>
        <p:spPr>
          <a:xfrm>
            <a:off x="8472264" y="5789034"/>
            <a:ext cx="576064" cy="365125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64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3"/>
          <p:cNvSpPr>
            <a:spLocks noGrp="1"/>
          </p:cNvSpPr>
          <p:nvPr>
            <p:ph type="title"/>
          </p:nvPr>
        </p:nvSpPr>
        <p:spPr>
          <a:xfrm>
            <a:off x="695400" y="200449"/>
            <a:ext cx="8880000" cy="1143000"/>
          </a:xfrm>
        </p:spPr>
        <p:txBody>
          <a:bodyPr/>
          <a:lstStyle/>
          <a:p>
            <a:r>
              <a:rPr lang="de-DE" altLang="de-DE" dirty="0"/>
              <a:t>University of Education - </a:t>
            </a:r>
            <a:br>
              <a:rPr lang="de-DE" altLang="de-DE" dirty="0"/>
            </a:br>
            <a:r>
              <a:rPr lang="de-DE" altLang="de-DE" dirty="0"/>
              <a:t>a </a:t>
            </a:r>
            <a:r>
              <a:rPr lang="de-DE" altLang="de-DE" dirty="0" err="1"/>
              <a:t>special</a:t>
            </a:r>
            <a:r>
              <a:rPr lang="de-DE" altLang="de-DE" dirty="0"/>
              <a:t> type of </a:t>
            </a:r>
            <a:r>
              <a:rPr lang="de-DE" altLang="de-DE" dirty="0" err="1"/>
              <a:t>university</a:t>
            </a:r>
            <a:endParaRPr lang="de-DE" alt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1800" dirty="0"/>
              <a:t>In 15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16 </a:t>
            </a:r>
            <a:r>
              <a:rPr lang="de-DE" altLang="de-DE" sz="1800" dirty="0" err="1"/>
              <a:t>states</a:t>
            </a:r>
            <a:r>
              <a:rPr lang="de-DE" altLang="de-DE" sz="1800" dirty="0"/>
              <a:t> in Germany </a:t>
            </a:r>
            <a:r>
              <a:rPr lang="de-DE" altLang="de-DE" sz="1800" dirty="0" err="1"/>
              <a:t>teacher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training</a:t>
            </a:r>
            <a:r>
              <a:rPr lang="de-DE" altLang="de-DE" sz="1800" dirty="0"/>
              <a:t> </a:t>
            </a:r>
            <a:r>
              <a:rPr lang="de-DE" altLang="de-DE" sz="1800" dirty="0" err="1"/>
              <a:t>is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offered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by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universities</a:t>
            </a:r>
            <a:r>
              <a:rPr lang="de-DE" altLang="de-DE" sz="1800" dirty="0"/>
              <a:t>. </a:t>
            </a:r>
            <a:r>
              <a:rPr lang="de-DE" altLang="de-DE" sz="1800" dirty="0" err="1"/>
              <a:t>Only</a:t>
            </a:r>
            <a:r>
              <a:rPr lang="de-DE" altLang="de-DE" sz="1800" dirty="0"/>
              <a:t> Baden-Württemberg </a:t>
            </a:r>
            <a:r>
              <a:rPr lang="de-DE" altLang="de-DE" sz="1800" dirty="0" err="1"/>
              <a:t>has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Universities</a:t>
            </a:r>
            <a:r>
              <a:rPr lang="de-DE" altLang="de-DE" sz="1800" dirty="0"/>
              <a:t> of Education (</a:t>
            </a:r>
            <a:r>
              <a:rPr lang="de-DE" altLang="de-DE" sz="1800" dirty="0" err="1"/>
              <a:t>UoE</a:t>
            </a:r>
            <a:r>
              <a:rPr lang="de-DE" altLang="de-DE" sz="1800" dirty="0"/>
              <a:t>). In Baden-Württemberg, </a:t>
            </a:r>
            <a:r>
              <a:rPr lang="de-DE" altLang="de-DE" sz="1800" dirty="0" err="1"/>
              <a:t>teacher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training</a:t>
            </a:r>
            <a:r>
              <a:rPr lang="de-DE" altLang="de-DE" sz="1800" dirty="0"/>
              <a:t> </a:t>
            </a:r>
            <a:r>
              <a:rPr lang="de-DE" altLang="de-DE" sz="1800" dirty="0" err="1"/>
              <a:t>for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upper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secondary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level</a:t>
            </a:r>
            <a:r>
              <a:rPr lang="de-DE" altLang="de-DE" sz="1800" dirty="0"/>
              <a:t> </a:t>
            </a:r>
            <a:r>
              <a:rPr lang="de-DE" altLang="de-DE" sz="1800" dirty="0" err="1"/>
              <a:t>is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provided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by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universities</a:t>
            </a:r>
            <a:r>
              <a:rPr lang="de-DE" altLang="de-DE" sz="1800" dirty="0"/>
              <a:t> and </a:t>
            </a:r>
            <a:r>
              <a:rPr lang="de-DE" altLang="de-DE" sz="1800" dirty="0" err="1"/>
              <a:t>for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primary</a:t>
            </a:r>
            <a:r>
              <a:rPr lang="de-DE" altLang="de-DE" sz="1800" dirty="0"/>
              <a:t> and </a:t>
            </a:r>
            <a:r>
              <a:rPr lang="de-DE" altLang="de-DE" sz="1800" dirty="0" err="1"/>
              <a:t>lower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secondary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level</a:t>
            </a:r>
            <a:r>
              <a:rPr lang="de-DE" altLang="de-DE" sz="1800" dirty="0"/>
              <a:t> </a:t>
            </a:r>
            <a:r>
              <a:rPr lang="de-DE" altLang="de-DE" sz="1800" dirty="0" err="1"/>
              <a:t>by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Universities</a:t>
            </a:r>
            <a:r>
              <a:rPr lang="de-DE" altLang="de-DE" sz="1800" dirty="0"/>
              <a:t> of Education.</a:t>
            </a:r>
          </a:p>
          <a:p>
            <a:pPr marL="0" indent="0">
              <a:buNone/>
            </a:pPr>
            <a:endParaRPr lang="de-DE" altLang="de-DE" sz="1800" dirty="0"/>
          </a:p>
          <a:p>
            <a:pPr marL="0" indent="0">
              <a:buNone/>
            </a:pPr>
            <a:r>
              <a:rPr lang="de-DE" altLang="de-DE" sz="1800" u="sng" dirty="0"/>
              <a:t>Advantages: </a:t>
            </a:r>
          </a:p>
          <a:p>
            <a:r>
              <a:rPr lang="de-DE" altLang="de-DE" sz="1800" dirty="0"/>
              <a:t>Clear </a:t>
            </a:r>
            <a:r>
              <a:rPr lang="de-DE" altLang="de-DE" sz="1800" dirty="0" err="1"/>
              <a:t>focus</a:t>
            </a:r>
            <a:r>
              <a:rPr lang="de-DE" altLang="de-DE" sz="1800" dirty="0"/>
              <a:t> on </a:t>
            </a:r>
            <a:r>
              <a:rPr lang="de-DE" altLang="de-DE" sz="1800" dirty="0" err="1"/>
              <a:t>educational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sciences</a:t>
            </a:r>
            <a:endParaRPr lang="de-DE" altLang="de-DE" sz="1800" dirty="0"/>
          </a:p>
          <a:p>
            <a:r>
              <a:rPr lang="de-DE" altLang="de-DE" sz="1800" dirty="0"/>
              <a:t>Focus on </a:t>
            </a:r>
            <a:r>
              <a:rPr lang="de-DE" altLang="de-DE" sz="1800" dirty="0" err="1"/>
              <a:t>pedagogy</a:t>
            </a:r>
            <a:r>
              <a:rPr lang="de-DE" altLang="de-DE" sz="1800" dirty="0"/>
              <a:t> of </a:t>
            </a:r>
            <a:r>
              <a:rPr lang="de-DE" altLang="de-DE" sz="1800" dirty="0" err="1"/>
              <a:t>teaching</a:t>
            </a:r>
            <a:endParaRPr lang="de-DE" altLang="de-DE" sz="1800" dirty="0"/>
          </a:p>
          <a:p>
            <a:r>
              <a:rPr lang="de-DE" altLang="de-DE" sz="1800" dirty="0" err="1"/>
              <a:t>Strengths</a:t>
            </a:r>
            <a:r>
              <a:rPr lang="de-DE" altLang="de-DE" sz="1800" dirty="0"/>
              <a:t>: </a:t>
            </a:r>
            <a:r>
              <a:rPr lang="de-DE" altLang="de-DE" sz="1800" dirty="0" err="1"/>
              <a:t>theory-based</a:t>
            </a:r>
            <a:r>
              <a:rPr lang="de-DE" altLang="de-DE" sz="1800" dirty="0"/>
              <a:t> and </a:t>
            </a:r>
            <a:r>
              <a:rPr lang="de-DE" altLang="de-DE" sz="1800" dirty="0" err="1"/>
              <a:t>practice-oriented</a:t>
            </a:r>
            <a:r>
              <a:rPr lang="de-DE" altLang="de-DE" sz="1800" dirty="0"/>
              <a:t> at the same time</a:t>
            </a:r>
          </a:p>
          <a:p>
            <a:r>
              <a:rPr lang="de-DE" altLang="de-DE" sz="1800" dirty="0"/>
              <a:t>PhD-</a:t>
            </a:r>
            <a:r>
              <a:rPr lang="de-DE" altLang="de-DE" sz="1800" dirty="0" err="1"/>
              <a:t>granting</a:t>
            </a:r>
            <a:r>
              <a:rPr lang="de-DE" altLang="de-DE" sz="1800" dirty="0"/>
              <a:t> </a:t>
            </a:r>
            <a:r>
              <a:rPr lang="de-DE" altLang="de-DE" sz="1800" dirty="0" err="1"/>
              <a:t>institution</a:t>
            </a:r>
            <a:endParaRPr lang="de-DE" alt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A83B4-E890-493C-8874-5D26E3247D7E}" type="datetime1">
              <a:rPr lang="de-DE" smtClean="0"/>
              <a:t>06.09.2024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6462F-0623-411B-87FB-D09229F25E1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0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3"/>
          <p:cNvSpPr>
            <a:spLocks noGrp="1"/>
          </p:cNvSpPr>
          <p:nvPr>
            <p:ph type="title"/>
          </p:nvPr>
        </p:nvSpPr>
        <p:spPr>
          <a:xfrm>
            <a:off x="1401398" y="197630"/>
            <a:ext cx="8880000" cy="1143000"/>
          </a:xfrm>
        </p:spPr>
        <p:txBody>
          <a:bodyPr/>
          <a:lstStyle/>
          <a:p>
            <a:r>
              <a:rPr lang="de-DE" altLang="de-DE" dirty="0" err="1"/>
              <a:t>Faculties</a:t>
            </a:r>
            <a:r>
              <a:rPr lang="de-DE" altLang="de-DE" dirty="0"/>
              <a:t> and Institutes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A83B4-E890-493C-8874-5D26E3247D7E}" type="datetime1">
              <a:rPr lang="de-DE" smtClean="0"/>
              <a:t>06.09.2024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6462F-0623-411B-87FB-D09229F25E1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6" name="Group 128"/>
          <p:cNvGraphicFramePr>
            <a:graphicFrameLocks noGrp="1"/>
          </p:cNvGraphicFramePr>
          <p:nvPr>
            <p:ph idx="1"/>
          </p:nvPr>
        </p:nvGraphicFramePr>
        <p:xfrm>
          <a:off x="407368" y="1036978"/>
          <a:ext cx="11064799" cy="5301491"/>
        </p:xfrm>
        <a:graphic>
          <a:graphicData uri="http://schemas.openxmlformats.org/drawingml/2006/table">
            <a:tbl>
              <a:tblPr/>
              <a:tblGrid>
                <a:gridCol w="3618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2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116"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b="1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Faculty I:</a:t>
                      </a:r>
                    </a:p>
                    <a:p>
                      <a:pPr marL="355600" marR="0" lvl="0" indent="-35560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b="1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Educational and Social Sciences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819"/>
                    </a:solidFill>
                  </a:tcPr>
                </a:tc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b="1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Faculty II: </a:t>
                      </a:r>
                    </a:p>
                    <a:p>
                      <a:pPr marL="355600" marR="0" lvl="0" indent="-35560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b="1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Cultural and Natural Sciences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CC"/>
                    </a:solidFill>
                  </a:tcPr>
                </a:tc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b="1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Faculty III:</a:t>
                      </a:r>
                      <a:br>
                        <a:rPr lang="en-US" altLang="de-DE" sz="1600" b="1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</a:br>
                      <a:r>
                        <a:rPr lang="en-US" altLang="de-DE" sz="1600" b="1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Special Education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02"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Institute of Educational Management</a:t>
                      </a:r>
                      <a:endParaRPr kumimoji="0" lang="en-US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819"/>
                    </a:solidFill>
                  </a:tcPr>
                </a:tc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Institute of Biology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CC"/>
                    </a:solidFill>
                  </a:tcPr>
                </a:tc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Institute of Special Education</a:t>
                      </a:r>
                    </a:p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(General)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663"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Institute of Educational</a:t>
                      </a:r>
                      <a:r>
                        <a:rPr kumimoji="0" lang="en-US" altLang="de-DE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Science</a:t>
                      </a:r>
                      <a:endParaRPr kumimoji="0" lang="en-US" altLang="de-D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819"/>
                    </a:solidFill>
                  </a:tcPr>
                </a:tc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Institute of Chemistry, Physics and</a:t>
                      </a:r>
                    </a:p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Technology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CC"/>
                    </a:solidFill>
                  </a:tcPr>
                </a:tc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Trebuchet MS" pitchFamily="34" charset="0"/>
                          <a:ea typeface="+mn-ea"/>
                          <a:cs typeface="Arial" charset="0"/>
                        </a:rPr>
                        <a:t>Institute of </a:t>
                      </a: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Special Education </a:t>
                      </a:r>
                    </a:p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(Areas of Special Needs)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999">
                <a:tc>
                  <a:txBody>
                    <a:bodyPr/>
                    <a:lstStyle/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Institute of Economics Education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819"/>
                    </a:solidFill>
                  </a:tcPr>
                </a:tc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Institute of German Language and</a:t>
                      </a:r>
                    </a:p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Literature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CC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de-DE" sz="1600" kern="1200" dirty="0">
                        <a:solidFill>
                          <a:srgbClr val="00663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026989"/>
                  </a:ext>
                </a:extLst>
              </a:tr>
              <a:tr h="530271"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Institute of Philosophy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819"/>
                    </a:solidFill>
                  </a:tcPr>
                </a:tc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Trebuchet MS" pitchFamily="34" charset="0"/>
                          <a:ea typeface="+mn-ea"/>
                          <a:cs typeface="Arial" charset="0"/>
                        </a:rPr>
                        <a:t>Institute of </a:t>
                      </a: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English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CC"/>
                    </a:solidFill>
                  </a:tcPr>
                </a:tc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255"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Institute of</a:t>
                      </a:r>
                      <a:r>
                        <a:rPr kumimoji="0" lang="en-US" altLang="de-DE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Psychology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819"/>
                    </a:solidFill>
                  </a:tcPr>
                </a:tc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Trebuchet MS" pitchFamily="34" charset="0"/>
                          <a:ea typeface="+mn-ea"/>
                          <a:cs typeface="Arial" charset="0"/>
                        </a:rPr>
                        <a:t>Institute of </a:t>
                      </a: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French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CC"/>
                    </a:solidFill>
                  </a:tcPr>
                </a:tc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255"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Institute of Social Sciences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819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Institute of Computer Science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CC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870494"/>
                  </a:ext>
                </a:extLst>
              </a:tr>
              <a:tr h="454163">
                <a:tc>
                  <a:txBody>
                    <a:bodyPr/>
                    <a:lstStyle/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Institute of Theology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819"/>
                    </a:solidFill>
                  </a:tcPr>
                </a:tc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Trebuchet MS" pitchFamily="34" charset="0"/>
                          <a:ea typeface="+mn-ea"/>
                          <a:cs typeface="Arial" charset="0"/>
                        </a:rPr>
                        <a:t>Institute of </a:t>
                      </a: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Cultural Management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CC"/>
                    </a:solidFill>
                  </a:tcPr>
                </a:tc>
                <a:tc>
                  <a:txBody>
                    <a:bodyPr/>
                    <a:lstStyle>
                      <a:lvl1pPr marL="355600" indent="-355600" defTabSz="957263" eaLnBrk="0" hangingPunct="0">
                        <a:buClr>
                          <a:srgbClr val="387A3A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833438" indent="-298450" defTabSz="957263" eaLnBrk="0" hangingPunct="0">
                        <a:buClr>
                          <a:srgbClr val="387A3A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2525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71638" indent="-239713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89150" indent="-238125" defTabSz="957263" eaLnBrk="0" hangingPunct="0"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463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30035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607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917950" indent="-238125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AA27A"/>
                        </a:buClr>
                        <a:buSzPct val="140000"/>
                        <a:buFont typeface="Trebuchet MS" pitchFamily="34" charset="0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13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819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n-lt"/>
                          <a:ea typeface="+mn-ea"/>
                          <a:cs typeface="Arial" charset="0"/>
                        </a:rPr>
                        <a:t>Institute of </a:t>
                      </a: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Art, Music and Sport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CC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592023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de-DE" sz="1600" kern="1200" dirty="0">
                        <a:solidFill>
                          <a:srgbClr val="00663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819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n-lt"/>
                          <a:ea typeface="+mn-ea"/>
                          <a:cs typeface="Arial" charset="0"/>
                        </a:rPr>
                        <a:t>Institute of </a:t>
                      </a:r>
                      <a:r>
                        <a:rPr lang="en-US" altLang="de-DE" sz="1600" kern="1200" dirty="0">
                          <a:solidFill>
                            <a:srgbClr val="006633"/>
                          </a:solidFill>
                          <a:latin typeface="+mj-lt"/>
                          <a:ea typeface="+mn-ea"/>
                          <a:cs typeface="Arial" charset="0"/>
                        </a:rPr>
                        <a:t>Mathematics</a:t>
                      </a:r>
                      <a:endParaRPr lang="en-US" altLang="de-DE" sz="1600" kern="1200" baseline="0" dirty="0">
                        <a:solidFill>
                          <a:srgbClr val="00663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CC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6633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2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74996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31AA5-CA83-4D25-B61F-4B4F2A3B8CA3}" type="datetime1">
              <a:rPr lang="de-DE" smtClean="0"/>
              <a:t>06.09.2024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F52B7-A86F-4F71-A431-0CB54C60B00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7" name="Titel 7"/>
          <p:cNvSpPr txBox="1">
            <a:spLocks/>
          </p:cNvSpPr>
          <p:nvPr/>
        </p:nvSpPr>
        <p:spPr bwMode="auto">
          <a:xfrm>
            <a:off x="1901453" y="288215"/>
            <a:ext cx="709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de-DE" altLang="de-DE" sz="3300" dirty="0"/>
              <a:t>Profile at a </a:t>
            </a:r>
            <a:r>
              <a:rPr lang="de-DE" altLang="de-DE" sz="3300" dirty="0" err="1"/>
              <a:t>Glance</a:t>
            </a:r>
            <a:endParaRPr lang="de-DE" altLang="de-DE" sz="3300" dirty="0"/>
          </a:p>
        </p:txBody>
      </p:sp>
      <p:sp>
        <p:nvSpPr>
          <p:cNvPr id="2" name="Ellipse 1"/>
          <p:cNvSpPr/>
          <p:nvPr/>
        </p:nvSpPr>
        <p:spPr>
          <a:xfrm>
            <a:off x="4943872" y="1988840"/>
            <a:ext cx="2448272" cy="24482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4295800" y="3254378"/>
            <a:ext cx="1296144" cy="1296144"/>
          </a:xfrm>
          <a:prstGeom prst="ellipse">
            <a:avLst/>
          </a:prstGeom>
          <a:gradFill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447928" y="3902450"/>
            <a:ext cx="1296144" cy="1296144"/>
          </a:xfrm>
          <a:prstGeom prst="ellipse">
            <a:avLst/>
          </a:prstGeom>
          <a:gradFill>
            <a:gsLst>
              <a:gs pos="0">
                <a:schemeClr val="tx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600056" y="3345265"/>
            <a:ext cx="1296144" cy="129614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597038" y="1062180"/>
            <a:ext cx="3482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  <a:latin typeface="+mj-lt"/>
              </a:rPr>
              <a:t>1) School </a:t>
            </a:r>
            <a:r>
              <a:rPr lang="de-DE" b="1" dirty="0" err="1">
                <a:solidFill>
                  <a:schemeClr val="accent6"/>
                </a:solidFill>
                <a:latin typeface="+mj-lt"/>
              </a:rPr>
              <a:t>education</a:t>
            </a:r>
            <a:endParaRPr lang="de-DE" b="1" dirty="0">
              <a:solidFill>
                <a:schemeClr val="accent6"/>
              </a:solidFill>
              <a:latin typeface="+mj-lt"/>
            </a:endParaRPr>
          </a:p>
          <a:p>
            <a:r>
              <a:rPr lang="de-DE" dirty="0">
                <a:solidFill>
                  <a:schemeClr val="accent6"/>
                </a:solidFill>
                <a:latin typeface="+mj-lt"/>
              </a:rPr>
              <a:t>(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primary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,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secondary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level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,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special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needs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education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)</a:t>
            </a:r>
          </a:p>
          <a:p>
            <a:endParaRPr lang="de-DE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97038" y="5107707"/>
            <a:ext cx="3482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  <a:latin typeface="+mj-lt"/>
              </a:rPr>
              <a:t>3) Children and </a:t>
            </a:r>
            <a:r>
              <a:rPr lang="de-DE" b="1" dirty="0" err="1">
                <a:solidFill>
                  <a:schemeClr val="accent6"/>
                </a:solidFill>
                <a:latin typeface="+mj-lt"/>
              </a:rPr>
              <a:t>youth</a:t>
            </a:r>
            <a:r>
              <a:rPr lang="de-DE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b="1" dirty="0" err="1">
                <a:solidFill>
                  <a:schemeClr val="accent6"/>
                </a:solidFill>
                <a:latin typeface="+mj-lt"/>
              </a:rPr>
              <a:t>education</a:t>
            </a:r>
            <a:endParaRPr lang="de-DE" b="1" dirty="0">
              <a:solidFill>
                <a:schemeClr val="accent6"/>
              </a:solidFill>
              <a:latin typeface="+mj-lt"/>
            </a:endParaRPr>
          </a:p>
          <a:p>
            <a:endParaRPr lang="de-DE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738978" y="2648718"/>
            <a:ext cx="2929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  <a:latin typeface="+mj-lt"/>
              </a:rPr>
              <a:t>2) Adult / </a:t>
            </a:r>
            <a:r>
              <a:rPr lang="de-DE" b="1" dirty="0" err="1">
                <a:solidFill>
                  <a:schemeClr val="accent6"/>
                </a:solidFill>
                <a:latin typeface="+mj-lt"/>
              </a:rPr>
              <a:t>continuing</a:t>
            </a:r>
            <a:r>
              <a:rPr lang="de-DE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b="1" dirty="0" err="1">
                <a:solidFill>
                  <a:schemeClr val="accent6"/>
                </a:solidFill>
                <a:latin typeface="+mj-lt"/>
              </a:rPr>
              <a:t>education</a:t>
            </a:r>
            <a:endParaRPr lang="de-DE" b="1" dirty="0">
              <a:solidFill>
                <a:schemeClr val="accent6"/>
              </a:solidFill>
              <a:latin typeface="+mj-lt"/>
            </a:endParaRPr>
          </a:p>
          <a:p>
            <a:r>
              <a:rPr lang="de-DE" dirty="0">
                <a:solidFill>
                  <a:schemeClr val="accent6"/>
                </a:solidFill>
                <a:latin typeface="+mj-lt"/>
              </a:rPr>
              <a:t>(e.g.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educational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management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, </a:t>
            </a:r>
            <a:br>
              <a:rPr lang="de-DE" dirty="0">
                <a:solidFill>
                  <a:schemeClr val="accent6"/>
                </a:solidFill>
                <a:latin typeface="+mj-lt"/>
              </a:rPr>
            </a:br>
            <a:r>
              <a:rPr lang="de-DE" dirty="0" err="1">
                <a:solidFill>
                  <a:schemeClr val="accent6"/>
                </a:solidFill>
                <a:latin typeface="+mj-lt"/>
              </a:rPr>
              <a:t>educational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research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)</a:t>
            </a:r>
          </a:p>
          <a:p>
            <a:endParaRPr lang="de-DE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66853" y="2482315"/>
            <a:ext cx="3482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  <a:latin typeface="+mj-lt"/>
              </a:rPr>
              <a:t>4) Education in </a:t>
            </a:r>
            <a:r>
              <a:rPr lang="de-DE" b="1" dirty="0" err="1">
                <a:solidFill>
                  <a:schemeClr val="accent6"/>
                </a:solidFill>
                <a:latin typeface="+mj-lt"/>
              </a:rPr>
              <a:t>cultural</a:t>
            </a:r>
            <a:r>
              <a:rPr lang="de-DE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b="1" dirty="0" err="1">
                <a:solidFill>
                  <a:schemeClr val="accent6"/>
                </a:solidFill>
                <a:latin typeface="+mj-lt"/>
              </a:rPr>
              <a:t>and</a:t>
            </a:r>
            <a:r>
              <a:rPr lang="de-DE" b="1" dirty="0">
                <a:solidFill>
                  <a:schemeClr val="accent6"/>
                </a:solidFill>
                <a:latin typeface="+mj-lt"/>
              </a:rPr>
              <a:t> </a:t>
            </a:r>
          </a:p>
          <a:p>
            <a:r>
              <a:rPr lang="de-DE" b="1" dirty="0" err="1">
                <a:solidFill>
                  <a:schemeClr val="accent6"/>
                </a:solidFill>
                <a:latin typeface="+mj-lt"/>
              </a:rPr>
              <a:t>social</a:t>
            </a:r>
            <a:r>
              <a:rPr lang="de-DE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b="1" dirty="0" err="1">
                <a:solidFill>
                  <a:schemeClr val="accent6"/>
                </a:solidFill>
                <a:latin typeface="+mj-lt"/>
              </a:rPr>
              <a:t>areas</a:t>
            </a:r>
            <a:endParaRPr lang="de-DE" b="1" dirty="0">
              <a:solidFill>
                <a:schemeClr val="accent6"/>
              </a:solidFill>
              <a:latin typeface="+mj-lt"/>
            </a:endParaRPr>
          </a:p>
          <a:p>
            <a:r>
              <a:rPr lang="de-DE" dirty="0">
                <a:solidFill>
                  <a:schemeClr val="accent6"/>
                </a:solidFill>
                <a:latin typeface="+mj-lt"/>
              </a:rPr>
              <a:t>(e.g.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cultural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+mj-lt"/>
              </a:rPr>
              <a:t>management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>)</a:t>
            </a:r>
          </a:p>
          <a:p>
            <a:endParaRPr lang="de-DE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95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3"/>
          <p:cNvSpPr>
            <a:spLocks noGrp="1"/>
          </p:cNvSpPr>
          <p:nvPr>
            <p:ph type="title"/>
          </p:nvPr>
        </p:nvSpPr>
        <p:spPr>
          <a:xfrm>
            <a:off x="609600" y="342110"/>
            <a:ext cx="8907237" cy="1143000"/>
          </a:xfrm>
        </p:spPr>
        <p:txBody>
          <a:bodyPr/>
          <a:lstStyle/>
          <a:p>
            <a:r>
              <a:rPr lang="de-DE" altLang="de-DE" dirty="0"/>
              <a:t>Courses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A83B4-E890-493C-8874-5D26E3247D7E}" type="datetime1">
              <a:rPr lang="de-DE" smtClean="0"/>
              <a:t>06.09.2024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192344" y="5091807"/>
            <a:ext cx="2844800" cy="365125"/>
          </a:xfrm>
        </p:spPr>
        <p:txBody>
          <a:bodyPr/>
          <a:lstStyle/>
          <a:p>
            <a:pPr>
              <a:defRPr/>
            </a:pPr>
            <a:fld id="{FE16462F-0623-411B-87FB-D09229F25E1A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EEAAD1A-A506-4AF7-ACDB-A882471FC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922788"/>
            <a:ext cx="8136904" cy="5303617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sz="1400" dirty="0">
                <a:solidFill>
                  <a:srgbClr val="0066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General information: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de-DE" sz="1400" dirty="0">
                <a:latin typeface="+mj-lt"/>
              </a:rPr>
              <a:t>Exchange </a:t>
            </a:r>
            <a:r>
              <a:rPr lang="de-DE" sz="1400" dirty="0" err="1">
                <a:latin typeface="+mj-lt"/>
              </a:rPr>
              <a:t>students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can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choose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from</a:t>
            </a:r>
            <a:r>
              <a:rPr lang="de-DE" sz="1400" dirty="0">
                <a:latin typeface="+mj-lt"/>
              </a:rPr>
              <a:t> the </a:t>
            </a:r>
            <a:r>
              <a:rPr lang="de-DE" sz="1400" dirty="0" err="1">
                <a:latin typeface="+mj-lt"/>
              </a:rPr>
              <a:t>entire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course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catalogue</a:t>
            </a:r>
            <a:r>
              <a:rPr lang="de-DE" sz="1400" dirty="0">
                <a:latin typeface="+mj-lt"/>
              </a:rPr>
              <a:t> and </a:t>
            </a:r>
            <a:r>
              <a:rPr lang="de-DE" sz="1400" dirty="0" err="1">
                <a:latin typeface="+mj-lt"/>
              </a:rPr>
              <a:t>are</a:t>
            </a:r>
            <a:r>
              <a:rPr lang="de-DE" sz="1400" dirty="0">
                <a:latin typeface="+mj-lt"/>
              </a:rPr>
              <a:t> not </a:t>
            </a:r>
            <a:r>
              <a:rPr lang="de-DE" sz="1400" dirty="0" err="1">
                <a:latin typeface="+mj-lt"/>
              </a:rPr>
              <a:t>restricted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to</a:t>
            </a:r>
            <a:r>
              <a:rPr lang="de-DE" sz="1400" dirty="0">
                <a:latin typeface="+mj-lt"/>
              </a:rPr>
              <a:t> a </a:t>
            </a:r>
            <a:r>
              <a:rPr lang="de-DE" sz="1400" dirty="0" err="1">
                <a:latin typeface="+mj-lt"/>
              </a:rPr>
              <a:t>specific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faculty</a:t>
            </a:r>
            <a:endParaRPr lang="de-DE" sz="1400" dirty="0">
              <a:latin typeface="+mj-lt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Lecturers are flexible with ECTS and grades / certificates of participation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School Practice (Internship) is possible: 2 weeks full-time = 3 ECTS, 2 days per week throughout the entire lecture period (30 days) = 10 ECTS</a:t>
            </a:r>
            <a:endParaRPr lang="de-DE" sz="1400" dirty="0">
              <a:latin typeface="+mj-lt"/>
            </a:endParaRPr>
          </a:p>
          <a:p>
            <a:pPr marL="0" indent="0">
              <a:lnSpc>
                <a:spcPct val="107000"/>
              </a:lnSpc>
              <a:buNone/>
            </a:pPr>
            <a:endParaRPr lang="en-US" sz="1400" dirty="0">
              <a:solidFill>
                <a:srgbClr val="006633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400" dirty="0">
                <a:solidFill>
                  <a:srgbClr val="0066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Course catalogue: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Click here 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see the complete course catalogue of previous semesters</a:t>
            </a:r>
            <a:endParaRPr lang="de-DE" sz="1400" u="sng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de-DE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Click </a:t>
            </a:r>
            <a:r>
              <a:rPr lang="de-DE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here</a:t>
            </a:r>
            <a:r>
              <a:rPr lang="de-DE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de-DE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de-DE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l</a:t>
            </a:r>
            <a:r>
              <a:rPr lang="en-US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courses taught in English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Cl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ick here 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see the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International Course package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de-DE" sz="1400" u="sng" dirty="0">
              <a:latin typeface="+mj-lt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400" dirty="0">
                <a:solidFill>
                  <a:srgbClr val="0066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Criteria to consider when choosing courses: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Students can choose from the entire range of studies (except INEMA MBA Program)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Participation in one </a:t>
            </a: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German class for Visiting Students 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 mandatory for international students whose mother tongue is not German (there are 4 levels / 4 hours per week/ 6 ECTS)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Maximum one other </a:t>
            </a: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language course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LUE suggests to have </a:t>
            </a: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20-30 ECTS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expectations of home university and scholarship have to be observed</a:t>
            </a:r>
          </a:p>
        </p:txBody>
      </p:sp>
      <p:pic>
        <p:nvPicPr>
          <p:cNvPr id="7" name="Grafik 6" descr="Klassenzimmer Silhouette">
            <a:extLst>
              <a:ext uri="{FF2B5EF4-FFF2-40B4-BE49-F238E27FC236}">
                <a16:creationId xmlns:a16="http://schemas.microsoft.com/office/drawing/2014/main" id="{20101EFF-07C3-42B6-A86A-5E62EF96C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2265" y="1639315"/>
            <a:ext cx="3425964" cy="34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308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-Layout">
  <a:themeElements>
    <a:clrScheme name="PH2016">
      <a:dk1>
        <a:srgbClr val="006633"/>
      </a:dk1>
      <a:lt1>
        <a:srgbClr val="FFFFFF"/>
      </a:lt1>
      <a:dk2>
        <a:srgbClr val="599B7A"/>
      </a:dk2>
      <a:lt2>
        <a:srgbClr val="DDDDDD"/>
      </a:lt2>
      <a:accent1>
        <a:srgbClr val="83B819"/>
      </a:accent1>
      <a:accent2>
        <a:srgbClr val="B2D1C1"/>
      </a:accent2>
      <a:accent3>
        <a:srgbClr val="DDDDDD"/>
      </a:accent3>
      <a:accent4>
        <a:srgbClr val="181818"/>
      </a:accent4>
      <a:accent5>
        <a:srgbClr val="FFFFFF"/>
      </a:accent5>
      <a:accent6>
        <a:srgbClr val="797979"/>
      </a:accent6>
      <a:hlink>
        <a:srgbClr val="797979"/>
      </a:hlink>
      <a:folHlink>
        <a:srgbClr val="797979"/>
      </a:folHlink>
    </a:clrScheme>
    <a:fontScheme name="PH2016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64288F7F-A1BF-461E-A1AA-EFF653F931F9}" vid="{C477FAF4-B81B-4B46-AD17-3F20E5BD647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Vorlage_PowerpointPräsentation_PH-Ludwigsburg</Template>
  <TotalTime>0</TotalTime>
  <Words>1930</Words>
  <Application>Microsoft Office PowerPoint</Application>
  <PresentationFormat>Breitbild</PresentationFormat>
  <Paragraphs>277</Paragraphs>
  <Slides>19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Master-Layout</vt:lpstr>
      <vt:lpstr>Ludwigsburg University of Education</vt:lpstr>
      <vt:lpstr>Outline</vt:lpstr>
      <vt:lpstr>Ludwigsburg</vt:lpstr>
      <vt:lpstr>Ludwigsburg</vt:lpstr>
      <vt:lpstr>Ludwigsburg University of Education (LUE) Pädagogische Hochschule Ludwigsburg (PHL)</vt:lpstr>
      <vt:lpstr>University of Education -  a special type of university</vt:lpstr>
      <vt:lpstr>Faculties and Institutes</vt:lpstr>
      <vt:lpstr>PowerPoint-Präsentation</vt:lpstr>
      <vt:lpstr>Courses</vt:lpstr>
      <vt:lpstr>PowerPoint-Präsentation</vt:lpstr>
      <vt:lpstr>Housing – Student Village Ludwigsburg</vt:lpstr>
      <vt:lpstr>Orientation Programme</vt:lpstr>
      <vt:lpstr>Why to choose LUE for your semester abroad?</vt:lpstr>
      <vt:lpstr>Why to choose LUE for your semester abroad?</vt:lpstr>
      <vt:lpstr>Why to choose LUE for your semester abroad?</vt:lpstr>
      <vt:lpstr>Academic Calendar and Nomination/Application Deadlines</vt:lpstr>
      <vt:lpstr>PowerPoint-Präsentation</vt:lpstr>
      <vt:lpstr>Do you have any questions?</vt:lpstr>
      <vt:lpstr> 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</dc:title>
  <dc:creator>Banz, Tobias</dc:creator>
  <cp:lastModifiedBy>Wintrich, Denise</cp:lastModifiedBy>
  <cp:revision>24</cp:revision>
  <dcterms:created xsi:type="dcterms:W3CDTF">2016-07-06T12:58:37Z</dcterms:created>
  <dcterms:modified xsi:type="dcterms:W3CDTF">2024-09-06T12:12:42Z</dcterms:modified>
</cp:coreProperties>
</file>