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557" r:id="rId3"/>
    <p:sldId id="558" r:id="rId4"/>
    <p:sldId id="559" r:id="rId5"/>
    <p:sldId id="529" r:id="rId6"/>
    <p:sldId id="328" r:id="rId7"/>
    <p:sldId id="482" r:id="rId8"/>
    <p:sldId id="553" r:id="rId9"/>
    <p:sldId id="554" r:id="rId10"/>
    <p:sldId id="264" r:id="rId11"/>
    <p:sldId id="341" r:id="rId12"/>
    <p:sldId id="547" r:id="rId13"/>
    <p:sldId id="383" r:id="rId14"/>
    <p:sldId id="384" r:id="rId15"/>
    <p:sldId id="548" r:id="rId16"/>
    <p:sldId id="471" r:id="rId17"/>
    <p:sldId id="524" r:id="rId18"/>
    <p:sldId id="377" r:id="rId19"/>
    <p:sldId id="549" r:id="rId20"/>
    <p:sldId id="295" r:id="rId21"/>
    <p:sldId id="483" r:id="rId22"/>
    <p:sldId id="550" r:id="rId23"/>
    <p:sldId id="507" r:id="rId24"/>
    <p:sldId id="551" r:id="rId25"/>
    <p:sldId id="552" r:id="rId26"/>
    <p:sldId id="389" r:id="rId27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ott, Miriam" initials="KM" lastIdx="2" clrIdx="0">
    <p:extLst>
      <p:ext uri="{19B8F6BF-5375-455C-9EA6-DF929625EA0E}">
        <p15:presenceInfo xmlns:p15="http://schemas.microsoft.com/office/powerpoint/2012/main" userId="S-1-5-21-7766750-3965222127-3049239849-297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33"/>
    <a:srgbClr val="83B819"/>
    <a:srgbClr val="599B7A"/>
    <a:srgbClr val="D9DADB"/>
    <a:srgbClr val="B2D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77580" autoAdjust="0"/>
  </p:normalViewPr>
  <p:slideViewPr>
    <p:cSldViewPr showGuides="1">
      <p:cViewPr varScale="1">
        <p:scale>
          <a:sx n="87" d="100"/>
          <a:sy n="87" d="100"/>
        </p:scale>
        <p:origin x="141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42C9849-2253-4388-AB25-EE6F091867E3}" type="datetimeFigureOut">
              <a:rPr lang="de-DE"/>
              <a:pPr>
                <a:defRPr/>
              </a:pPr>
              <a:t>21.11.2024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5086B9C-A5D1-40CA-93E3-574C7559F9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8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7A82F1-0F90-438A-B926-618CC78E2127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4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BE992-746C-4F98-BB4C-A480F5ACC9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0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282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99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BE992-746C-4F98-BB4C-A480F5ACC9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0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119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7263">
              <a:buClr>
                <a:srgbClr val="387A3A"/>
              </a:buClr>
              <a:buSzPct val="110000"/>
              <a:buFont typeface="Wingdings" panose="05000000000000000000" pitchFamily="2" charset="2"/>
              <a:buNone/>
            </a:pP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898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941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BE992-746C-4F98-BB4C-A480F5ACC9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16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BE992-746C-4F98-BB4C-A480F5ACC9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17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94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BE992-746C-4F98-BB4C-A480F5ACC9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73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00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Videoquelle: Offizieller Instagram-Accounts der Pädagogischen Hochschule Ludwigsburg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 von </a:t>
            </a:r>
            <a:r>
              <a:rPr lang="de-DE" dirty="0" err="1"/>
              <a:t>svstudioart</a:t>
            </a:r>
            <a:r>
              <a:rPr lang="de-DE" dirty="0"/>
              <a:t> auf </a:t>
            </a:r>
            <a:r>
              <a:rPr lang="de-DE" dirty="0" err="1"/>
              <a:t>Freepik</a:t>
            </a:r>
            <a:endParaRPr lang="de-DE" dirty="0"/>
          </a:p>
          <a:p>
            <a:r>
              <a:rPr lang="de-DE" dirty="0"/>
              <a:t>https://de.freepik.com/vektoren-kostenlos/realistische-vorderansicht-smartphone-mockup-mobiler-iphone-lila-rahmen-mit-leerem-weissem-display-vektor_33632332.htm#query=smartphone&amp;position=0&amp;from_view=keyword&amp;track=sph&amp;uuid=fc49c0e4-75aa-483a-a150-7efb8d1b9b07#position=0&amp;query=smartphon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949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Video: Jannik Paul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690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70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3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2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57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BE992-746C-4F98-BB4C-A480F5ACC9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4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878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68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73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81"/>
          <a:stretch>
            <a:fillRect/>
          </a:stretch>
        </p:blipFill>
        <p:spPr bwMode="auto">
          <a:xfrm>
            <a:off x="0" y="4711703"/>
            <a:ext cx="21600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8202086" y="6400802"/>
            <a:ext cx="3989916" cy="213585"/>
          </a:xfrm>
          <a:prstGeom prst="rect">
            <a:avLst/>
          </a:prstGeom>
          <a:noFill/>
        </p:spPr>
        <p:txBody>
          <a:bodyPr rIns="27000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88" dirty="0">
                <a:latin typeface="Trebuchet MS" panose="020B0603020202020204" pitchFamily="34" charset="0"/>
                <a:cs typeface="+mn-cs"/>
              </a:rPr>
              <a:t>www.ph-ludwigsburg.de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92772" y="4711974"/>
            <a:ext cx="7499229" cy="1259260"/>
          </a:xfrm>
        </p:spPr>
        <p:txBody>
          <a:bodyPr rIns="360000"/>
          <a:lstStyle>
            <a:lvl1pPr algn="r">
              <a:defRPr>
                <a:solidFill>
                  <a:srgbClr val="0066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" y="4064968"/>
            <a:ext cx="12192001" cy="647006"/>
          </a:xfrm>
          <a:solidFill>
            <a:srgbClr val="00663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9936427" cy="4077072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333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42110"/>
            <a:ext cx="8880000" cy="1143000"/>
          </a:xfrm>
        </p:spPr>
        <p:txBody>
          <a:bodyPr tIns="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470F-6C8E-422D-AA02-782C6DF9C399}" type="datetime1">
              <a:rPr lang="de-DE" smtClean="0"/>
              <a:t>21.11.2024</a:t>
            </a:fld>
            <a:endParaRPr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6462F-0623-411B-87FB-D09229F25E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3697F40-E6F6-46D7-AA4C-31A5FAE72C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451"/>
            <a:ext cx="2159496" cy="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0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81"/>
          <a:stretch>
            <a:fillRect/>
          </a:stretch>
        </p:blipFill>
        <p:spPr bwMode="auto">
          <a:xfrm>
            <a:off x="0" y="4711703"/>
            <a:ext cx="21600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202086" y="6400802"/>
            <a:ext cx="3989916" cy="213585"/>
          </a:xfrm>
          <a:prstGeom prst="rect">
            <a:avLst/>
          </a:prstGeom>
          <a:noFill/>
        </p:spPr>
        <p:txBody>
          <a:bodyPr rIns="27000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88" dirty="0">
                <a:latin typeface="Trebuchet MS" panose="020B0603020202020204" pitchFamily="34" charset="0"/>
                <a:cs typeface="+mn-cs"/>
              </a:rPr>
              <a:t>www.ph-ludwigsburg.de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329610"/>
            <a:ext cx="9710869" cy="1143000"/>
          </a:xfrm>
        </p:spPr>
        <p:txBody>
          <a:bodyPr tIns="0" anchor="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0" y="2888524"/>
            <a:ext cx="12192000" cy="1823450"/>
          </a:xfrm>
          <a:solidFill>
            <a:srgbClr val="006633"/>
          </a:solidFill>
        </p:spPr>
        <p:txBody>
          <a:bodyPr lIns="360000" rIns="360000" anchor="ctr"/>
          <a:lstStyle>
            <a:lvl1pPr marL="0" indent="0" algn="r"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167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6629400"/>
            <a:ext cx="6096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202086" y="6400802"/>
            <a:ext cx="3989916" cy="213585"/>
          </a:xfrm>
          <a:prstGeom prst="rect">
            <a:avLst/>
          </a:prstGeom>
          <a:noFill/>
        </p:spPr>
        <p:txBody>
          <a:bodyPr rIns="270000">
            <a:spAutoFit/>
          </a:bodyPr>
          <a:lstStyle>
            <a:defPPr>
              <a:defRPr lang="de-DE"/>
            </a:defPPr>
            <a:lvl1pPr algn="r">
              <a:defRPr sz="1200">
                <a:latin typeface="Trebuchet MS" panose="020B0603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88" dirty="0">
                <a:cs typeface="+mn-cs"/>
              </a:rPr>
              <a:t>www.ph-ludwigsburg.de</a:t>
            </a:r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81"/>
          <a:stretch>
            <a:fillRect/>
          </a:stretch>
        </p:blipFill>
        <p:spPr bwMode="auto">
          <a:xfrm>
            <a:off x="0" y="4711703"/>
            <a:ext cx="21600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2772" y="2699105"/>
            <a:ext cx="7499229" cy="1362075"/>
          </a:xfrm>
          <a:solidFill>
            <a:schemeClr val="bg1"/>
          </a:solidFill>
        </p:spPr>
        <p:txBody>
          <a:bodyPr lIns="360000" rIns="360000" anchor="t"/>
          <a:lstStyle>
            <a:lvl1pPr marL="0" indent="0" algn="r">
              <a:tabLst>
                <a:tab pos="2956322" algn="l"/>
              </a:tabLst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4063974"/>
            <a:ext cx="12192000" cy="648000"/>
          </a:xfrm>
          <a:solidFill>
            <a:srgbClr val="006633"/>
          </a:solidFill>
        </p:spPr>
        <p:txBody>
          <a:bodyPr lIns="360000" rIns="360000" anchor="ctr"/>
          <a:lstStyle>
            <a:lvl1pPr marL="0" indent="0" algn="r"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8A25240-27E3-4B0A-8EF0-F7D4DE757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451"/>
            <a:ext cx="2159496" cy="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7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880000" cy="1143000"/>
          </a:xfrm>
        </p:spPr>
        <p:txBody>
          <a:bodyPr tIns="0" anchor="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FB358-FDA7-4EF6-8FBA-D2978A4F456C}" type="datetime1">
              <a:rPr lang="de-DE" smtClean="0"/>
              <a:t>21.11.2024</a:t>
            </a:fld>
            <a:endParaRPr/>
          </a:p>
        </p:txBody>
      </p:sp>
      <p:sp>
        <p:nvSpPr>
          <p:cNvPr id="9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A64DD-9F16-42C8-8591-13B578CCC8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76F5AFE-EA40-450C-8EAC-F60973F2C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451"/>
            <a:ext cx="2159496" cy="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880000" cy="1143000"/>
          </a:xfrm>
        </p:spPr>
        <p:txBody>
          <a:bodyPr tIns="0" anchor="t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A2983-93C4-4183-BF1F-D14772FDACF1}" type="datetime1">
              <a:rPr lang="de-DE" smtClean="0"/>
              <a:t>21.11.2024</a:t>
            </a:fld>
            <a:endParaRPr/>
          </a:p>
        </p:txBody>
      </p:sp>
      <p:sp>
        <p:nvSpPr>
          <p:cNvPr id="11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68979-B5A5-473A-8F45-A7D01DD590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5ACAF3E-CBD1-4293-96F8-2CE8A7232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451"/>
            <a:ext cx="2159496" cy="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6742116"/>
            <a:ext cx="12192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8C2F-4950-4999-B6B5-B9AB29E6B07B}" type="datetime1">
              <a:rPr lang="de-DE" smtClean="0"/>
              <a:t>21.11.2024</a:t>
            </a:fld>
            <a:endParaRPr/>
          </a:p>
        </p:txBody>
      </p:sp>
      <p:sp>
        <p:nvSpPr>
          <p:cNvPr id="6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F52B7-A86F-4F71-A431-0CB54C60B0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D94774-69AC-48C6-A820-C7A0666A7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451"/>
            <a:ext cx="2159496" cy="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5400" y="6356353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accent6"/>
                </a:solidFill>
                <a:latin typeface="Trebuchet MS" panose="020B0603020202020204" pitchFamily="34" charset="0"/>
                <a:cs typeface="+mn-cs"/>
              </a:defRPr>
            </a:lvl1pPr>
          </a:lstStyle>
          <a:p>
            <a:pPr>
              <a:defRPr/>
            </a:pPr>
            <a:fld id="{8F60B147-AA76-401C-8F91-5D3D044213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de-DE" sz="600" smtClean="0">
                <a:solidFill>
                  <a:schemeClr val="accent6"/>
                </a:solidFill>
                <a:latin typeface="Trebuchet MS" panose="020B0603020202020204" pitchFamily="34" charset="0"/>
                <a:cs typeface="+mn-cs"/>
              </a:defRPr>
            </a:lvl1pPr>
          </a:lstStyle>
          <a:p>
            <a:pPr>
              <a:defRPr/>
            </a:pPr>
            <a:fld id="{BA258ABE-4EC0-4648-A6F0-484DB6379414}" type="datetime1">
              <a:rPr lang="de-DE" smtClean="0"/>
              <a:t>21.11.2024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97979"/>
          </a:solidFill>
          <a:latin typeface="Trebuchet MS" panose="020B0603020202020204" pitchFamily="34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797979"/>
          </a:solidFill>
          <a:latin typeface="Trebuchet MS" panose="020B0603020202020204" pitchFamily="34" charset="0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797979"/>
          </a:solidFill>
          <a:latin typeface="Trebuchet MS" panose="020B0603020202020204" pitchFamily="34" charset="0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rgbClr val="797979"/>
          </a:solidFill>
          <a:latin typeface="Trebuchet MS" panose="020B0603020202020204" pitchFamily="34" charset="0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rgbClr val="797979"/>
          </a:solidFill>
          <a:latin typeface="Trebuchet MS" panose="020B06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-ludwigsburg.de/stipendiu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-ludwigsburg.de/international/outgoing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-ludwigsburg.de/hochschule/campusleben" TargetMode="External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hyperlink" Target="https://www.ph-ludwigsburg.de/termin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5"/>
          <p:cNvSpPr>
            <a:spLocks noGrp="1"/>
          </p:cNvSpPr>
          <p:nvPr>
            <p:ph type="ctrTitle"/>
          </p:nvPr>
        </p:nvSpPr>
        <p:spPr>
          <a:xfrm>
            <a:off x="3719736" y="4734668"/>
            <a:ext cx="6948264" cy="1368152"/>
          </a:xfrm>
        </p:spPr>
        <p:txBody>
          <a:bodyPr/>
          <a:lstStyle/>
          <a:p>
            <a:r>
              <a:rPr lang="de-DE" altLang="de-DE" sz="3600" b="1" dirty="0"/>
              <a:t>Studieninformationstag 2024</a:t>
            </a:r>
            <a:br>
              <a:rPr lang="de-DE" altLang="de-DE" sz="2400" b="1" dirty="0"/>
            </a:br>
            <a:endParaRPr lang="de-DE" altLang="de-DE" sz="2400" b="1" dirty="0"/>
          </a:p>
        </p:txBody>
      </p:sp>
      <p:sp>
        <p:nvSpPr>
          <p:cNvPr id="9219" name="Untertitel 2"/>
          <p:cNvSpPr>
            <a:spLocks noGrp="1"/>
          </p:cNvSpPr>
          <p:nvPr>
            <p:ph type="subTitle" idx="1"/>
          </p:nvPr>
        </p:nvSpPr>
        <p:spPr>
          <a:xfrm>
            <a:off x="1271464" y="4077072"/>
            <a:ext cx="9144000" cy="646112"/>
          </a:xfrm>
        </p:spPr>
        <p:txBody>
          <a:bodyPr>
            <a:noAutofit/>
          </a:bodyPr>
          <a:lstStyle/>
          <a:p>
            <a:r>
              <a:rPr lang="de-DE" altLang="de-DE" sz="2000" dirty="0"/>
              <a:t>Herzlich willkommen an der Pädagogischen Hochschule Ludwigsburg</a:t>
            </a: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A0942F57-82C6-47ED-940D-DF0FB4BEB7B0}"/>
              </a:ext>
            </a:extLst>
          </p:cNvPr>
          <p:cNvSpPr txBox="1">
            <a:spLocks/>
          </p:cNvSpPr>
          <p:nvPr/>
        </p:nvSpPr>
        <p:spPr bwMode="auto">
          <a:xfrm>
            <a:off x="6023992" y="5589240"/>
            <a:ext cx="4536504" cy="4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36000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663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altLang="de-DE" sz="1100" dirty="0"/>
              <a:t>Prof. Dr. Jörg-U. </a:t>
            </a:r>
            <a:r>
              <a:rPr lang="de-DE" altLang="de-DE" sz="1100" dirty="0" err="1"/>
              <a:t>Keßler</a:t>
            </a:r>
            <a:r>
              <a:rPr lang="de-DE" altLang="de-DE" sz="1100" dirty="0"/>
              <a:t> (Rektor)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53DB8E7-3CED-46BE-8675-9791D504809A}"/>
              </a:ext>
            </a:extLst>
          </p:cNvPr>
          <p:cNvSpPr txBox="1"/>
          <p:nvPr/>
        </p:nvSpPr>
        <p:spPr>
          <a:xfrm>
            <a:off x="2351584" y="6308727"/>
            <a:ext cx="525658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+mj-lt"/>
              </a:rPr>
              <a:t>Nutzen Sie gerne unser Tagungs-WLAN:</a:t>
            </a:r>
          </a:p>
          <a:p>
            <a:r>
              <a:rPr lang="de-DE" sz="1100" dirty="0">
                <a:latin typeface="+mj-lt"/>
              </a:rPr>
              <a:t>Passwort: 5vmK!sLktv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CBE5F47-8471-45AE-846C-44C147674F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1756" r="4429" b="37352"/>
          <a:stretch/>
        </p:blipFill>
        <p:spPr>
          <a:xfrm>
            <a:off x="-1033808" y="-315416"/>
            <a:ext cx="11449272" cy="441329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el 7"/>
          <p:cNvSpPr>
            <a:spLocks noGrp="1"/>
          </p:cNvSpPr>
          <p:nvPr>
            <p:ph type="title" idx="4294967295"/>
          </p:nvPr>
        </p:nvSpPr>
        <p:spPr>
          <a:xfrm>
            <a:off x="1055440" y="260276"/>
            <a:ext cx="6769100" cy="720824"/>
          </a:xfr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600" b="1" dirty="0"/>
              <a:t>PH oder Uni?</a:t>
            </a:r>
            <a:endParaRPr lang="de-DE" altLang="de-DE" sz="36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EDF7E-6887-4D3D-BF9E-9962C6121194}" type="datetime1">
              <a:rPr lang="de-DE" smtClean="0"/>
              <a:t>21.11.2024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9496" y="1257458"/>
            <a:ext cx="8514577" cy="512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Nur in Baden-Württemberg gibt es die 6 Pädagogischen Hochschulen, in allen anderen Bundesländern ist die Lehrerbildung in Universitäten integriert. PH ist aber den Universitäten gleichgestellt (keine FH).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b="1" u="sng" dirty="0"/>
              <a:t>Vorteil: </a:t>
            </a:r>
          </a:p>
          <a:p>
            <a:pPr lvl="1"/>
            <a:r>
              <a:rPr lang="de-DE" sz="2400" b="1" dirty="0"/>
              <a:t>bildungswissenschaftlicher</a:t>
            </a:r>
            <a:r>
              <a:rPr lang="de-DE" sz="2400" dirty="0"/>
              <a:t> Schwerpunkt in versch. Studiengängen</a:t>
            </a:r>
          </a:p>
          <a:p>
            <a:pPr lvl="1"/>
            <a:r>
              <a:rPr lang="de-DE" sz="2400" dirty="0"/>
              <a:t>Konzentration nicht nur auf Fachwissenschaft, sondern auch </a:t>
            </a:r>
            <a:r>
              <a:rPr lang="de-DE" sz="2400" b="1" dirty="0"/>
              <a:t>Fachdidaktik</a:t>
            </a:r>
            <a:r>
              <a:rPr lang="de-DE" sz="2400" dirty="0"/>
              <a:t> und </a:t>
            </a:r>
            <a:r>
              <a:rPr lang="de-DE" sz="2400" b="1" dirty="0"/>
              <a:t>Pädagogik</a:t>
            </a:r>
          </a:p>
          <a:p>
            <a:pPr lvl="1"/>
            <a:r>
              <a:rPr lang="de-DE" sz="2400" b="1" dirty="0"/>
              <a:t>Theorie-Praxis-Verknüpfung</a:t>
            </a:r>
            <a:r>
              <a:rPr lang="de-DE" sz="2400" dirty="0"/>
              <a:t> als besondere Stärke, durch Lehrende betreut</a:t>
            </a:r>
          </a:p>
        </p:txBody>
      </p:sp>
    </p:spTree>
    <p:extLst>
      <p:ext uri="{BB962C8B-B14F-4D97-AF65-F5344CB8AC3E}">
        <p14:creationId xmlns:p14="http://schemas.microsoft.com/office/powerpoint/2010/main" val="392214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47528" y="1124744"/>
            <a:ext cx="8496300" cy="505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de-DE" sz="2000" b="1" dirty="0"/>
              <a:t>Selbsterkundungsverfahren für Lehramtsstudierende:</a:t>
            </a:r>
            <a:br>
              <a:rPr lang="de-DE" sz="2400" dirty="0"/>
            </a:b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000" dirty="0"/>
              <a:t>Wenn Sie sich für ein Lehramtsstudium interessieren gehen Sie auf die Website </a:t>
            </a:r>
            <a:r>
              <a:rPr lang="de-DE" sz="2000" u="sng" dirty="0"/>
              <a:t>www.bw-cct.de.</a:t>
            </a:r>
          </a:p>
          <a:p>
            <a:pPr marL="0" indent="0">
              <a:lnSpc>
                <a:spcPct val="90000"/>
              </a:lnSpc>
              <a:buNone/>
            </a:pPr>
            <a:endParaRPr lang="de-DE" sz="1000" u="sng" dirty="0"/>
          </a:p>
          <a:p>
            <a:pPr>
              <a:lnSpc>
                <a:spcPct val="90000"/>
              </a:lnSpc>
            </a:pPr>
            <a:r>
              <a:rPr lang="de-DE" sz="2000" dirty="0"/>
              <a:t>Dort finden Sie einen „Selbst-Test“, der Sie bei der Überlegung unterstützt, ob der Lehrerberuf das richtige für Sie ist.</a:t>
            </a:r>
            <a:br>
              <a:rPr lang="de-DE" sz="2000" dirty="0"/>
            </a:br>
            <a:endParaRPr lang="de-DE" sz="2000" dirty="0"/>
          </a:p>
          <a:p>
            <a:pPr>
              <a:lnSpc>
                <a:spcPct val="90000"/>
              </a:lnSpc>
            </a:pPr>
            <a:endParaRPr lang="de-DE" sz="2000" dirty="0"/>
          </a:p>
          <a:p>
            <a:pPr>
              <a:lnSpc>
                <a:spcPct val="90000"/>
              </a:lnSpc>
            </a:pPr>
            <a:endParaRPr lang="de-DE" sz="2000" dirty="0"/>
          </a:p>
          <a:p>
            <a:pPr>
              <a:lnSpc>
                <a:spcPct val="90000"/>
              </a:lnSpc>
            </a:pPr>
            <a:endParaRPr lang="de-DE" sz="1600" dirty="0"/>
          </a:p>
        </p:txBody>
      </p:sp>
      <p:sp>
        <p:nvSpPr>
          <p:cNvPr id="5" name="Titel 7"/>
          <p:cNvSpPr txBox="1">
            <a:spLocks/>
          </p:cNvSpPr>
          <p:nvPr/>
        </p:nvSpPr>
        <p:spPr bwMode="auto">
          <a:xfrm>
            <a:off x="1631504" y="260648"/>
            <a:ext cx="6769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4000" b="1" dirty="0"/>
              <a:t>Das passende Studium?</a:t>
            </a:r>
            <a:endParaRPr lang="de-DE" altLang="de-DE" sz="40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1F7A9B-1187-4B11-ACBE-0FFACD0C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3440120"/>
            <a:ext cx="6588224" cy="31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5" name="Titel 7"/>
          <p:cNvSpPr txBox="1">
            <a:spLocks/>
          </p:cNvSpPr>
          <p:nvPr/>
        </p:nvSpPr>
        <p:spPr bwMode="auto">
          <a:xfrm>
            <a:off x="1524000" y="319088"/>
            <a:ext cx="709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4000" b="1" dirty="0"/>
              <a:t>Studierenden-Service-Center (SSC)</a:t>
            </a:r>
            <a:endParaRPr lang="de-DE" altLang="de-DE" sz="4000" b="1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3513" y="1544586"/>
            <a:ext cx="8964487" cy="499432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28650">
              <a:buNone/>
            </a:pPr>
            <a:endParaRPr lang="de-DE" sz="1600" b="1" dirty="0">
              <a:solidFill>
                <a:schemeClr val="accent1"/>
              </a:solidFill>
              <a:ea typeface="+mj-ea"/>
              <a:cs typeface="+mj-cs"/>
            </a:endParaRPr>
          </a:p>
          <a:p>
            <a:pPr marL="0" indent="0" defTabSz="628650">
              <a:buNone/>
            </a:pPr>
            <a:endParaRPr lang="de-DE" sz="1600" b="1" dirty="0">
              <a:solidFill>
                <a:schemeClr val="accent1"/>
              </a:solidFill>
              <a:ea typeface="+mj-ea"/>
              <a:cs typeface="+mj-cs"/>
            </a:endParaRPr>
          </a:p>
          <a:p>
            <a:pPr marL="0" indent="0" defTabSz="628650">
              <a:buNone/>
            </a:pP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WAS</a:t>
            </a:r>
            <a:r>
              <a:rPr lang="de-DE" sz="1600" dirty="0"/>
              <a:t>	Erste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Anlaufstelle</a:t>
            </a:r>
            <a:r>
              <a:rPr lang="de-DE" sz="1600" dirty="0"/>
              <a:t> für Studierende und Studieninteressierte bei </a:t>
            </a:r>
          </a:p>
          <a:p>
            <a:pPr marL="0" indent="0" defTabSz="628650">
              <a:buNone/>
            </a:pP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	allgemeinen</a:t>
            </a:r>
            <a:r>
              <a:rPr lang="de-DE" sz="1600" dirty="0"/>
              <a:t> 	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Fragen rund um das Studium </a:t>
            </a:r>
            <a:r>
              <a:rPr lang="de-DE" sz="1600" dirty="0"/>
              <a:t>und die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Studienorganisation</a:t>
            </a:r>
          </a:p>
          <a:p>
            <a:pPr marL="0" indent="0">
              <a:lnSpc>
                <a:spcPct val="140000"/>
              </a:lnSpc>
              <a:buNone/>
              <a:tabLst>
                <a:tab pos="631825" algn="l"/>
              </a:tabLst>
            </a:pPr>
            <a:r>
              <a:rPr lang="de-DE" sz="1600" dirty="0"/>
              <a:t>	Das SSC bietet an: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Orientierungshilfe</a:t>
            </a:r>
            <a:r>
              <a:rPr lang="de-DE" sz="1600" dirty="0"/>
              <a:t>,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Erstinformation</a:t>
            </a:r>
            <a:r>
              <a:rPr lang="de-DE" sz="1600" dirty="0"/>
              <a:t>,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Kurzberatung</a:t>
            </a:r>
            <a:r>
              <a:rPr lang="de-DE" sz="1600" dirty="0"/>
              <a:t> und</a:t>
            </a:r>
            <a:br>
              <a:rPr lang="de-DE" sz="1600" dirty="0"/>
            </a:br>
            <a:r>
              <a:rPr lang="de-DE" sz="1600" dirty="0"/>
              <a:t>	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qualifizierte Weiterverweisung</a:t>
            </a:r>
          </a:p>
          <a:p>
            <a:pPr marL="0" indent="0">
              <a:buNone/>
            </a:pPr>
            <a:r>
              <a:rPr lang="de-DE" sz="1600" dirty="0"/>
              <a:t> </a:t>
            </a:r>
          </a:p>
          <a:p>
            <a:pPr marL="0" indent="0">
              <a:buNone/>
            </a:pPr>
            <a:r>
              <a:rPr lang="de-DE" sz="1600" dirty="0"/>
              <a:t> </a:t>
            </a:r>
          </a:p>
          <a:p>
            <a:pPr marL="0" indent="0">
              <a:buNone/>
            </a:pPr>
            <a:endParaRPr lang="de-DE" sz="1600" dirty="0"/>
          </a:p>
          <a:p>
            <a:pPr marL="0" indent="0" defTabSz="631825">
              <a:buNone/>
            </a:pP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WANN  </a:t>
            </a:r>
            <a:r>
              <a:rPr lang="de-DE" sz="1600" dirty="0"/>
              <a:t>Öffnungszeiten: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Montag – Donnerstag 09.30 – 15.30 Uhr, Freitag 09.00 - 12.00 Uhr</a:t>
            </a:r>
          </a:p>
          <a:p>
            <a:pPr marL="0" indent="0" defTabSz="631825">
              <a:buNone/>
            </a:pPr>
            <a:endParaRPr lang="de-DE" sz="1600" b="1" dirty="0">
              <a:solidFill>
                <a:schemeClr val="accent1"/>
              </a:solidFill>
              <a:ea typeface="+mj-ea"/>
              <a:cs typeface="+mj-cs"/>
            </a:endParaRPr>
          </a:p>
          <a:p>
            <a:pPr marL="0" indent="0" defTabSz="631825">
              <a:buNone/>
            </a:pP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WO</a:t>
            </a:r>
            <a:r>
              <a:rPr lang="de-DE" sz="1600" dirty="0"/>
              <a:t>	Gebäude 1, 1. Stock,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Raum 1.112</a:t>
            </a:r>
            <a:b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lang="de-DE" sz="1600" dirty="0"/>
              <a:t> </a:t>
            </a:r>
          </a:p>
          <a:p>
            <a:pPr marL="0" indent="0" defTabSz="631825">
              <a:buNone/>
            </a:pP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WIE</a:t>
            </a:r>
            <a:r>
              <a:rPr lang="de-DE" sz="1600" dirty="0"/>
              <a:t>	Unkompliziertes Walk-In, </a:t>
            </a:r>
            <a:r>
              <a:rPr lang="de-DE" sz="1600" b="1" dirty="0">
                <a:solidFill>
                  <a:schemeClr val="accent1"/>
                </a:solidFill>
                <a:ea typeface="+mj-ea"/>
                <a:cs typeface="+mj-cs"/>
              </a:rPr>
              <a:t>ohne Anmeldung oder Mail an </a:t>
            </a:r>
            <a:r>
              <a:rPr lang="de-DE" sz="1600" u="sng" dirty="0"/>
              <a:t>ssc@ph-ludwigsburg.de</a:t>
            </a:r>
            <a:endParaRPr lang="de-DE" sz="2800" b="1" u="sng" dirty="0">
              <a:solidFill>
                <a:schemeClr val="accent1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fld id="{3ABDAABD-06A2-49E0-B240-19039D7EDA3B}" type="datetime1">
              <a:rPr lang="de-DE" smtClean="0"/>
              <a:t>21.11.2024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215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47850" y="1916832"/>
            <a:ext cx="871264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de-DE" sz="2400" dirty="0"/>
              <a:t>Zuständigkeiten nach Studiengängen und Buchstabenbereichen </a:t>
            </a:r>
            <a:r>
              <a:rPr lang="de-DE" sz="2400" dirty="0" err="1">
                <a:solidFill>
                  <a:srgbClr val="006633"/>
                </a:solidFill>
              </a:rPr>
              <a:t>studienabteilung@ph-ludwigsburg.de</a:t>
            </a:r>
            <a:endParaRPr lang="de-DE" sz="2400" dirty="0">
              <a:solidFill>
                <a:srgbClr val="006633"/>
              </a:solidFill>
            </a:endParaRPr>
          </a:p>
          <a:p>
            <a:pPr lvl="1"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Bewerbungsvoraussetzungen </a:t>
            </a:r>
          </a:p>
          <a:p>
            <a:pPr lvl="1"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Auswahlverfahren </a:t>
            </a:r>
          </a:p>
          <a:p>
            <a:pPr lvl="1"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Zulassung und Einschreibung </a:t>
            </a:r>
          </a:p>
          <a:p>
            <a:pPr lvl="1"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Studienfinanzierung/Stipendien: </a:t>
            </a:r>
            <a:br>
              <a:rPr lang="de-DE" sz="2400" dirty="0"/>
            </a:br>
            <a:r>
              <a:rPr lang="de-DE" sz="2400" dirty="0">
                <a:solidFill>
                  <a:srgbClr val="83B81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ph-ludwigsburg.de/stipendium</a:t>
            </a:r>
            <a:r>
              <a:rPr lang="de-DE" sz="2400" dirty="0">
                <a:solidFill>
                  <a:srgbClr val="83B819"/>
                </a:solidFill>
              </a:rPr>
              <a:t> </a:t>
            </a:r>
            <a:br>
              <a:rPr lang="de-DE" sz="2000" dirty="0"/>
            </a:br>
            <a:endParaRPr lang="de-DE" sz="2400" dirty="0">
              <a:solidFill>
                <a:srgbClr val="006633"/>
              </a:solidFill>
            </a:endParaRPr>
          </a:p>
        </p:txBody>
      </p:sp>
      <p:sp>
        <p:nvSpPr>
          <p:cNvPr id="5" name="Titel 7"/>
          <p:cNvSpPr txBox="1">
            <a:spLocks/>
          </p:cNvSpPr>
          <p:nvPr/>
        </p:nvSpPr>
        <p:spPr bwMode="auto">
          <a:xfrm>
            <a:off x="1524000" y="334881"/>
            <a:ext cx="709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4000" b="1" dirty="0"/>
              <a:t>Studienabteilung: Organisatorische Fragen</a:t>
            </a:r>
            <a:endParaRPr lang="de-DE" altLang="de-DE" sz="4000" b="1" dirty="0"/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fld id="{3ABDAABD-06A2-49E0-B240-19039D7EDA3B}" type="datetime1">
              <a:rPr lang="de-DE" smtClean="0"/>
              <a:t>21.11.2024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6004CA-E10D-4C97-A446-68DB988B5854}"/>
              </a:ext>
            </a:extLst>
          </p:cNvPr>
          <p:cNvSpPr txBox="1"/>
          <p:nvPr/>
        </p:nvSpPr>
        <p:spPr>
          <a:xfrm>
            <a:off x="7742841" y="5982811"/>
            <a:ext cx="27280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https://www.ph-ludwigsburg.de/studium/bewerbungsportal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181E63-95BD-4E95-8194-DBB99F38DFD5}"/>
              </a:ext>
            </a:extLst>
          </p:cNvPr>
          <p:cNvSpPr txBox="1"/>
          <p:nvPr/>
        </p:nvSpPr>
        <p:spPr>
          <a:xfrm>
            <a:off x="2326163" y="5213545"/>
            <a:ext cx="4806718" cy="923330"/>
          </a:xfrm>
          <a:prstGeom prst="rect">
            <a:avLst/>
          </a:prstGeom>
          <a:noFill/>
          <a:ln>
            <a:solidFill>
              <a:srgbClr val="006633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Information zu Fragen der Bewerbung, Auswahl und Zulassung zum Studium folgen direkt im Anschluss hier in der Aula </a:t>
            </a:r>
            <a:endParaRPr lang="de-DE" dirty="0"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29EC93-5A3D-48E0-87F1-BE02561DE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79" y="3690327"/>
            <a:ext cx="2342857" cy="2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el 7"/>
          <p:cNvSpPr>
            <a:spLocks noGrp="1"/>
          </p:cNvSpPr>
          <p:nvPr>
            <p:ph type="title"/>
          </p:nvPr>
        </p:nvSpPr>
        <p:spPr>
          <a:xfrm>
            <a:off x="335360" y="1997968"/>
            <a:ext cx="7283152" cy="1143000"/>
          </a:xfr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/>
              <a:t>Warum studieren an der Pädagogischen Hochschule Ludwigsburg?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4294967295"/>
          </p:nvPr>
        </p:nvSpPr>
        <p:spPr>
          <a:xfrm>
            <a:off x="1524000" y="6356351"/>
            <a:ext cx="2133600" cy="365125"/>
          </a:xfrm>
        </p:spPr>
        <p:txBody>
          <a:bodyPr/>
          <a:lstStyle/>
          <a:p>
            <a:pPr>
              <a:defRPr/>
            </a:pPr>
            <a:fld id="{0ECEDF7E-6887-4D3D-BF9E-9962C6121194}" type="datetime1">
              <a:rPr lang="de-DE" smtClean="0"/>
              <a:t>21.11.2024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</p:spPr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2B3647-722B-47F8-A36F-C77EF6C30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/>
          <a:stretch/>
        </p:blipFill>
        <p:spPr>
          <a:xfrm>
            <a:off x="7903659" y="0"/>
            <a:ext cx="704932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7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6C7FAAB-8C1F-4F19-90B5-091437377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456" r="60857"/>
          <a:stretch/>
        </p:blipFill>
        <p:spPr>
          <a:xfrm>
            <a:off x="3873447" y="1370013"/>
            <a:ext cx="3806730" cy="35885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9E1481-E40E-450B-B4EE-C2C60C20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96" y="260648"/>
            <a:ext cx="6660000" cy="1143000"/>
          </a:xfrm>
        </p:spPr>
        <p:txBody>
          <a:bodyPr/>
          <a:lstStyle/>
          <a:p>
            <a:r>
              <a:rPr lang="de-DE" sz="3600" b="1" dirty="0"/>
              <a:t>Erstsemester-Orientierungstutorie</a:t>
            </a:r>
            <a:r>
              <a:rPr lang="de-DE" sz="3600" dirty="0"/>
              <a:t>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3C2ECF-D2FD-486E-B0D7-E7F57C51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0" y="5110215"/>
            <a:ext cx="8229600" cy="1044696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dirty="0">
                <a:solidFill>
                  <a:schemeClr val="tx1"/>
                </a:solidFill>
              </a:rPr>
              <a:t>Studentische </a:t>
            </a:r>
            <a:r>
              <a:rPr lang="de-DE" sz="2400" dirty="0" err="1">
                <a:solidFill>
                  <a:schemeClr val="tx1"/>
                </a:solidFill>
              </a:rPr>
              <a:t>Tutor:innen</a:t>
            </a:r>
            <a:r>
              <a:rPr lang="de-DE" sz="2400" dirty="0">
                <a:solidFill>
                  <a:schemeClr val="tx1"/>
                </a:solidFill>
              </a:rPr>
              <a:t> stehen über das gesamte erste Semester als persönliche Coaches </a:t>
            </a:r>
            <a:r>
              <a:rPr lang="de-DE" sz="2400">
                <a:solidFill>
                  <a:schemeClr val="tx1"/>
                </a:solidFill>
              </a:rPr>
              <a:t>zur Verfügung!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3CE26B-60B7-48D6-B5E8-3BE8F9F5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6462F-0623-411B-87FB-D09229F25E1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3E7DCD3-5D93-4E08-91E1-6DF0B5786CCD}"/>
              </a:ext>
            </a:extLst>
          </p:cNvPr>
          <p:cNvSpPr txBox="1"/>
          <p:nvPr/>
        </p:nvSpPr>
        <p:spPr>
          <a:xfrm>
            <a:off x="7562478" y="1677647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C46542AF-58C4-4C83-A9EA-5C334DCA3471}"/>
              </a:ext>
            </a:extLst>
          </p:cNvPr>
          <p:cNvSpPr/>
          <p:nvPr/>
        </p:nvSpPr>
        <p:spPr>
          <a:xfrm>
            <a:off x="1981200" y="1844824"/>
            <a:ext cx="1500809" cy="1044696"/>
          </a:xfrm>
          <a:prstGeom prst="cloudCallout">
            <a:avLst>
              <a:gd name="adj1" fmla="val 86111"/>
              <a:gd name="adj2" fmla="val 3762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651F104-C694-4E98-B91D-26E21842C028}"/>
              </a:ext>
            </a:extLst>
          </p:cNvPr>
          <p:cNvSpPr txBox="1"/>
          <p:nvPr/>
        </p:nvSpPr>
        <p:spPr>
          <a:xfrm>
            <a:off x="7618029" y="4365104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0A484153-D92A-430B-8BA1-370992D1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fld id="{3ABDAABD-06A2-49E0-B240-19039D7EDA3B}" type="datetime1">
              <a:rPr lang="de-DE"/>
              <a:pPr>
                <a:defRPr/>
              </a:pPr>
              <a:t>21.11.2024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3070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0CAD199-A344-4FFC-AC2B-A3F596BE2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8" t="6953" r="12777" b="20231"/>
          <a:stretch/>
        </p:blipFill>
        <p:spPr>
          <a:xfrm>
            <a:off x="2279576" y="1261661"/>
            <a:ext cx="7416824" cy="4248472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BDAABD-06A2-49E0-B240-19039D7EDA3B}" type="datetime1">
              <a:rPr lang="de-DE"/>
              <a:pPr>
                <a:defRPr/>
              </a:pPr>
              <a:t>21.11.2024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582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BDAABD-06A2-49E0-B240-19039D7EDA3B}" type="datetime1">
              <a:rPr lang="de-DE"/>
              <a:pPr>
                <a:defRPr/>
              </a:pPr>
              <a:t>21.11.2024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Titel 7"/>
          <p:cNvSpPr txBox="1">
            <a:spLocks/>
          </p:cNvSpPr>
          <p:nvPr/>
        </p:nvSpPr>
        <p:spPr bwMode="auto">
          <a:xfrm>
            <a:off x="1524000" y="115888"/>
            <a:ext cx="709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3200" dirty="0"/>
              <a:t>Partnerhochschulen</a:t>
            </a:r>
            <a:endParaRPr lang="de-DE" altLang="de-DE" sz="32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41968" y="5521147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r>
              <a:rPr lang="de-DE" dirty="0"/>
              <a:t>Eine Übersicht unserer über 80 Partnerhochschulen in über 37 Ländern, wie auch viele weitere Informationen finden Sie auf unserer Website unter „</a:t>
            </a:r>
            <a:r>
              <a:rPr lang="de-DE" dirty="0">
                <a:solidFill>
                  <a:srgbClr val="83B81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 - Outgoings</a:t>
            </a:r>
            <a:r>
              <a:rPr lang="de-DE" dirty="0"/>
              <a:t>“.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E9AF85-5FE8-4512-9603-F71C842F4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95" y="980728"/>
            <a:ext cx="9144000" cy="44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B49E5B-B05E-4A69-8B75-0F955A5FBB46}" type="datetime1">
              <a:rPr lang="de-DE" smtClean="0"/>
              <a:t>21.11.2024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919536" y="1844824"/>
            <a:ext cx="856863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Eine Organisation von Studierenden für Studierende</a:t>
            </a:r>
          </a:p>
          <a:p>
            <a:pPr marL="0" indent="0">
              <a:buNone/>
            </a:pPr>
            <a:endParaRPr lang="de-DE" sz="1000" dirty="0"/>
          </a:p>
          <a:p>
            <a:r>
              <a:rPr lang="de-DE" sz="2400" dirty="0"/>
              <a:t>Ein </a:t>
            </a:r>
            <a:r>
              <a:rPr lang="de-DE" sz="2400" b="1" dirty="0"/>
              <a:t>entscheidungstragendes </a:t>
            </a:r>
            <a:r>
              <a:rPr lang="de-DE" sz="2400" dirty="0"/>
              <a:t>Gremium im Senat der Hochschule</a:t>
            </a:r>
          </a:p>
          <a:p>
            <a:pPr marL="0" indent="0">
              <a:buNone/>
            </a:pPr>
            <a:endParaRPr lang="de-DE" sz="1000" dirty="0"/>
          </a:p>
          <a:p>
            <a:r>
              <a:rPr lang="de-DE" sz="2400" dirty="0"/>
              <a:t>AStA ist zuständig für </a:t>
            </a:r>
          </a:p>
          <a:p>
            <a:pPr lvl="1"/>
            <a:r>
              <a:rPr lang="de-DE" sz="2400" dirty="0"/>
              <a:t>Erstsemesterberatung inklusive Führungen und Erstsemesterhütte</a:t>
            </a:r>
          </a:p>
          <a:p>
            <a:pPr lvl="1"/>
            <a:r>
              <a:rPr lang="de-DE" sz="2400" dirty="0"/>
              <a:t>Studien- und </a:t>
            </a:r>
            <a:r>
              <a:rPr lang="de-DE" sz="2400" dirty="0" err="1"/>
              <a:t>BAföGberatung</a:t>
            </a:r>
            <a:r>
              <a:rPr lang="de-DE" sz="2400" dirty="0"/>
              <a:t>	</a:t>
            </a:r>
          </a:p>
          <a:p>
            <a:pPr lvl="1"/>
            <a:r>
              <a:rPr lang="de-DE" sz="2400" dirty="0"/>
              <a:t>Organisation von Kulturveranstaltungen und Partys…</a:t>
            </a:r>
          </a:p>
          <a:p>
            <a:pPr lvl="1"/>
            <a:r>
              <a:rPr lang="de-DE" sz="2400" b="1" dirty="0"/>
              <a:t>Vertretung studentischer Interessen </a:t>
            </a:r>
            <a:r>
              <a:rPr lang="de-DE" sz="2400" dirty="0"/>
              <a:t>in Ausschüssen</a:t>
            </a:r>
          </a:p>
          <a:p>
            <a:pPr lvl="1"/>
            <a:r>
              <a:rPr lang="de-DE" sz="2400" dirty="0"/>
              <a:t>u.v.m.</a:t>
            </a:r>
          </a:p>
        </p:txBody>
      </p:sp>
      <p:sp>
        <p:nvSpPr>
          <p:cNvPr id="5" name="Titel 7"/>
          <p:cNvSpPr txBox="1">
            <a:spLocks/>
          </p:cNvSpPr>
          <p:nvPr/>
        </p:nvSpPr>
        <p:spPr bwMode="auto">
          <a:xfrm>
            <a:off x="1775520" y="260648"/>
            <a:ext cx="6984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3600" b="1" dirty="0"/>
              <a:t>Sie bestimmen mit!</a:t>
            </a:r>
            <a:br>
              <a:rPr lang="de-DE" sz="3200" dirty="0"/>
            </a:br>
            <a:r>
              <a:rPr lang="de-DE" sz="2000" b="1" dirty="0"/>
              <a:t>Mitwirkung im AStA und in der Verfassten Studierendenschaft</a:t>
            </a:r>
            <a:endParaRPr lang="de-DE" alt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27687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C14CD1-E43B-44B8-AFD8-0D421D66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25" y="246251"/>
            <a:ext cx="6660000" cy="1143000"/>
          </a:xfrm>
        </p:spPr>
        <p:txBody>
          <a:bodyPr/>
          <a:lstStyle/>
          <a:p>
            <a:r>
              <a:rPr lang="de-DE" sz="3600" b="1" dirty="0">
                <a:latin typeface="+mj-lt"/>
              </a:rPr>
              <a:t>Viele Angebote über das Studium hinaus…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A7DDEE-2EEC-4183-A22B-428C6B74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4C21D0-2A0E-4800-B84C-8A8044755078}" type="datetime1">
              <a:rPr lang="de-DE" smtClean="0">
                <a:latin typeface="+mj-lt"/>
              </a:rPr>
              <a:t>21.11.2024</a:t>
            </a:fld>
            <a:endParaRPr lang="de-DE">
              <a:latin typeface="+mj-lt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1BC63F1-9AB2-4399-8B2D-27BE602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>
                <a:latin typeface="+mj-lt"/>
              </a:rPr>
              <a:pPr>
                <a:defRPr/>
              </a:pPr>
              <a:t>19</a:t>
            </a:fld>
            <a:endParaRPr lang="de-DE"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EEB8BE-CA7C-459E-B6F1-37B10D99FC9F}"/>
              </a:ext>
            </a:extLst>
          </p:cNvPr>
          <p:cNvSpPr txBox="1"/>
          <p:nvPr/>
        </p:nvSpPr>
        <p:spPr>
          <a:xfrm>
            <a:off x="1774540" y="2602379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3D-Scanner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3D-Drucker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Lasercutter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Folienplotter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 err="1">
                <a:solidFill>
                  <a:srgbClr val="797979"/>
                </a:solidFill>
                <a:latin typeface="+mj-lt"/>
              </a:rPr>
              <a:t>uvm</a:t>
            </a:r>
            <a:r>
              <a:rPr lang="de-DE" sz="2400" dirty="0">
                <a:solidFill>
                  <a:srgbClr val="797979"/>
                </a:solidFill>
                <a:latin typeface="+mj-lt"/>
              </a:rPr>
              <a:t>.</a:t>
            </a:r>
          </a:p>
          <a:p>
            <a:endParaRPr lang="de-DE" sz="2400" dirty="0"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301DC86-09B2-4455-8850-8CF8A5ABB842}"/>
              </a:ext>
            </a:extLst>
          </p:cNvPr>
          <p:cNvSpPr txBox="1"/>
          <p:nvPr/>
        </p:nvSpPr>
        <p:spPr>
          <a:xfrm>
            <a:off x="2042116" y="198220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</a:rPr>
              <a:t>Makerspace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5018C5F-E162-4084-9E1B-E651B7274C7E}"/>
              </a:ext>
            </a:extLst>
          </p:cNvPr>
          <p:cNvSpPr txBox="1"/>
          <p:nvPr/>
        </p:nvSpPr>
        <p:spPr>
          <a:xfrm>
            <a:off x="4835860" y="1982203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</a:rPr>
              <a:t>Medienzentrum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5B0E9B4-EB26-4074-B8FC-7F5311B5ECFB}"/>
              </a:ext>
            </a:extLst>
          </p:cNvPr>
          <p:cNvSpPr txBox="1"/>
          <p:nvPr/>
        </p:nvSpPr>
        <p:spPr>
          <a:xfrm>
            <a:off x="4807795" y="2602379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Workshops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Video-/ Audioschnitt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Tonstudio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Geräteverleih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 err="1">
                <a:solidFill>
                  <a:srgbClr val="797979"/>
                </a:solidFill>
                <a:latin typeface="+mj-lt"/>
              </a:rPr>
              <a:t>uvm</a:t>
            </a:r>
            <a:r>
              <a:rPr lang="de-DE" sz="2400" dirty="0">
                <a:solidFill>
                  <a:srgbClr val="797979"/>
                </a:solidFill>
                <a:latin typeface="+mj-lt"/>
              </a:rPr>
              <a:t>.</a:t>
            </a:r>
          </a:p>
          <a:p>
            <a:endParaRPr lang="de-DE" sz="2400" dirty="0"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DF127D5-5385-4147-89CE-CD19B58F5786}"/>
              </a:ext>
            </a:extLst>
          </p:cNvPr>
          <p:cNvSpPr txBox="1"/>
          <p:nvPr/>
        </p:nvSpPr>
        <p:spPr>
          <a:xfrm>
            <a:off x="8004212" y="197269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</a:rPr>
              <a:t>Werkstätten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43C1830-48D1-4700-990B-561F581C17BB}"/>
              </a:ext>
            </a:extLst>
          </p:cNvPr>
          <p:cNvSpPr txBox="1"/>
          <p:nvPr/>
        </p:nvSpPr>
        <p:spPr>
          <a:xfrm>
            <a:off x="7853068" y="2602379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Holz/Metall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Töpfern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Siebdruck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Bilddruck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797979"/>
                </a:solidFill>
                <a:latin typeface="+mj-lt"/>
              </a:rPr>
              <a:t>Zeichen-/ Malatelier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 err="1">
                <a:solidFill>
                  <a:srgbClr val="797979"/>
                </a:solidFill>
                <a:latin typeface="+mj-lt"/>
              </a:rPr>
              <a:t>uvm</a:t>
            </a:r>
            <a:r>
              <a:rPr lang="de-DE" sz="2400" dirty="0">
                <a:solidFill>
                  <a:srgbClr val="797979"/>
                </a:solidFill>
                <a:latin typeface="+mj-lt"/>
              </a:rPr>
              <a:t>.</a:t>
            </a:r>
          </a:p>
          <a:p>
            <a:endParaRPr lang="de-DE" sz="2400" dirty="0">
              <a:latin typeface="+mj-lt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00EF865-B0F0-4378-95AB-64BBE2AA2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95" y="5336278"/>
            <a:ext cx="2368560" cy="133316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FFDBAA7-902B-443B-A06A-712A6EC4E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5336279"/>
            <a:ext cx="2368560" cy="133316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C532F56-7312-4D6A-B749-80FD67613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58" y="5286330"/>
            <a:ext cx="1948628" cy="13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5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el 7"/>
          <p:cNvSpPr>
            <a:spLocks noGrp="1"/>
          </p:cNvSpPr>
          <p:nvPr>
            <p:ph type="title" idx="4294967295"/>
          </p:nvPr>
        </p:nvSpPr>
        <p:spPr>
          <a:xfrm>
            <a:off x="1991196" y="260648"/>
            <a:ext cx="6769100" cy="720824"/>
          </a:xfr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3600" b="1" dirty="0"/>
              <a:t>Was erwartet mich heute?</a:t>
            </a:r>
            <a:endParaRPr lang="de-DE" altLang="de-DE" sz="36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EDF7E-6887-4D3D-BF9E-9962C6121194}" type="datetime1">
              <a:rPr lang="de-DE" smtClean="0"/>
              <a:t>21.11.2024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449ED4C-204B-46D2-9427-EAB790A96B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3" y="1761037"/>
            <a:ext cx="2171327" cy="219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74EA6B1-B278-4291-93EE-EAC3801F9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3" y="3727947"/>
            <a:ext cx="5793553" cy="2221333"/>
          </a:xfrm>
          <a:prstGeom prst="rect">
            <a:avLst/>
          </a:prstGeom>
        </p:spPr>
      </p:pic>
      <p:pic>
        <p:nvPicPr>
          <p:cNvPr id="14" name="Inhaltsplatzhalter 6">
            <a:extLst>
              <a:ext uri="{FF2B5EF4-FFF2-40B4-BE49-F238E27FC236}">
                <a16:creationId xmlns:a16="http://schemas.microsoft.com/office/drawing/2014/main" id="{D5DB962C-60E6-4C87-AA92-1C75CA1667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4786" b="59460"/>
          <a:stretch/>
        </p:blipFill>
        <p:spPr>
          <a:xfrm>
            <a:off x="8000323" y="4744770"/>
            <a:ext cx="574875" cy="79208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8DBAB5F-7AFF-4FF7-80A5-C442604FB016}"/>
              </a:ext>
            </a:extLst>
          </p:cNvPr>
          <p:cNvSpPr/>
          <p:nvPr/>
        </p:nvSpPr>
        <p:spPr>
          <a:xfrm>
            <a:off x="8524835" y="5489643"/>
            <a:ext cx="12589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72EF990-925B-4E01-BE73-A2E3D4A4175C}"/>
              </a:ext>
            </a:extLst>
          </p:cNvPr>
          <p:cNvCxnSpPr>
            <a:cxnSpLocks/>
          </p:cNvCxnSpPr>
          <p:nvPr/>
        </p:nvCxnSpPr>
        <p:spPr>
          <a:xfrm>
            <a:off x="6456040" y="980728"/>
            <a:ext cx="0" cy="5616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1EC3C06-84A2-4126-B4E5-35275F5A1CBD}"/>
              </a:ext>
            </a:extLst>
          </p:cNvPr>
          <p:cNvSpPr txBox="1"/>
          <p:nvPr/>
        </p:nvSpPr>
        <p:spPr>
          <a:xfrm>
            <a:off x="7046111" y="1332057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</a:rPr>
              <a:t>Zum ausführlichen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Programm: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B07165C-878C-475B-A6F8-491553320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22" y="980728"/>
            <a:ext cx="5453602" cy="546029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A9A73F8-7503-4585-8A18-7DC5B194CF73}"/>
              </a:ext>
            </a:extLst>
          </p:cNvPr>
          <p:cNvSpPr txBox="1"/>
          <p:nvPr/>
        </p:nvSpPr>
        <p:spPr>
          <a:xfrm>
            <a:off x="6744072" y="6279703"/>
            <a:ext cx="33787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Nutzen Sie gerne unser Tagungs-WLAN:</a:t>
            </a:r>
          </a:p>
          <a:p>
            <a:r>
              <a:rPr lang="de-DE" sz="1200" dirty="0">
                <a:latin typeface="+mj-lt"/>
              </a:rPr>
              <a:t>Passwort: 5vmK!sLktv</a:t>
            </a:r>
          </a:p>
        </p:txBody>
      </p:sp>
    </p:spTree>
    <p:extLst>
      <p:ext uri="{BB962C8B-B14F-4D97-AF65-F5344CB8AC3E}">
        <p14:creationId xmlns:p14="http://schemas.microsoft.com/office/powerpoint/2010/main" val="551215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331AA5-CA83-4D25-B61F-4B4F2A3B8CA3}" type="datetime1">
              <a:rPr lang="de-DE" smtClean="0"/>
              <a:t>21.11.2024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15880" y="1497050"/>
            <a:ext cx="547260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de-DE" sz="2200" dirty="0"/>
              <a:t>Kulturprogramm </a:t>
            </a:r>
            <a:br>
              <a:rPr lang="de-DE" altLang="de-DE" sz="2200" dirty="0"/>
            </a:br>
            <a:r>
              <a:rPr lang="de-DE" altLang="de-DE" sz="2200" dirty="0"/>
              <a:t>z.B. Konzerte, </a:t>
            </a:r>
            <a:r>
              <a:rPr lang="de-DE" altLang="de-DE" sz="2200" dirty="0" err="1"/>
              <a:t>OpenStage</a:t>
            </a:r>
            <a:r>
              <a:rPr lang="de-DE" altLang="de-DE" sz="2200" dirty="0"/>
              <a:t>, Poetry Slam, Sommerfest, Lesungen, Literatur-Café, Lernfestival, </a:t>
            </a:r>
            <a:br>
              <a:rPr lang="de-DE" altLang="de-DE" sz="2200" dirty="0"/>
            </a:br>
            <a:r>
              <a:rPr lang="de-DE" altLang="de-DE" sz="2200" dirty="0"/>
              <a:t>Ausstellungen der Studiengalerie, </a:t>
            </a:r>
            <a:br>
              <a:rPr lang="de-DE" altLang="de-DE" sz="2200" dirty="0"/>
            </a:br>
            <a:r>
              <a:rPr lang="de-DE" altLang="de-DE" sz="2200" dirty="0" err="1"/>
              <a:t>GangArt</a:t>
            </a:r>
            <a:r>
              <a:rPr lang="de-DE" altLang="de-DE" sz="2200" dirty="0"/>
              <a:t> </a:t>
            </a:r>
            <a:r>
              <a:rPr lang="de-DE" altLang="de-DE" sz="2200" dirty="0" err="1"/>
              <a:t>uvm</a:t>
            </a:r>
            <a:r>
              <a:rPr lang="de-DE" altLang="de-DE" sz="2200" dirty="0"/>
              <a:t>.</a:t>
            </a:r>
            <a:br>
              <a:rPr lang="de-DE" altLang="de-DE" sz="2200" dirty="0"/>
            </a:br>
            <a:endParaRPr lang="de-DE" altLang="de-DE" sz="2200" dirty="0"/>
          </a:p>
          <a:p>
            <a:pPr>
              <a:defRPr/>
            </a:pPr>
            <a:r>
              <a:rPr lang="de-DE" altLang="de-DE" sz="2200" dirty="0"/>
              <a:t>Chor, Orchester, Bands, Theater </a:t>
            </a:r>
            <a:br>
              <a:rPr lang="de-DE" altLang="de-DE" sz="2200" dirty="0"/>
            </a:br>
            <a:endParaRPr lang="de-DE" altLang="de-DE" sz="2200" dirty="0"/>
          </a:p>
          <a:p>
            <a:pPr>
              <a:defRPr/>
            </a:pPr>
            <a:r>
              <a:rPr lang="de-DE" altLang="de-DE" sz="2200" dirty="0"/>
              <a:t>Allgemeiner Hochschulsport </a:t>
            </a:r>
          </a:p>
          <a:p>
            <a:pPr marL="0" indent="0">
              <a:buNone/>
              <a:defRPr/>
            </a:pPr>
            <a:endParaRPr lang="de-DE" altLang="de-DE" sz="2200" dirty="0"/>
          </a:p>
          <a:p>
            <a:pPr marL="0" indent="0">
              <a:buNone/>
              <a:defRPr/>
            </a:pPr>
            <a:r>
              <a:rPr lang="de-DE" altLang="de-DE" sz="2200" dirty="0"/>
              <a:t>Alle Informationen unter: </a:t>
            </a:r>
          </a:p>
          <a:p>
            <a:pPr marL="0" indent="0">
              <a:buNone/>
              <a:defRPr/>
            </a:pPr>
            <a:r>
              <a:rPr lang="de-DE" altLang="de-DE" sz="2200" b="1" dirty="0">
                <a:solidFill>
                  <a:srgbClr val="83B81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Campusleben</a:t>
            </a:r>
            <a:r>
              <a:rPr lang="de-DE" altLang="de-DE" sz="2200" b="1" dirty="0"/>
              <a:t> |</a:t>
            </a:r>
            <a:r>
              <a:rPr lang="de-DE" altLang="de-DE" sz="2200" b="1" dirty="0">
                <a:solidFill>
                  <a:srgbClr val="83B819"/>
                </a:solidFill>
              </a:rPr>
              <a:t> </a:t>
            </a:r>
            <a:r>
              <a:rPr lang="de-DE" altLang="de-DE" sz="2200" b="1" dirty="0">
                <a:solidFill>
                  <a:srgbClr val="83B81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Veranstaltungskalender </a:t>
            </a:r>
            <a:endParaRPr lang="de-DE" altLang="de-DE" sz="2200" b="1" dirty="0">
              <a:solidFill>
                <a:srgbClr val="83B819"/>
              </a:solidFill>
            </a:endParaRPr>
          </a:p>
        </p:txBody>
      </p:sp>
      <p:sp>
        <p:nvSpPr>
          <p:cNvPr id="7" name="Titel 7"/>
          <p:cNvSpPr txBox="1">
            <a:spLocks/>
          </p:cNvSpPr>
          <p:nvPr/>
        </p:nvSpPr>
        <p:spPr bwMode="auto">
          <a:xfrm>
            <a:off x="1343472" y="332657"/>
            <a:ext cx="7092950" cy="8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altLang="de-DE" sz="3600" b="1" dirty="0"/>
              <a:t>Campus (er)leben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8F9B77-9ADB-4606-A678-A91BFAB45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7" y="1497051"/>
            <a:ext cx="2575451" cy="14496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A952D5-4CAB-49B8-90B3-F1D013ABA3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96" y="3055714"/>
            <a:ext cx="2575451" cy="14496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E845504-84E0-4DDC-8187-275071C9E0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6" y="4636145"/>
            <a:ext cx="2575451" cy="14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F00820D7-5504-4956-A586-FFAE97E00A8B}"/>
              </a:ext>
            </a:extLst>
          </p:cNvPr>
          <p:cNvSpPr txBox="1">
            <a:spLocks/>
          </p:cNvSpPr>
          <p:nvPr/>
        </p:nvSpPr>
        <p:spPr>
          <a:xfrm>
            <a:off x="1415480" y="260648"/>
            <a:ext cx="6660000" cy="7519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altLang="de-DE" sz="3600" b="1" dirty="0"/>
              <a:t>Impressionen der PH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F4F8C74C-1A6B-4311-9922-5BC5808E8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34" y="1064644"/>
            <a:ext cx="1714645" cy="257175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39631C6-A3C5-480A-9F2D-8832F1A19C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/>
          <a:stretch/>
        </p:blipFill>
        <p:spPr>
          <a:xfrm>
            <a:off x="3597494" y="3802069"/>
            <a:ext cx="3886046" cy="25342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FAD103-1F9F-47A2-80C9-DCF8C33CC6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88"/>
          <a:stretch/>
        </p:blipFill>
        <p:spPr>
          <a:xfrm>
            <a:off x="3597494" y="1092253"/>
            <a:ext cx="3887904" cy="25342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5ABE7CF-DC7C-4E47-990A-3684EDA4D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1"/>
          <a:stretch/>
        </p:blipFill>
        <p:spPr>
          <a:xfrm>
            <a:off x="1747534" y="3813058"/>
            <a:ext cx="1714645" cy="25542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C9845B-E5D5-4A5F-BBB4-21DCC925A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10083"/>
          <a:stretch/>
        </p:blipFill>
        <p:spPr>
          <a:xfrm>
            <a:off x="7680177" y="1090833"/>
            <a:ext cx="2800733" cy="25371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D2942DD-8A53-41E0-9FFE-A2530BE5F5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r="23958"/>
          <a:stretch/>
        </p:blipFill>
        <p:spPr>
          <a:xfrm>
            <a:off x="7680176" y="3813058"/>
            <a:ext cx="2786812" cy="25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4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0187-0397-451E-9175-50302385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895" y="317874"/>
            <a:ext cx="6660000" cy="734863"/>
          </a:xfrm>
        </p:spPr>
        <p:txBody>
          <a:bodyPr/>
          <a:lstStyle/>
          <a:p>
            <a:r>
              <a:rPr lang="de-DE" sz="3600" b="1" dirty="0"/>
              <a:t>Weitere Infos auf unserer Homepage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3B316F-479F-4B72-8D05-FFED86DC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D3ED4-F02D-4672-B346-881CFBD9E1E1}" type="datetime1">
              <a:rPr lang="de-DE" smtClean="0"/>
              <a:t>21.11.2024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BEC5ED-2316-4B69-9F3B-43353EB0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6462F-0623-411B-87FB-D09229F25E1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E8E6B9-81AF-4295-AA6B-7D3459547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72" y="1952096"/>
            <a:ext cx="1908952" cy="19089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4DC94C-C329-4E8D-AFB4-65F6CDE75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06" y="2265814"/>
            <a:ext cx="6273182" cy="1465437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72F9046-AA03-4B93-9D89-C71543408FCF}"/>
              </a:ext>
            </a:extLst>
          </p:cNvPr>
          <p:cNvSpPr txBox="1">
            <a:spLocks/>
          </p:cNvSpPr>
          <p:nvPr/>
        </p:nvSpPr>
        <p:spPr bwMode="auto">
          <a:xfrm>
            <a:off x="1338294" y="1833768"/>
            <a:ext cx="2267259" cy="4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83B819"/>
                </a:solidFill>
              </a:rPr>
              <a:t>Studienangebot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9F76775-79F8-47D8-8342-40AE17F28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445" y="4989456"/>
            <a:ext cx="5789804" cy="1247855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9F22C5B-EEA5-4BD8-B9FD-C457CB202AB9}"/>
              </a:ext>
            </a:extLst>
          </p:cNvPr>
          <p:cNvSpPr txBox="1">
            <a:spLocks/>
          </p:cNvSpPr>
          <p:nvPr/>
        </p:nvSpPr>
        <p:spPr bwMode="auto">
          <a:xfrm>
            <a:off x="1271464" y="4570072"/>
            <a:ext cx="2952328" cy="4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83B819"/>
                </a:solidFill>
              </a:rPr>
              <a:t>Studieninfobroschüre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84785AE-B2C6-4E05-9992-EB16876B0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72" y="4620694"/>
            <a:ext cx="1908952" cy="1908952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892516-A6EA-4CF0-B128-56E7EE0D5586}"/>
              </a:ext>
            </a:extLst>
          </p:cNvPr>
          <p:cNvCxnSpPr>
            <a:cxnSpLocks/>
          </p:cNvCxnSpPr>
          <p:nvPr/>
        </p:nvCxnSpPr>
        <p:spPr>
          <a:xfrm>
            <a:off x="1309305" y="4034340"/>
            <a:ext cx="874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776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65E706-4796-4873-8DCC-C5335D30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314D89-A65D-4A5B-AC2A-A83919D45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80" y="1159299"/>
            <a:ext cx="7182440" cy="5078814"/>
          </a:xfrm>
          <a:prstGeom prst="rect">
            <a:avLst/>
          </a:prstGeom>
        </p:spPr>
      </p:pic>
      <p:sp>
        <p:nvSpPr>
          <p:cNvPr id="7" name="Titel 7">
            <a:extLst>
              <a:ext uri="{FF2B5EF4-FFF2-40B4-BE49-F238E27FC236}">
                <a16:creationId xmlns:a16="http://schemas.microsoft.com/office/drawing/2014/main" id="{8E36BBB2-0467-4153-9778-A52905D921A6}"/>
              </a:ext>
            </a:extLst>
          </p:cNvPr>
          <p:cNvSpPr txBox="1">
            <a:spLocks/>
          </p:cNvSpPr>
          <p:nvPr/>
        </p:nvSpPr>
        <p:spPr bwMode="auto">
          <a:xfrm>
            <a:off x="119336" y="404664"/>
            <a:ext cx="7092950" cy="81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4000" b="1" dirty="0" err="1"/>
              <a:t>UniNow</a:t>
            </a:r>
            <a:endParaRPr lang="de-DE" altLang="de-DE" sz="4000" b="1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41755C6D-8E82-4457-BEF8-8806D200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fld id="{3ABDAABD-06A2-49E0-B240-19039D7EDA3B}" type="datetime1">
              <a:rPr lang="de-DE"/>
              <a:pPr>
                <a:defRPr/>
              </a:pPr>
              <a:t>21.11.2024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F9CBAC-1B1C-4E11-B075-5AA491F32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1" y="2459276"/>
            <a:ext cx="1044143" cy="6816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A49DD6E-DA2C-4D5B-882D-B2A4EBF5D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208" y="2605322"/>
            <a:ext cx="1044143" cy="5356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B15BDA-7B25-49F7-995D-0B8C8BEC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6" y="2348881"/>
            <a:ext cx="1957214" cy="8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F8D4E9-61E3-4CD7-95B0-F059C489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4C21D0-2A0E-4800-B84C-8A8044755078}" type="datetime1">
              <a:rPr lang="de-DE" smtClean="0"/>
              <a:t>21.11.2024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0A3319-2B53-4408-B9C0-C771F68A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1CF6BF-C50F-4BB4-8A0C-D0499F420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6" t="5666" r="27500" b="6497"/>
          <a:stretch/>
        </p:blipFill>
        <p:spPr>
          <a:xfrm>
            <a:off x="5231905" y="-50799"/>
            <a:ext cx="3448923" cy="6772274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609B1D8B-99D4-40C6-A9ED-B96DAE0BAEDA}"/>
              </a:ext>
            </a:extLst>
          </p:cNvPr>
          <p:cNvSpPr txBox="1">
            <a:spLocks/>
          </p:cNvSpPr>
          <p:nvPr/>
        </p:nvSpPr>
        <p:spPr>
          <a:xfrm>
            <a:off x="2131488" y="1196753"/>
            <a:ext cx="2541864" cy="41873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3600" b="1" dirty="0"/>
              <a:t>Folgen Sie uns auf Instagram!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865BEC8A-93D8-43F1-96C5-4814E62A7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90" y="3140968"/>
            <a:ext cx="3105783" cy="266429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D26859D-5DBF-44FE-A457-E7D91E53BC7D}"/>
              </a:ext>
            </a:extLst>
          </p:cNvPr>
          <p:cNvSpPr/>
          <p:nvPr/>
        </p:nvSpPr>
        <p:spPr>
          <a:xfrm>
            <a:off x="8616280" y="6483912"/>
            <a:ext cx="14959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chemeClr val="accent6"/>
                </a:solidFill>
                <a:latin typeface="+mj-lt"/>
              </a:rPr>
              <a:t>© </a:t>
            </a:r>
            <a:r>
              <a:rPr lang="de-DE" sz="900" dirty="0" err="1">
                <a:solidFill>
                  <a:schemeClr val="accent6"/>
                </a:solidFill>
                <a:latin typeface="+mj-lt"/>
              </a:rPr>
              <a:t>svstudioart</a:t>
            </a:r>
            <a:r>
              <a:rPr lang="de-DE" sz="900" dirty="0">
                <a:solidFill>
                  <a:schemeClr val="accent6"/>
                </a:solidFill>
                <a:latin typeface="+mj-lt"/>
              </a:rPr>
              <a:t> auf </a:t>
            </a:r>
            <a:r>
              <a:rPr lang="de-DE" sz="900" dirty="0" err="1">
                <a:solidFill>
                  <a:schemeClr val="accent6"/>
                </a:solidFill>
                <a:latin typeface="+mj-lt"/>
              </a:rPr>
              <a:t>Freepik</a:t>
            </a:r>
            <a:endParaRPr lang="de-DE" sz="9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F16BCE-6B08-46A3-9734-D11767830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62" y="620688"/>
            <a:ext cx="2822606" cy="56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9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A707D6-EFB4-459E-88A7-453D7365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4C21D0-2A0E-4800-B84C-8A8044755078}" type="datetime1">
              <a:rPr lang="de-DE" smtClean="0"/>
              <a:t>21.11.2024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FC44F67-F607-48DC-AB2F-B04F7A08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4" name="241029_Studyflix_Spot_16-9 V3_1 Webseite">
            <a:hlinkClick r:id="" action="ppaction://media"/>
            <a:extLst>
              <a:ext uri="{FF2B5EF4-FFF2-40B4-BE49-F238E27FC236}">
                <a16:creationId xmlns:a16="http://schemas.microsoft.com/office/drawing/2014/main" id="{220175F5-A814-490A-9DB5-DB136D4F5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3752" y="4941169"/>
            <a:ext cx="6805796" cy="704185"/>
          </a:xfrm>
        </p:spPr>
        <p:txBody>
          <a:bodyPr/>
          <a:lstStyle/>
          <a:p>
            <a:r>
              <a:rPr lang="de-DE" sz="2800" dirty="0"/>
              <a:t>Viel Erfolg und Spaß heute an der PH Ludwigsburg!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-24680" y="4077072"/>
            <a:ext cx="12216680" cy="648000"/>
          </a:xfrm>
        </p:spPr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pic>
        <p:nvPicPr>
          <p:cNvPr id="6" name="Bildplatzhalter 4">
            <a:extLst>
              <a:ext uri="{FF2B5EF4-FFF2-40B4-BE49-F238E27FC236}">
                <a16:creationId xmlns:a16="http://schemas.microsoft.com/office/drawing/2014/main" id="{466A4161-F1CA-45FC-9B0D-B4F557C71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19381"/>
          <a:stretch/>
        </p:blipFill>
        <p:spPr bwMode="auto">
          <a:xfrm>
            <a:off x="-24680" y="-292596"/>
            <a:ext cx="8606508" cy="436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FB7190-C919-4FDD-904E-3B95FCC617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2492896"/>
            <a:ext cx="1584176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2832A6E-E711-49DD-ADBA-A279B75271E7}"/>
              </a:ext>
            </a:extLst>
          </p:cNvPr>
          <p:cNvSpPr txBox="1"/>
          <p:nvPr/>
        </p:nvSpPr>
        <p:spPr>
          <a:xfrm>
            <a:off x="8688288" y="1980129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</a:rPr>
              <a:t>Zum ausführlichen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Programm:</a:t>
            </a:r>
          </a:p>
        </p:txBody>
      </p:sp>
    </p:spTree>
    <p:extLst>
      <p:ext uri="{BB962C8B-B14F-4D97-AF65-F5344CB8AC3E}">
        <p14:creationId xmlns:p14="http://schemas.microsoft.com/office/powerpoint/2010/main" val="418063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075BE7-4594-47AD-8C94-09617445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E8C2F-4950-4999-B6B5-B9AB29E6B07B}" type="datetime1">
              <a:rPr lang="de-DE" smtClean="0"/>
              <a:t>21.11.2024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2960D37-88E1-4381-82EA-2E250052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2499DD-B52D-4849-89DE-AE3C067ED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015026"/>
            <a:ext cx="6294388" cy="5325372"/>
          </a:xfrm>
          <a:prstGeom prst="rect">
            <a:avLst/>
          </a:prstGeom>
        </p:spPr>
      </p:pic>
      <p:sp>
        <p:nvSpPr>
          <p:cNvPr id="6" name="Titel 7">
            <a:extLst>
              <a:ext uri="{FF2B5EF4-FFF2-40B4-BE49-F238E27FC236}">
                <a16:creationId xmlns:a16="http://schemas.microsoft.com/office/drawing/2014/main" id="{E5824450-B0A4-4C5A-AFAC-AEBF0591B17F}"/>
              </a:ext>
            </a:extLst>
          </p:cNvPr>
          <p:cNvSpPr txBox="1">
            <a:spLocks/>
          </p:cNvSpPr>
          <p:nvPr/>
        </p:nvSpPr>
        <p:spPr bwMode="auto">
          <a:xfrm>
            <a:off x="1991196" y="260648"/>
            <a:ext cx="6769100" cy="72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de-DE" sz="3600" b="1"/>
              <a:t>Was erwartet mich heute?</a:t>
            </a:r>
            <a:endParaRPr lang="de-DE" altLang="de-DE" sz="36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6C7092-A3D4-4AF4-993E-C010CFFA9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825146"/>
            <a:ext cx="2767630" cy="155679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2DD2C1D-2C34-49B4-8805-F4EAC1EF76A8}"/>
              </a:ext>
            </a:extLst>
          </p:cNvPr>
          <p:cNvSpPr/>
          <p:nvPr/>
        </p:nvSpPr>
        <p:spPr>
          <a:xfrm>
            <a:off x="5735960" y="1700808"/>
            <a:ext cx="576064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2D4C922-07A7-438A-A22E-02767E10B911}"/>
              </a:ext>
            </a:extLst>
          </p:cNvPr>
          <p:cNvSpPr/>
          <p:nvPr/>
        </p:nvSpPr>
        <p:spPr>
          <a:xfrm>
            <a:off x="2279576" y="2471260"/>
            <a:ext cx="576064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7F8C265-0059-45D7-84BD-7C4CD80D477A}"/>
              </a:ext>
            </a:extLst>
          </p:cNvPr>
          <p:cNvSpPr/>
          <p:nvPr/>
        </p:nvSpPr>
        <p:spPr>
          <a:xfrm>
            <a:off x="1631504" y="3284984"/>
            <a:ext cx="576064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566FEA2-71E6-4631-8F1E-06457CEEC5E9}"/>
              </a:ext>
            </a:extLst>
          </p:cNvPr>
          <p:cNvSpPr/>
          <p:nvPr/>
        </p:nvSpPr>
        <p:spPr>
          <a:xfrm>
            <a:off x="5591944" y="4077072"/>
            <a:ext cx="576064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799969-FB9F-4C6D-85F2-55C0D8D751CD}"/>
              </a:ext>
            </a:extLst>
          </p:cNvPr>
          <p:cNvSpPr/>
          <p:nvPr/>
        </p:nvSpPr>
        <p:spPr>
          <a:xfrm>
            <a:off x="1627493" y="4869160"/>
            <a:ext cx="576064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B5064E5-0638-456B-900F-A3D7B7EDAD6F}"/>
              </a:ext>
            </a:extLst>
          </p:cNvPr>
          <p:cNvSpPr/>
          <p:nvPr/>
        </p:nvSpPr>
        <p:spPr>
          <a:xfrm>
            <a:off x="2567608" y="5608659"/>
            <a:ext cx="576064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85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91F4210-FFA9-4985-B25F-AD53F3B5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Informationsstände von 9.30 – 14.30 Uhr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B5BFA1C-169D-48CE-ACF4-6DCC5C5BF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3432" y="1124745"/>
            <a:ext cx="4478288" cy="5001422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</a:rPr>
              <a:t>Fachschaften im Untergeschoss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400BAB2-4E8B-4AEF-9374-4E0082D96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124745"/>
            <a:ext cx="5384800" cy="5001421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</a:rPr>
              <a:t>Sonstige Informationsstände im Erdgeschoss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5EFB25-2687-40EE-A15E-4F88E7C7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E8C2F-4950-4999-B6B5-B9AB29E6B07B}" type="datetime1">
              <a:rPr lang="de-DE" smtClean="0"/>
              <a:t>21.11.2024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2F6398-8A0D-429F-86A5-3D88C640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3005D5-042A-4CA7-92F5-6DAAA84FE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74" y="1739735"/>
            <a:ext cx="4859602" cy="49296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62CC8E1-BFD7-461A-891F-86F5201C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4365104"/>
            <a:ext cx="2736304" cy="16672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0C5DEDC-1A44-4E59-87CD-7D0A5F1EC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992" y="1739735"/>
            <a:ext cx="3477563" cy="264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5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2492376"/>
            <a:ext cx="8496300" cy="36734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 sz="2800" dirty="0">
                <a:latin typeface="+mj-lt"/>
              </a:rPr>
              <a:t>	</a:t>
            </a:r>
            <a:r>
              <a:rPr lang="de-DE" altLang="de-DE" dirty="0">
                <a:latin typeface="+mj-lt"/>
              </a:rPr>
              <a:t>					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>
                <a:latin typeface="+mj-lt"/>
              </a:rPr>
              <a:t>						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75EF-9D4D-4E86-997D-DF70E352D11E}" type="slidenum">
              <a:rPr lang="de-DE" smtClean="0">
                <a:latin typeface="+mj-lt"/>
              </a:rPr>
              <a:pPr/>
              <a:t>5</a:t>
            </a:fld>
            <a:endParaRPr lang="de-DE">
              <a:latin typeface="+mj-lt"/>
            </a:endParaRP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6204755F-D6E1-49FD-ABF2-D2ED45F2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fld id="{811A83B4-E890-493C-8874-5D26E3247D7E}" type="datetime1">
              <a:rPr lang="de-DE" smtClean="0">
                <a:latin typeface="+mj-lt"/>
              </a:rPr>
              <a:t>21.11.2024</a:t>
            </a:fld>
            <a:endParaRPr lang="de-DE" dirty="0">
              <a:latin typeface="+mj-lt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3E348BA8-C99D-4D13-9D92-107836ED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4675"/>
            <a:ext cx="6660000" cy="644045"/>
          </a:xfrm>
        </p:spPr>
        <p:txBody>
          <a:bodyPr/>
          <a:lstStyle/>
          <a:p>
            <a:r>
              <a:rPr lang="de-DE" sz="3600" b="1" dirty="0">
                <a:latin typeface="+mj-lt"/>
              </a:rPr>
              <a:t>Studierendenzahlen</a:t>
            </a:r>
            <a:br>
              <a:rPr lang="de-DE" sz="4000" dirty="0">
                <a:latin typeface="+mj-lt"/>
              </a:rPr>
            </a:br>
            <a:br>
              <a:rPr lang="de-DE" sz="1600" dirty="0">
                <a:latin typeface="+mj-lt"/>
              </a:rPr>
            </a:br>
            <a:endParaRPr lang="de-DE" altLang="de-DE" sz="4000" dirty="0"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E109E7E-2FA0-470D-A1EA-D328D245D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54" y="2566020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7F9EF6B-6DEF-4AE3-A9A1-9E3679140FDD}"/>
              </a:ext>
            </a:extLst>
          </p:cNvPr>
          <p:cNvGraphicFramePr>
            <a:graphicFrameLocks noGrp="1"/>
          </p:cNvGraphicFramePr>
          <p:nvPr/>
        </p:nvGraphicFramePr>
        <p:xfrm>
          <a:off x="1559496" y="1165216"/>
          <a:ext cx="6084168" cy="111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4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Wintersemester 2024/25 </a:t>
                      </a:r>
                      <a:endParaRPr lang="de-DE" sz="2400" dirty="0">
                        <a:latin typeface="+mj-lt"/>
                      </a:endParaRPr>
                    </a:p>
                  </a:txBody>
                  <a:tcPr marL="91429" marR="91429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kern="1200" dirty="0">
                          <a:solidFill>
                            <a:srgbClr val="006633"/>
                          </a:solidFill>
                          <a:latin typeface="+mn-lt"/>
                          <a:ea typeface="+mn-ea"/>
                          <a:cs typeface="+mn-cs"/>
                        </a:rPr>
                        <a:t>5736 </a:t>
                      </a:r>
                      <a:endParaRPr lang="de-DE" sz="2400" dirty="0">
                        <a:solidFill>
                          <a:srgbClr val="006633"/>
                        </a:solidFill>
                        <a:latin typeface="+mj-lt"/>
                      </a:endParaRPr>
                    </a:p>
                  </a:txBody>
                  <a:tcPr marL="91429" marR="91429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1BD91CDC-662C-4667-9ED0-301D35AB667E}"/>
              </a:ext>
            </a:extLst>
          </p:cNvPr>
          <p:cNvGraphicFramePr>
            <a:graphicFrameLocks noGrp="1"/>
          </p:cNvGraphicFramePr>
          <p:nvPr/>
        </p:nvGraphicFramePr>
        <p:xfrm>
          <a:off x="4557386" y="4837624"/>
          <a:ext cx="6084168" cy="111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4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Sommersemester 2024</a:t>
                      </a:r>
                      <a:endParaRPr lang="de-DE" sz="2400" dirty="0">
                        <a:latin typeface="+mj-lt"/>
                      </a:endParaRPr>
                    </a:p>
                  </a:txBody>
                  <a:tcPr marL="91429" marR="91429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kern="1200" dirty="0">
                          <a:solidFill>
                            <a:srgbClr val="006633"/>
                          </a:solidFill>
                          <a:latin typeface="+mn-lt"/>
                          <a:ea typeface="+mn-ea"/>
                          <a:cs typeface="+mn-cs"/>
                        </a:rPr>
                        <a:t>5300</a:t>
                      </a:r>
                      <a:endParaRPr lang="de-DE" sz="2400" dirty="0">
                        <a:solidFill>
                          <a:srgbClr val="006633"/>
                        </a:solidFill>
                        <a:latin typeface="+mj-lt"/>
                      </a:endParaRPr>
                    </a:p>
                  </a:txBody>
                  <a:tcPr marL="91429" marR="91429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262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el 7"/>
          <p:cNvSpPr>
            <a:spLocks noGrp="1"/>
          </p:cNvSpPr>
          <p:nvPr>
            <p:ph type="title" idx="4294967295"/>
          </p:nvPr>
        </p:nvSpPr>
        <p:spPr>
          <a:xfrm>
            <a:off x="1827628" y="280095"/>
            <a:ext cx="6984776" cy="818433"/>
          </a:xfr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600" b="1" dirty="0">
                <a:latin typeface="+mj-lt"/>
              </a:rPr>
              <a:t>Was kann ich studieren?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EDF7E-6887-4D3D-BF9E-9962C6121194}" type="datetime1">
              <a:rPr lang="de-DE" smtClean="0">
                <a:latin typeface="+mj-lt"/>
              </a:rPr>
              <a:t>21.11.2024</a:t>
            </a:fld>
            <a:endParaRPr lang="de-DE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>
                <a:latin typeface="+mj-lt"/>
              </a:rPr>
              <a:pPr>
                <a:defRPr/>
              </a:pPr>
              <a:t>6</a:t>
            </a:fld>
            <a:endParaRPr lang="de-DE">
              <a:latin typeface="+mj-lt"/>
            </a:endParaRPr>
          </a:p>
        </p:txBody>
      </p:sp>
      <p:pic>
        <p:nvPicPr>
          <p:cNvPr id="17" name="Inhaltsplatzhalter 3">
            <a:extLst>
              <a:ext uri="{FF2B5EF4-FFF2-40B4-BE49-F238E27FC236}">
                <a16:creationId xmlns:a16="http://schemas.microsoft.com/office/drawing/2014/main" id="{2C9FB485-5F15-426E-A06C-FD37F3836F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17" b="82961" l="27235" r="67179">
                        <a14:foregroundMark x1="55587" y1="24559" x2="49721" y2="21034"/>
                        <a14:foregroundMark x1="49721" y1="21034" x2="43506" y2="21152"/>
                        <a14:foregroundMark x1="43506" y1="21152" x2="37849" y2="25147"/>
                        <a14:foregroundMark x1="37849" y1="25147" x2="50209" y2="20094"/>
                        <a14:foregroundMark x1="50209" y1="20094" x2="43645" y2="18331"/>
                        <a14:foregroundMark x1="43645" y1="18331" x2="49092" y2="22327"/>
                        <a14:foregroundMark x1="49092" y1="22327" x2="42807" y2="22092"/>
                        <a14:foregroundMark x1="42807" y1="22092" x2="55237" y2="27262"/>
                        <a14:foregroundMark x1="55237" y1="27262" x2="40992" y2="20094"/>
                        <a14:foregroundMark x1="40992" y1="20094" x2="47905" y2="21504"/>
                        <a14:foregroundMark x1="47905" y1="21504" x2="41201" y2="21857"/>
                        <a14:foregroundMark x1="41201" y1="21857" x2="55726" y2="25264"/>
                        <a14:foregroundMark x1="55726" y1="25264" x2="49511" y2="23032"/>
                        <a14:foregroundMark x1="49511" y1="23032" x2="55377" y2="26557"/>
                        <a14:foregroundMark x1="55377" y1="26557" x2="40014" y2="22562"/>
                        <a14:foregroundMark x1="40014" y1="22562" x2="46369" y2="21034"/>
                        <a14:foregroundMark x1="46369" y1="21034" x2="52863" y2="21034"/>
                        <a14:foregroundMark x1="52863" y1="21034" x2="46508" y2="24324"/>
                        <a14:foregroundMark x1="46508" y1="24324" x2="41201" y2="19741"/>
                        <a14:foregroundMark x1="41201" y1="19741" x2="47556" y2="20917"/>
                        <a14:foregroundMark x1="47556" y1="20917" x2="41760" y2="25499"/>
                        <a14:foregroundMark x1="41760" y1="25499" x2="39735" y2="25499"/>
                        <a14:foregroundMark x1="29050" y1="47474" x2="27863" y2="57579"/>
                        <a14:foregroundMark x1="27863" y1="57579" x2="25349" y2="46416"/>
                        <a14:foregroundMark x1="25349" y1="46416" x2="29609" y2="53467"/>
                        <a14:foregroundMark x1="29609" y1="53467" x2="28492" y2="64277"/>
                        <a14:foregroundMark x1="28492" y1="64277" x2="30656" y2="54407"/>
                        <a14:foregroundMark x1="30656" y1="54407" x2="29749" y2="62045"/>
                        <a14:foregroundMark x1="26536" y1="54407" x2="27444" y2="65335"/>
                        <a14:foregroundMark x1="27444" y1="65335" x2="27444" y2="59812"/>
                        <a14:foregroundMark x1="65503" y1="56874" x2="63198" y2="70858"/>
                        <a14:foregroundMark x1="63198" y1="70858" x2="65014" y2="58284"/>
                        <a14:foregroundMark x1="65014" y1="58284" x2="64036" y2="70153"/>
                        <a14:foregroundMark x1="64036" y1="70153" x2="66550" y2="55699"/>
                        <a14:foregroundMark x1="66550" y1="55699" x2="64036" y2="65570"/>
                        <a14:foregroundMark x1="64036" y1="65570" x2="65503" y2="52761"/>
                        <a14:foregroundMark x1="65503" y1="52761" x2="65363" y2="64982"/>
                        <a14:foregroundMark x1="65363" y1="64982" x2="65642" y2="52056"/>
                        <a14:foregroundMark x1="65642" y1="52056" x2="65992" y2="63572"/>
                        <a14:foregroundMark x1="65992" y1="63572" x2="65712" y2="52056"/>
                        <a14:foregroundMark x1="65712" y1="52056" x2="64944" y2="64277"/>
                        <a14:foregroundMark x1="64944" y1="64277" x2="65852" y2="54054"/>
                        <a14:foregroundMark x1="65852" y1="54054" x2="65922" y2="64865"/>
                        <a14:foregroundMark x1="65922" y1="64865" x2="67179" y2="58049"/>
                        <a14:foregroundMark x1="49092" y1="76616" x2="42318" y2="79083"/>
                        <a14:foregroundMark x1="42318" y1="79083" x2="53073" y2="78966"/>
                        <a14:foregroundMark x1="53073" y1="78966" x2="47067" y2="76146"/>
                        <a14:foregroundMark x1="47067" y1="76146" x2="54399" y2="80964"/>
                        <a14:foregroundMark x1="54399" y1="80964" x2="44134" y2="81551"/>
                        <a14:foregroundMark x1="44134" y1="81551" x2="50419" y2="81669"/>
                        <a14:foregroundMark x1="50419" y1="81669" x2="43925" y2="84841"/>
                        <a14:foregroundMark x1="43925" y1="84841" x2="50489" y2="82256"/>
                        <a14:foregroundMark x1="50489" y1="82256" x2="39665" y2="77556"/>
                        <a14:foregroundMark x1="39665" y1="77556" x2="50279" y2="79318"/>
                        <a14:foregroundMark x1="50279" y1="79318" x2="42877" y2="79318"/>
                        <a14:foregroundMark x1="42877" y1="79318" x2="51746" y2="80964"/>
                        <a14:foregroundMark x1="51746" y1="80964" x2="45740" y2="79083"/>
                        <a14:foregroundMark x1="45740" y1="79083" x2="51746" y2="78496"/>
                        <a14:foregroundMark x1="51746" y1="78496" x2="45950" y2="83079"/>
                        <a14:foregroundMark x1="45950" y1="83079" x2="40852" y2="77556"/>
                        <a14:foregroundMark x1="40852" y1="77556" x2="46648" y2="82491"/>
                        <a14:foregroundMark x1="46648" y1="82491" x2="56425" y2="79436"/>
                        <a14:foregroundMark x1="56425" y1="79436" x2="50279" y2="80141"/>
                        <a14:foregroundMark x1="50279" y1="80141" x2="48534" y2="79318"/>
                        <a14:foregroundMark x1="50279" y1="84019" x2="44344" y2="84724"/>
                        <a14:foregroundMark x1="44344" y1="84724" x2="50628" y2="84489"/>
                        <a14:foregroundMark x1="50628" y1="84489" x2="44972" y2="80611"/>
                        <a14:foregroundMark x1="44972" y1="80611" x2="50908" y2="82256"/>
                        <a14:foregroundMark x1="50908" y1="82256" x2="44902" y2="84489"/>
                        <a14:foregroundMark x1="44902" y1="84489" x2="51397" y2="82726"/>
                        <a14:foregroundMark x1="51397" y1="82726" x2="53212" y2="82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8" t="18180" r="31093" b="15160"/>
          <a:stretch/>
        </p:blipFill>
        <p:spPr>
          <a:xfrm>
            <a:off x="4114800" y="2289136"/>
            <a:ext cx="3349352" cy="3052526"/>
          </a:xfrm>
          <a:prstGeom prst="ellipse">
            <a:avLst/>
          </a:prstGeom>
        </p:spPr>
      </p:pic>
      <p:sp>
        <p:nvSpPr>
          <p:cNvPr id="30" name="Rectangle 3">
            <a:extLst>
              <a:ext uri="{FF2B5EF4-FFF2-40B4-BE49-F238E27FC236}">
                <a16:creationId xmlns:a16="http://schemas.microsoft.com/office/drawing/2014/main" id="{DAEC2479-0979-4885-A077-5D62A0012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576" y="1257098"/>
            <a:ext cx="3925416" cy="13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>
                <a:solidFill>
                  <a:srgbClr val="83B819"/>
                </a:solidFill>
              </a:rPr>
              <a:t>1) Schulische Bildung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400" dirty="0"/>
              <a:t>Grundständig: Grundschule, Sekundarstufe I (inkl. Europalehramt), Sonderpädagogik </a:t>
            </a:r>
          </a:p>
          <a:p>
            <a:pPr marL="0" indent="0">
              <a:spcAft>
                <a:spcPts val="600"/>
              </a:spcAft>
              <a:buNone/>
            </a:pPr>
            <a:endParaRPr lang="de-DE" sz="1400" dirty="0"/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	</a:t>
            </a:r>
          </a:p>
          <a:p>
            <a:pPr marL="85725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533400" indent="-533400"/>
            <a:endParaRPr lang="de-DE" sz="2000" dirty="0"/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EEFE22C2-6EA1-4EAD-A39D-F9DB0FA90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409" y="3598173"/>
            <a:ext cx="3045714" cy="13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>
                <a:solidFill>
                  <a:srgbClr val="83B819"/>
                </a:solidFill>
              </a:rPr>
              <a:t>4) Kultur- und Sozialbereich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400" dirty="0"/>
              <a:t>z.B. Kulturmanagement, Sonderpädagogik, </a:t>
            </a:r>
            <a:br>
              <a:rPr lang="de-DE" sz="1400" dirty="0"/>
            </a:br>
            <a:r>
              <a:rPr lang="de-DE" sz="1400" dirty="0"/>
              <a:t>Soziale Arbeit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	</a:t>
            </a:r>
          </a:p>
          <a:p>
            <a:pPr marL="85725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533400" indent="-533400"/>
            <a:endParaRPr lang="de-DE" sz="2000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37978C84-6A9A-43C0-A0D9-964E996D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559" y="3566198"/>
            <a:ext cx="3251595" cy="13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>
                <a:solidFill>
                  <a:srgbClr val="83B819"/>
                </a:solidFill>
              </a:rPr>
              <a:t>2) Erwachsenen- und Weiterbildung</a:t>
            </a:r>
            <a:br>
              <a:rPr lang="de-DE" sz="1400" b="1" dirty="0">
                <a:solidFill>
                  <a:srgbClr val="83B819"/>
                </a:solidFill>
              </a:rPr>
            </a:br>
            <a:r>
              <a:rPr lang="de-DE" sz="1400" dirty="0"/>
              <a:t>z.B. Bildungswissenschaft, Erwachsenenbildung, </a:t>
            </a:r>
            <a:br>
              <a:rPr lang="de-DE" sz="1400" dirty="0"/>
            </a:br>
            <a:r>
              <a:rPr lang="de-DE" sz="1400" dirty="0"/>
              <a:t>Bildungsmanagement, </a:t>
            </a:r>
            <a:br>
              <a:rPr lang="de-DE" sz="1400" dirty="0"/>
            </a:br>
            <a:r>
              <a:rPr lang="de-DE" sz="1400" dirty="0"/>
              <a:t>International Education Management</a:t>
            </a:r>
            <a:endParaRPr lang="de-DE" sz="1400" b="1" dirty="0">
              <a:solidFill>
                <a:srgbClr val="83B819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	</a:t>
            </a:r>
          </a:p>
          <a:p>
            <a:pPr marL="85725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533400" indent="-533400"/>
            <a:endParaRPr lang="de-DE" sz="2000" dirty="0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45F9FA90-BD33-446C-9FF5-A62D3DC10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581" y="5583612"/>
            <a:ext cx="4043807" cy="13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>
                <a:solidFill>
                  <a:srgbClr val="83B819"/>
                </a:solidFill>
              </a:rPr>
              <a:t>3) Außerschulische Kinder- und Jugendbildung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400" dirty="0"/>
              <a:t>z.B. Bildung und Erziehung im Kindesalter, Kultur- und Medienbildung, Kulturelle Bildung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/>
              <a:t>		</a:t>
            </a:r>
          </a:p>
          <a:p>
            <a:pPr marL="85725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533400" indent="-533400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14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9829E-A2FD-47F9-9BD3-448E21BF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912" y="260648"/>
            <a:ext cx="4032448" cy="1143000"/>
          </a:xfrm>
        </p:spPr>
        <p:txBody>
          <a:bodyPr/>
          <a:lstStyle/>
          <a:p>
            <a:r>
              <a:rPr lang="de-DE" altLang="de-DE" sz="3600" b="1" dirty="0"/>
              <a:t>Studienangebot der PH</a:t>
            </a:r>
            <a:endParaRPr lang="de-DE" sz="36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143C6-A79D-4EEB-9EBB-53446757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0470F-6C8E-422D-AA02-782C6DF9C399}" type="datetime1">
              <a:rPr lang="de-DE" smtClean="0"/>
              <a:t>21.11.2024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C65A15-01CE-4EAD-88AA-7FD1E5D0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6462F-0623-411B-87FB-D09229F25E1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01A74B4-CB14-4699-A786-9EAE338B7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7889" y="2137507"/>
            <a:ext cx="5312635" cy="3484984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6A481A-34CE-4DC2-A9B6-9104C761F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01"/>
          <a:stretch/>
        </p:blipFill>
        <p:spPr>
          <a:xfrm>
            <a:off x="-96688" y="0"/>
            <a:ext cx="4652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5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9829E-A2FD-47F9-9BD3-448E21BF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912" y="341784"/>
            <a:ext cx="4104456" cy="1143000"/>
          </a:xfrm>
        </p:spPr>
        <p:txBody>
          <a:bodyPr/>
          <a:lstStyle/>
          <a:p>
            <a:r>
              <a:rPr lang="de-DE" altLang="de-DE" sz="3600" b="1" dirty="0"/>
              <a:t>Studienangebot der PH</a:t>
            </a:r>
            <a:endParaRPr lang="de-DE" sz="36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143C6-A79D-4EEB-9EBB-53446757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0470F-6C8E-422D-AA02-782C6DF9C399}" type="datetime1">
              <a:rPr lang="de-DE" smtClean="0"/>
              <a:t>21.11.2024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C65A15-01CE-4EAD-88AA-7FD1E5D0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6462F-0623-411B-87FB-D09229F25E1A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16A481A-34CE-4DC2-A9B6-9104C761F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01"/>
          <a:stretch/>
        </p:blipFill>
        <p:spPr>
          <a:xfrm>
            <a:off x="-96688" y="-7090"/>
            <a:ext cx="4652921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02E6C9-51CC-4A96-A586-70292EA5C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1630686"/>
            <a:ext cx="3380990" cy="488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9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A5250D-62DC-4776-B7B0-66040B6B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F3755F-317E-4A29-AE1A-CFE091E47560}" type="datetime1">
              <a:rPr lang="de-DE" smtClean="0"/>
              <a:t>21.11.2024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518BE-613C-4632-98A5-570B53C1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A64DD-9F16-42C8-8591-13B578CCC8D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765E000-4634-46EE-8815-04B81CD4A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808" y="1762944"/>
            <a:ext cx="6408712" cy="505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9797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800" dirty="0"/>
              <a:t>Zum Beispiel weil man</a:t>
            </a:r>
          </a:p>
          <a:p>
            <a:pPr>
              <a:buFont typeface="Wingdings" panose="05000000000000000000" pitchFamily="2" charset="2"/>
              <a:buNone/>
            </a:pPr>
            <a:endParaRPr lang="de-DE" sz="1800" dirty="0"/>
          </a:p>
          <a:p>
            <a:r>
              <a:rPr lang="de-DE" sz="1800" b="1" dirty="0"/>
              <a:t>gerne</a:t>
            </a:r>
            <a:r>
              <a:rPr lang="de-DE" sz="1800" dirty="0"/>
              <a:t> mit Kindern, Jugendlichen und Menschen allgemein arbeitet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zur Bildung von Menschen </a:t>
            </a:r>
            <a:r>
              <a:rPr lang="de-DE" sz="1800" b="1" dirty="0"/>
              <a:t>beitragen möchte </a:t>
            </a:r>
            <a:r>
              <a:rPr lang="de-DE" sz="1800" dirty="0"/>
              <a:t>und Freude daran hat, Lernprozesse zu gestalten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kulturelles Leben </a:t>
            </a:r>
            <a:r>
              <a:rPr lang="de-DE" sz="1800" b="1" dirty="0"/>
              <a:t>voranbringen möchte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Fachinhalte nicht nur eintrichtern will, </a:t>
            </a:r>
            <a:br>
              <a:rPr lang="de-DE" sz="1800" dirty="0"/>
            </a:br>
            <a:r>
              <a:rPr lang="de-DE" sz="1800" dirty="0"/>
              <a:t>sondern </a:t>
            </a:r>
            <a:r>
              <a:rPr lang="de-DE" sz="1800" b="1" dirty="0"/>
              <a:t>Kindern, Jugendlichen und Erwachsenen</a:t>
            </a:r>
            <a:r>
              <a:rPr lang="de-DE" sz="1800" dirty="0"/>
              <a:t> dabei </a:t>
            </a:r>
            <a:r>
              <a:rPr lang="de-DE" sz="1800" b="1" dirty="0"/>
              <a:t>helfen möchte</a:t>
            </a:r>
            <a:r>
              <a:rPr lang="de-DE" sz="1800" dirty="0"/>
              <a:t>, selbstständig Wissen aufzubauen</a:t>
            </a:r>
          </a:p>
          <a:p>
            <a:endParaRPr lang="de-DE" sz="18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14" name="Titel 7">
            <a:extLst>
              <a:ext uri="{FF2B5EF4-FFF2-40B4-BE49-F238E27FC236}">
                <a16:creationId xmlns:a16="http://schemas.microsoft.com/office/drawing/2014/main" id="{18A43CFC-876F-4C10-91AE-F5DCAC95D2B4}"/>
              </a:ext>
            </a:extLst>
          </p:cNvPr>
          <p:cNvSpPr txBox="1">
            <a:spLocks/>
          </p:cNvSpPr>
          <p:nvPr/>
        </p:nvSpPr>
        <p:spPr bwMode="auto">
          <a:xfrm>
            <a:off x="4367808" y="210121"/>
            <a:ext cx="4499531" cy="91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de-DE" sz="3600" b="1" dirty="0"/>
              <a:t>Warum ein Bildungsberuf?</a:t>
            </a:r>
            <a:endParaRPr lang="de-DE" altLang="de-DE" sz="3600" b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CB263DA-6D77-46E3-8B2B-4D18E265D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00" b="13533"/>
          <a:stretch/>
        </p:blipFill>
        <p:spPr>
          <a:xfrm>
            <a:off x="-24680" y="1"/>
            <a:ext cx="3707140" cy="68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6290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-Layout">
  <a:themeElements>
    <a:clrScheme name="PH2016">
      <a:dk1>
        <a:srgbClr val="006633"/>
      </a:dk1>
      <a:lt1>
        <a:srgbClr val="FFFFFF"/>
      </a:lt1>
      <a:dk2>
        <a:srgbClr val="599B7A"/>
      </a:dk2>
      <a:lt2>
        <a:srgbClr val="DDDDDD"/>
      </a:lt2>
      <a:accent1>
        <a:srgbClr val="83B819"/>
      </a:accent1>
      <a:accent2>
        <a:srgbClr val="B2D1C1"/>
      </a:accent2>
      <a:accent3>
        <a:srgbClr val="DDDDDD"/>
      </a:accent3>
      <a:accent4>
        <a:srgbClr val="181818"/>
      </a:accent4>
      <a:accent5>
        <a:srgbClr val="FFFFFF"/>
      </a:accent5>
      <a:accent6>
        <a:srgbClr val="797979"/>
      </a:accent6>
      <a:hlink>
        <a:srgbClr val="797979"/>
      </a:hlink>
      <a:folHlink>
        <a:srgbClr val="797979"/>
      </a:folHlink>
    </a:clrScheme>
    <a:fontScheme name="PH2016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64288F7F-A1BF-461E-A1AA-EFF653F931F9}" vid="{C477FAF4-B81B-4B46-AD17-3F20E5BD647E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Vorlage_PowerpointPräsentation_PH-Ludwigsburg</Template>
  <TotalTime>0</TotalTime>
  <Words>876</Words>
  <Application>Microsoft Office PowerPoint</Application>
  <PresentationFormat>Breitbild</PresentationFormat>
  <Paragraphs>214</Paragraphs>
  <Slides>26</Slides>
  <Notes>23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Arial Narrow</vt:lpstr>
      <vt:lpstr>Calibri</vt:lpstr>
      <vt:lpstr>Trebuchet MS</vt:lpstr>
      <vt:lpstr>Wingdings</vt:lpstr>
      <vt:lpstr>Master-Layout</vt:lpstr>
      <vt:lpstr>Studieninformationstag 2024 </vt:lpstr>
      <vt:lpstr>Was erwartet mich heute?</vt:lpstr>
      <vt:lpstr>PowerPoint-Präsentation</vt:lpstr>
      <vt:lpstr>Informationsstände von 9.30 – 14.30 Uhr</vt:lpstr>
      <vt:lpstr>Studierendenzahlen  </vt:lpstr>
      <vt:lpstr>Was kann ich studieren?</vt:lpstr>
      <vt:lpstr>Studienangebot der PH</vt:lpstr>
      <vt:lpstr>Studienangebot der PH</vt:lpstr>
      <vt:lpstr>PowerPoint-Präsentation</vt:lpstr>
      <vt:lpstr>PH oder Uni?</vt:lpstr>
      <vt:lpstr>PowerPoint-Präsentation</vt:lpstr>
      <vt:lpstr>PowerPoint-Präsentation</vt:lpstr>
      <vt:lpstr>PowerPoint-Präsentation</vt:lpstr>
      <vt:lpstr>Warum studieren an der Pädagogischen Hochschule Ludwigsburg?</vt:lpstr>
      <vt:lpstr>Erstsemester-Orientierungstutorien</vt:lpstr>
      <vt:lpstr>PowerPoint-Präsentation</vt:lpstr>
      <vt:lpstr>PowerPoint-Präsentation</vt:lpstr>
      <vt:lpstr>PowerPoint-Präsentation</vt:lpstr>
      <vt:lpstr>Viele Angebote über das Studium hinaus…</vt:lpstr>
      <vt:lpstr>PowerPoint-Präsentation</vt:lpstr>
      <vt:lpstr>PowerPoint-Präsentation</vt:lpstr>
      <vt:lpstr>Weitere Infos auf unserer Homepage </vt:lpstr>
      <vt:lpstr>PowerPoint-Präsentation</vt:lpstr>
      <vt:lpstr>PowerPoint-Präsentation</vt:lpstr>
      <vt:lpstr>PowerPoint-Präsentation</vt:lpstr>
      <vt:lpstr>Viel Erfolg und Spaß heute an der PH Ludwigsburg!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Titelfolie</dc:title>
  <dc:creator>Banz, Tobias</dc:creator>
  <cp:lastModifiedBy>Knott, Miriam</cp:lastModifiedBy>
  <cp:revision>63</cp:revision>
  <dcterms:created xsi:type="dcterms:W3CDTF">2016-07-06T12:58:37Z</dcterms:created>
  <dcterms:modified xsi:type="dcterms:W3CDTF">2024-11-21T10:45:28Z</dcterms:modified>
</cp:coreProperties>
</file>